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Poppins" charset="1" panose="00000500000000000000"/>
      <p:regular r:id="rId26"/>
    </p:embeddedFont>
    <p:embeddedFont>
      <p:font typeface="Poppins Bold" charset="1" panose="00000800000000000000"/>
      <p:regular r:id="rId27"/>
    </p:embeddedFont>
    <p:embeddedFont>
      <p:font typeface="Poppins Medium" charset="1" panose="00000600000000000000"/>
      <p:regular r:id="rId28"/>
    </p:embeddedFont>
    <p:embeddedFont>
      <p:font typeface="Poppins Semi-Bold" charset="1" panose="00000700000000000000"/>
      <p:regular r:id="rId29"/>
    </p:embeddedFont>
    <p:embeddedFont>
      <p:font typeface="Montserrat Light" charset="1" panose="000004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jpeg" Type="http://schemas.openxmlformats.org/officeDocument/2006/relationships/image"/><Relationship Id="rId4" Target="../media/image4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png" Type="http://schemas.openxmlformats.org/officeDocument/2006/relationships/image"/><Relationship Id="rId4" Target="../media/image5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jpe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jpeg" Type="http://schemas.openxmlformats.org/officeDocument/2006/relationships/image"/><Relationship Id="rId9"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 Id="rId7" Target="../media/image69.png" Type="http://schemas.openxmlformats.org/officeDocument/2006/relationships/image"/><Relationship Id="rId8" Target="../media/image70.svg" Type="http://schemas.openxmlformats.org/officeDocument/2006/relationships/image"/><Relationship Id="rId9" Target="../media/image7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12" Target="../media/image23.pn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6234A"/>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661766" y="-548487"/>
            <a:ext cx="15176340" cy="12515946"/>
          </a:xfrm>
          <a:custGeom>
            <a:avLst/>
            <a:gdLst/>
            <a:ahLst/>
            <a:cxnLst/>
            <a:rect r="r" b="b" t="t" l="l"/>
            <a:pathLst>
              <a:path h="12515946" w="15176340">
                <a:moveTo>
                  <a:pt x="0" y="0"/>
                </a:moveTo>
                <a:lnTo>
                  <a:pt x="15176340" y="0"/>
                </a:lnTo>
                <a:lnTo>
                  <a:pt x="15176340" y="12515946"/>
                </a:lnTo>
                <a:lnTo>
                  <a:pt x="0" y="12515946"/>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91989" cy="10287000"/>
            <a:chOff x="0" y="0"/>
            <a:chExt cx="50565" cy="2709333"/>
          </a:xfrm>
        </p:grpSpPr>
        <p:sp>
          <p:nvSpPr>
            <p:cNvPr name="Freeform 4" id="4"/>
            <p:cNvSpPr/>
            <p:nvPr/>
          </p:nvSpPr>
          <p:spPr>
            <a:xfrm flipH="false" flipV="false" rot="0">
              <a:off x="0" y="0"/>
              <a:ext cx="50565" cy="2709333"/>
            </a:xfrm>
            <a:custGeom>
              <a:avLst/>
              <a:gdLst/>
              <a:ahLst/>
              <a:cxnLst/>
              <a:rect r="r" b="b" t="t" l="l"/>
              <a:pathLst>
                <a:path h="2709333" w="50565">
                  <a:moveTo>
                    <a:pt x="0" y="0"/>
                  </a:moveTo>
                  <a:lnTo>
                    <a:pt x="50565" y="0"/>
                  </a:lnTo>
                  <a:lnTo>
                    <a:pt x="50565" y="2709333"/>
                  </a:lnTo>
                  <a:lnTo>
                    <a:pt x="0" y="2709333"/>
                  </a:lnTo>
                  <a:close/>
                </a:path>
              </a:pathLst>
            </a:custGeom>
            <a:solidFill>
              <a:srgbClr val="C6AD5F"/>
            </a:solidFill>
          </p:spPr>
        </p:sp>
        <p:sp>
          <p:nvSpPr>
            <p:cNvPr name="TextBox 5" id="5"/>
            <p:cNvSpPr txBox="true"/>
            <p:nvPr/>
          </p:nvSpPr>
          <p:spPr>
            <a:xfrm>
              <a:off x="0" y="-38100"/>
              <a:ext cx="50565" cy="2747433"/>
            </a:xfrm>
            <a:prstGeom prst="rect">
              <a:avLst/>
            </a:prstGeom>
          </p:spPr>
          <p:txBody>
            <a:bodyPr anchor="ctr" rtlCol="false" tIns="50800" lIns="50800" bIns="50800" rIns="50800"/>
            <a:lstStyle/>
            <a:p>
              <a:pPr algn="ctr">
                <a:lnSpc>
                  <a:spcPts val="2100"/>
                </a:lnSpc>
              </a:pPr>
            </a:p>
          </p:txBody>
        </p:sp>
      </p:grpSp>
      <p:sp>
        <p:nvSpPr>
          <p:cNvPr name="Freeform 6" id="6"/>
          <p:cNvSpPr/>
          <p:nvPr/>
        </p:nvSpPr>
        <p:spPr>
          <a:xfrm flipH="false" flipV="false" rot="0">
            <a:off x="2882028" y="2900096"/>
            <a:ext cx="4913423" cy="2809390"/>
          </a:xfrm>
          <a:custGeom>
            <a:avLst/>
            <a:gdLst/>
            <a:ahLst/>
            <a:cxnLst/>
            <a:rect r="r" b="b" t="t" l="l"/>
            <a:pathLst>
              <a:path h="2809390" w="4913423">
                <a:moveTo>
                  <a:pt x="0" y="0"/>
                </a:moveTo>
                <a:lnTo>
                  <a:pt x="4913423" y="0"/>
                </a:lnTo>
                <a:lnTo>
                  <a:pt x="4913423" y="2809390"/>
                </a:lnTo>
                <a:lnTo>
                  <a:pt x="0" y="2809390"/>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flipV="true">
            <a:off x="3433836" y="3892712"/>
            <a:ext cx="10975211" cy="17517"/>
          </a:xfrm>
          <a:prstGeom prst="line">
            <a:avLst/>
          </a:prstGeom>
          <a:ln cap="flat" w="38100">
            <a:solidFill>
              <a:srgbClr val="000000"/>
            </a:solidFill>
            <a:prstDash val="solid"/>
            <a:headEnd type="none" len="sm" w="sm"/>
            <a:tailEnd type="none" len="sm" w="sm"/>
          </a:ln>
        </p:spPr>
      </p:sp>
      <p:grpSp>
        <p:nvGrpSpPr>
          <p:cNvPr name="Group 3" id="3"/>
          <p:cNvGrpSpPr/>
          <p:nvPr/>
        </p:nvGrpSpPr>
        <p:grpSpPr>
          <a:xfrm rot="0">
            <a:off x="2815653" y="3601631"/>
            <a:ext cx="618183" cy="61818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5" id="5"/>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6" id="6"/>
          <p:cNvGrpSpPr/>
          <p:nvPr/>
        </p:nvGrpSpPr>
        <p:grpSpPr>
          <a:xfrm rot="0">
            <a:off x="7501715" y="3601631"/>
            <a:ext cx="618183" cy="61818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8" id="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9" id="9"/>
          <p:cNvGrpSpPr/>
          <p:nvPr/>
        </p:nvGrpSpPr>
        <p:grpSpPr>
          <a:xfrm rot="0">
            <a:off x="14409047" y="3583127"/>
            <a:ext cx="618183" cy="61818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1" id="11"/>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1174704" y="4889569"/>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Incertidumbre</a:t>
            </a:r>
          </a:p>
        </p:txBody>
      </p:sp>
      <p:sp>
        <p:nvSpPr>
          <p:cNvPr name="TextBox 13" id="13"/>
          <p:cNvSpPr txBox="true"/>
          <p:nvPr/>
        </p:nvSpPr>
        <p:spPr>
          <a:xfrm rot="0">
            <a:off x="5860412" y="7261427"/>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Requerimientos</a:t>
            </a:r>
          </a:p>
        </p:txBody>
      </p:sp>
      <p:sp>
        <p:nvSpPr>
          <p:cNvPr name="TextBox 14" id="14"/>
          <p:cNvSpPr txBox="true"/>
          <p:nvPr/>
        </p:nvSpPr>
        <p:spPr>
          <a:xfrm rot="0">
            <a:off x="12768098" y="4889569"/>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Experiencia</a:t>
            </a:r>
          </a:p>
        </p:txBody>
      </p:sp>
      <p:sp>
        <p:nvSpPr>
          <p:cNvPr name="AutoShape 15" id="15"/>
          <p:cNvSpPr/>
          <p:nvPr/>
        </p:nvSpPr>
        <p:spPr>
          <a:xfrm>
            <a:off x="3124853" y="4219814"/>
            <a:ext cx="246" cy="698330"/>
          </a:xfrm>
          <a:prstGeom prst="line">
            <a:avLst/>
          </a:prstGeom>
          <a:ln cap="flat" w="38100">
            <a:solidFill>
              <a:srgbClr val="000000"/>
            </a:solidFill>
            <a:prstDash val="solid"/>
            <a:headEnd type="none" len="sm" w="sm"/>
            <a:tailEnd type="oval" len="lg" w="lg"/>
          </a:ln>
        </p:spPr>
      </p:sp>
      <p:sp>
        <p:nvSpPr>
          <p:cNvPr name="AutoShape 16" id="16"/>
          <p:cNvSpPr/>
          <p:nvPr/>
        </p:nvSpPr>
        <p:spPr>
          <a:xfrm flipH="true">
            <a:off x="7810806" y="4219814"/>
            <a:ext cx="0" cy="3070187"/>
          </a:xfrm>
          <a:prstGeom prst="line">
            <a:avLst/>
          </a:prstGeom>
          <a:ln cap="flat" w="38100">
            <a:solidFill>
              <a:srgbClr val="000000"/>
            </a:solidFill>
            <a:prstDash val="solid"/>
            <a:headEnd type="none" len="sm" w="sm"/>
            <a:tailEnd type="oval" len="lg" w="lg"/>
          </a:ln>
        </p:spPr>
      </p:sp>
      <p:sp>
        <p:nvSpPr>
          <p:cNvPr name="AutoShape 17" id="17"/>
          <p:cNvSpPr/>
          <p:nvPr/>
        </p:nvSpPr>
        <p:spPr>
          <a:xfrm>
            <a:off x="14718245" y="4201311"/>
            <a:ext cx="248" cy="716834"/>
          </a:xfrm>
          <a:prstGeom prst="line">
            <a:avLst/>
          </a:prstGeom>
          <a:ln cap="flat" w="38100">
            <a:solidFill>
              <a:srgbClr val="000000"/>
            </a:solidFill>
            <a:prstDash val="solid"/>
            <a:headEnd type="none" len="sm" w="sm"/>
            <a:tailEnd type="oval" len="lg" w="lg"/>
          </a:ln>
        </p:spPr>
      </p:sp>
      <p:grpSp>
        <p:nvGrpSpPr>
          <p:cNvPr name="Group 18" id="18"/>
          <p:cNvGrpSpPr/>
          <p:nvPr/>
        </p:nvGrpSpPr>
        <p:grpSpPr>
          <a:xfrm rot="0">
            <a:off x="11587717" y="3601638"/>
            <a:ext cx="618183" cy="618183"/>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20" id="20"/>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AutoShape 21" id="21"/>
          <p:cNvSpPr/>
          <p:nvPr/>
        </p:nvSpPr>
        <p:spPr>
          <a:xfrm>
            <a:off x="11896809" y="4219821"/>
            <a:ext cx="0" cy="1744455"/>
          </a:xfrm>
          <a:prstGeom prst="line">
            <a:avLst/>
          </a:prstGeom>
          <a:ln cap="flat" w="38100">
            <a:solidFill>
              <a:srgbClr val="000000"/>
            </a:solidFill>
            <a:prstDash val="solid"/>
            <a:headEnd type="none" len="sm" w="sm"/>
            <a:tailEnd type="oval" len="lg" w="lg"/>
          </a:ln>
        </p:spPr>
      </p:sp>
      <p:sp>
        <p:nvSpPr>
          <p:cNvPr name="Freeform 22" id="22"/>
          <p:cNvSpPr/>
          <p:nvPr/>
        </p:nvSpPr>
        <p:spPr>
          <a:xfrm flipH="false" flipV="false" rot="0">
            <a:off x="0" y="8997696"/>
            <a:ext cx="7315200" cy="1289304"/>
          </a:xfrm>
          <a:custGeom>
            <a:avLst/>
            <a:gdLst/>
            <a:ahLst/>
            <a:cxnLst/>
            <a:rect r="r" b="b" t="t" l="l"/>
            <a:pathLst>
              <a:path h="1289304" w="7315200">
                <a:moveTo>
                  <a:pt x="0" y="0"/>
                </a:moveTo>
                <a:lnTo>
                  <a:pt x="7315200" y="0"/>
                </a:lnTo>
                <a:lnTo>
                  <a:pt x="7315200" y="1289304"/>
                </a:lnTo>
                <a:lnTo>
                  <a:pt x="0" y="12893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3" id="23"/>
          <p:cNvSpPr txBox="true"/>
          <p:nvPr/>
        </p:nvSpPr>
        <p:spPr>
          <a:xfrm rot="0">
            <a:off x="1077132" y="1532628"/>
            <a:ext cx="16130430" cy="19431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Para determinar ese periodo de recalibración puede usarse lo siguiente:</a:t>
            </a:r>
          </a:p>
          <a:p>
            <a:pPr algn="l">
              <a:lnSpc>
                <a:spcPts val="4950"/>
              </a:lnSpc>
            </a:pPr>
          </a:p>
        </p:txBody>
      </p:sp>
      <p:sp>
        <p:nvSpPr>
          <p:cNvPr name="TextBox 24" id="24"/>
          <p:cNvSpPr txBox="true"/>
          <p:nvPr/>
        </p:nvSpPr>
        <p:spPr>
          <a:xfrm rot="0">
            <a:off x="1178719" y="5637838"/>
            <a:ext cx="3901498" cy="2478159"/>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Inc</a:t>
            </a:r>
            <a:r>
              <a:rPr lang="en-US" sz="2035">
                <a:solidFill>
                  <a:srgbClr val="000000"/>
                </a:solidFill>
                <a:latin typeface="Poppins"/>
                <a:ea typeface="Poppins"/>
                <a:cs typeface="Poppins"/>
                <a:sym typeface="Poppins"/>
              </a:rPr>
              <a:t>ertidumbre o tolerancia requerida: Si un equipo se usa con una tolerancia mucho mayor que su exactitud se podría en ciertas condiciones disminuir la frecuencia de calibración.</a:t>
            </a:r>
          </a:p>
          <a:p>
            <a:pPr algn="just">
              <a:lnSpc>
                <a:spcPts val="2442"/>
              </a:lnSpc>
            </a:pPr>
          </a:p>
        </p:txBody>
      </p:sp>
      <p:sp>
        <p:nvSpPr>
          <p:cNvPr name="TextBox 25" id="25"/>
          <p:cNvSpPr txBox="true"/>
          <p:nvPr/>
        </p:nvSpPr>
        <p:spPr>
          <a:xfrm rot="0">
            <a:off x="6573397" y="7847771"/>
            <a:ext cx="2474819" cy="1555993"/>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R</a:t>
            </a:r>
            <a:r>
              <a:rPr lang="en-US" sz="2035">
                <a:solidFill>
                  <a:srgbClr val="000000"/>
                </a:solidFill>
                <a:latin typeface="Poppins"/>
                <a:ea typeface="Poppins"/>
                <a:cs typeface="Poppins"/>
                <a:sym typeface="Poppins"/>
              </a:rPr>
              <a:t>equerimientos de autoridades regulatorias       </a:t>
            </a:r>
          </a:p>
          <a:p>
            <a:pPr algn="just">
              <a:lnSpc>
                <a:spcPts val="2442"/>
              </a:lnSpc>
            </a:pPr>
            <a:r>
              <a:rPr lang="en-US" sz="2035">
                <a:solidFill>
                  <a:srgbClr val="000000"/>
                </a:solidFill>
                <a:latin typeface="Poppins"/>
                <a:ea typeface="Poppins"/>
                <a:cs typeface="Poppins"/>
                <a:sym typeface="Poppins"/>
              </a:rPr>
              <a:t>o clientes.</a:t>
            </a:r>
          </a:p>
          <a:p>
            <a:pPr algn="just">
              <a:lnSpc>
                <a:spcPts val="2442"/>
              </a:lnSpc>
            </a:pPr>
          </a:p>
        </p:txBody>
      </p:sp>
      <p:sp>
        <p:nvSpPr>
          <p:cNvPr name="TextBox 26" id="26"/>
          <p:cNvSpPr txBox="true"/>
          <p:nvPr/>
        </p:nvSpPr>
        <p:spPr>
          <a:xfrm rot="0">
            <a:off x="13548308" y="5456863"/>
            <a:ext cx="3120579" cy="633827"/>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Exp</a:t>
            </a:r>
            <a:r>
              <a:rPr lang="en-US" sz="2035">
                <a:solidFill>
                  <a:srgbClr val="000000"/>
                </a:solidFill>
                <a:latin typeface="Poppins"/>
                <a:ea typeface="Poppins"/>
                <a:cs typeface="Poppins"/>
                <a:sym typeface="Poppins"/>
              </a:rPr>
              <a:t>eriencia previa</a:t>
            </a:r>
          </a:p>
          <a:p>
            <a:pPr algn="just">
              <a:lnSpc>
                <a:spcPts val="2442"/>
              </a:lnSpc>
            </a:pPr>
          </a:p>
        </p:txBody>
      </p:sp>
      <p:sp>
        <p:nvSpPr>
          <p:cNvPr name="TextBox 27" id="27"/>
          <p:cNvSpPr txBox="true"/>
          <p:nvPr/>
        </p:nvSpPr>
        <p:spPr>
          <a:xfrm rot="0">
            <a:off x="10542960" y="6498162"/>
            <a:ext cx="6716340" cy="3057525"/>
          </a:xfrm>
          <a:prstGeom prst="rect">
            <a:avLst/>
          </a:prstGeom>
        </p:spPr>
        <p:txBody>
          <a:bodyPr anchor="t" rtlCol="false" tIns="0" lIns="0" bIns="0" rIns="0">
            <a:spAutoFit/>
          </a:bodyPr>
          <a:lstStyle/>
          <a:p>
            <a:pPr algn="just">
              <a:lnSpc>
                <a:spcPts val="2202"/>
              </a:lnSpc>
            </a:pPr>
            <a:r>
              <a:rPr lang="en-US" sz="1835">
                <a:solidFill>
                  <a:srgbClr val="000000"/>
                </a:solidFill>
                <a:latin typeface="Poppins"/>
                <a:ea typeface="Poppins"/>
                <a:cs typeface="Poppins"/>
                <a:sym typeface="Poppins"/>
              </a:rPr>
              <a:t>Criticidad del equipo y riesgo de fu</a:t>
            </a:r>
            <a:r>
              <a:rPr lang="en-US" sz="1835">
                <a:solidFill>
                  <a:srgbClr val="000000"/>
                </a:solidFill>
                <a:latin typeface="Poppins"/>
                <a:ea typeface="Poppins"/>
                <a:cs typeface="Poppins"/>
                <a:sym typeface="Poppins"/>
              </a:rPr>
              <a:t>era de tolerancia: se debe tener en cuenta los riesgos y costos en la selección de la frecuencia de calibración. Antes de que un equipo recientemente calibrado ingrese nuevamente en operación deben evaluarse los resultados obtenidos. Debe verificarse en forma documentada que el equipo cumple con las condiciones necesarias. En caso de haber sufrido un desvío mayor al tolerado, el laboratorio debe informar a los clientes y se deben tomar las medidas necesarias.</a:t>
            </a:r>
          </a:p>
          <a:p>
            <a:pPr algn="just">
              <a:lnSpc>
                <a:spcPts val="2202"/>
              </a:lnSpc>
            </a:pPr>
          </a:p>
        </p:txBody>
      </p:sp>
      <p:sp>
        <p:nvSpPr>
          <p:cNvPr name="TextBox 28" id="28"/>
          <p:cNvSpPr txBox="true"/>
          <p:nvPr/>
        </p:nvSpPr>
        <p:spPr>
          <a:xfrm rot="0">
            <a:off x="9946414" y="6016593"/>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Criticidad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407566" y="3436757"/>
            <a:ext cx="3392987" cy="3748816"/>
            <a:chOff x="0" y="0"/>
            <a:chExt cx="4523983" cy="4998421"/>
          </a:xfrm>
        </p:grpSpPr>
        <p:sp>
          <p:nvSpPr>
            <p:cNvPr name="AutoShape 3" id="3"/>
            <p:cNvSpPr/>
            <p:nvPr/>
          </p:nvSpPr>
          <p:spPr>
            <a:xfrm rot="-7058673">
              <a:off x="-279879" y="497432"/>
              <a:ext cx="1128249" cy="0"/>
            </a:xfrm>
            <a:prstGeom prst="line">
              <a:avLst/>
            </a:prstGeom>
            <a:ln cap="flat" w="50800">
              <a:solidFill>
                <a:srgbClr val="060644"/>
              </a:solidFill>
              <a:prstDash val="solid"/>
              <a:headEnd type="none" len="sm" w="sm"/>
              <a:tailEnd type="none" len="sm" w="sm"/>
            </a:ln>
          </p:spPr>
        </p:sp>
        <p:sp>
          <p:nvSpPr>
            <p:cNvPr name="AutoShape 4" id="4"/>
            <p:cNvSpPr/>
            <p:nvPr/>
          </p:nvSpPr>
          <p:spPr>
            <a:xfrm rot="3741326">
              <a:off x="3675612" y="4450190"/>
              <a:ext cx="1128249" cy="0"/>
            </a:xfrm>
            <a:prstGeom prst="line">
              <a:avLst/>
            </a:prstGeom>
            <a:ln cap="flat" w="50800">
              <a:solidFill>
                <a:srgbClr val="060644"/>
              </a:solidFill>
              <a:prstDash val="solid"/>
              <a:headEnd type="none" len="sm" w="sm"/>
              <a:tailEnd type="none" len="sm" w="sm"/>
            </a:ln>
          </p:spPr>
        </p:sp>
        <p:sp>
          <p:nvSpPr>
            <p:cNvPr name="AutoShape 5" id="5"/>
            <p:cNvSpPr/>
            <p:nvPr/>
          </p:nvSpPr>
          <p:spPr>
            <a:xfrm rot="-3811921">
              <a:off x="3571347" y="491539"/>
              <a:ext cx="1129642" cy="0"/>
            </a:xfrm>
            <a:prstGeom prst="line">
              <a:avLst/>
            </a:prstGeom>
            <a:ln cap="flat" w="50800">
              <a:solidFill>
                <a:srgbClr val="060644"/>
              </a:solidFill>
              <a:prstDash val="solid"/>
              <a:headEnd type="none" len="sm" w="sm"/>
              <a:tailEnd type="none" len="sm" w="sm"/>
            </a:ln>
          </p:spPr>
        </p:sp>
        <p:sp>
          <p:nvSpPr>
            <p:cNvPr name="AutoShape 6" id="6"/>
            <p:cNvSpPr/>
            <p:nvPr/>
          </p:nvSpPr>
          <p:spPr>
            <a:xfrm rot="6988078">
              <a:off x="-177006" y="4456082"/>
              <a:ext cx="1129642" cy="0"/>
            </a:xfrm>
            <a:prstGeom prst="line">
              <a:avLst/>
            </a:prstGeom>
            <a:ln cap="flat" w="50800">
              <a:solidFill>
                <a:srgbClr val="060644"/>
              </a:solidFill>
              <a:prstDash val="solid"/>
              <a:headEnd type="none" len="sm" w="sm"/>
              <a:tailEnd type="none" len="sm" w="sm"/>
            </a:ln>
          </p:spPr>
        </p:sp>
      </p:grpSp>
      <p:sp>
        <p:nvSpPr>
          <p:cNvPr name="Freeform 7" id="7"/>
          <p:cNvSpPr/>
          <p:nvPr/>
        </p:nvSpPr>
        <p:spPr>
          <a:xfrm flipH="false" flipV="false" rot="0">
            <a:off x="6914409" y="4045534"/>
            <a:ext cx="4464306" cy="2689744"/>
          </a:xfrm>
          <a:custGeom>
            <a:avLst/>
            <a:gdLst/>
            <a:ahLst/>
            <a:cxnLst/>
            <a:rect r="r" b="b" t="t" l="l"/>
            <a:pathLst>
              <a:path h="2689744" w="4464306">
                <a:moveTo>
                  <a:pt x="0" y="0"/>
                </a:moveTo>
                <a:lnTo>
                  <a:pt x="4464306" y="0"/>
                </a:lnTo>
                <a:lnTo>
                  <a:pt x="4464306" y="2689745"/>
                </a:lnTo>
                <a:lnTo>
                  <a:pt x="0" y="26897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8294474" y="4538319"/>
            <a:ext cx="1704174" cy="170417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2768"/>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0">
            <a:off x="8724563" y="4880438"/>
            <a:ext cx="843997" cy="1019936"/>
          </a:xfrm>
          <a:custGeom>
            <a:avLst/>
            <a:gdLst/>
            <a:ahLst/>
            <a:cxnLst/>
            <a:rect r="r" b="b" t="t" l="l"/>
            <a:pathLst>
              <a:path h="1019936" w="843997">
                <a:moveTo>
                  <a:pt x="0" y="0"/>
                </a:moveTo>
                <a:lnTo>
                  <a:pt x="843997" y="0"/>
                </a:lnTo>
                <a:lnTo>
                  <a:pt x="843997" y="1019937"/>
                </a:lnTo>
                <a:lnTo>
                  <a:pt x="0" y="10199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2" id="12"/>
          <p:cNvSpPr/>
          <p:nvPr/>
        </p:nvSpPr>
        <p:spPr>
          <a:xfrm flipH="true">
            <a:off x="6728768" y="3455807"/>
            <a:ext cx="684186" cy="0"/>
          </a:xfrm>
          <a:prstGeom prst="line">
            <a:avLst/>
          </a:prstGeom>
          <a:ln cap="flat" w="38100">
            <a:solidFill>
              <a:srgbClr val="060644"/>
            </a:solidFill>
            <a:prstDash val="solid"/>
            <a:headEnd type="none" len="sm" w="sm"/>
            <a:tailEnd type="oval" len="lg" w="lg"/>
          </a:ln>
        </p:spPr>
      </p:sp>
      <p:sp>
        <p:nvSpPr>
          <p:cNvPr name="AutoShape 13" id="13"/>
          <p:cNvSpPr/>
          <p:nvPr/>
        </p:nvSpPr>
        <p:spPr>
          <a:xfrm flipH="true">
            <a:off x="10699916" y="3455807"/>
            <a:ext cx="684186" cy="0"/>
          </a:xfrm>
          <a:prstGeom prst="line">
            <a:avLst/>
          </a:prstGeom>
          <a:ln cap="flat" w="38100">
            <a:solidFill>
              <a:srgbClr val="060644"/>
            </a:solidFill>
            <a:prstDash val="solid"/>
            <a:headEnd type="oval" len="lg" w="lg"/>
            <a:tailEnd type="none" len="sm" w="sm"/>
          </a:ln>
        </p:spPr>
      </p:sp>
      <p:sp>
        <p:nvSpPr>
          <p:cNvPr name="AutoShape 14" id="14"/>
          <p:cNvSpPr/>
          <p:nvPr/>
        </p:nvSpPr>
        <p:spPr>
          <a:xfrm flipH="true">
            <a:off x="6816333" y="7166523"/>
            <a:ext cx="684186" cy="0"/>
          </a:xfrm>
          <a:prstGeom prst="line">
            <a:avLst/>
          </a:prstGeom>
          <a:ln cap="flat" w="38100">
            <a:solidFill>
              <a:srgbClr val="060644"/>
            </a:solidFill>
            <a:prstDash val="solid"/>
            <a:headEnd type="none" len="sm" w="sm"/>
            <a:tailEnd type="oval" len="lg" w="lg"/>
          </a:ln>
        </p:spPr>
      </p:sp>
      <p:sp>
        <p:nvSpPr>
          <p:cNvPr name="AutoShape 15" id="15"/>
          <p:cNvSpPr/>
          <p:nvPr/>
        </p:nvSpPr>
        <p:spPr>
          <a:xfrm flipH="true">
            <a:off x="10787481" y="7166523"/>
            <a:ext cx="684186" cy="0"/>
          </a:xfrm>
          <a:prstGeom prst="line">
            <a:avLst/>
          </a:prstGeom>
          <a:ln cap="flat" w="38100">
            <a:solidFill>
              <a:srgbClr val="060644"/>
            </a:solidFill>
            <a:prstDash val="solid"/>
            <a:headEnd type="oval" len="lg" w="lg"/>
            <a:tailEnd type="none" len="sm" w="sm"/>
          </a:ln>
        </p:spPr>
      </p:sp>
      <p:grpSp>
        <p:nvGrpSpPr>
          <p:cNvPr name="Group 16" id="16"/>
          <p:cNvGrpSpPr/>
          <p:nvPr/>
        </p:nvGrpSpPr>
        <p:grpSpPr>
          <a:xfrm rot="0">
            <a:off x="1028700" y="8267321"/>
            <a:ext cx="16230600" cy="990979"/>
            <a:chOff x="0" y="0"/>
            <a:chExt cx="4274726" cy="260998"/>
          </a:xfrm>
        </p:grpSpPr>
        <p:sp>
          <p:nvSpPr>
            <p:cNvPr name="Freeform 17" id="17"/>
            <p:cNvSpPr/>
            <p:nvPr/>
          </p:nvSpPr>
          <p:spPr>
            <a:xfrm flipH="false" flipV="false" rot="0">
              <a:off x="0" y="0"/>
              <a:ext cx="4274726" cy="260999"/>
            </a:xfrm>
            <a:custGeom>
              <a:avLst/>
              <a:gdLst/>
              <a:ahLst/>
              <a:cxnLst/>
              <a:rect r="r" b="b" t="t" l="l"/>
              <a:pathLst>
                <a:path h="260999" w="4274726">
                  <a:moveTo>
                    <a:pt x="24327" y="0"/>
                  </a:moveTo>
                  <a:lnTo>
                    <a:pt x="4250399" y="0"/>
                  </a:lnTo>
                  <a:cubicBezTo>
                    <a:pt x="4263834" y="0"/>
                    <a:pt x="4274726" y="10891"/>
                    <a:pt x="4274726" y="24327"/>
                  </a:cubicBezTo>
                  <a:lnTo>
                    <a:pt x="4274726" y="236672"/>
                  </a:lnTo>
                  <a:cubicBezTo>
                    <a:pt x="4274726" y="243124"/>
                    <a:pt x="4272163" y="249311"/>
                    <a:pt x="4267601" y="253873"/>
                  </a:cubicBezTo>
                  <a:cubicBezTo>
                    <a:pt x="4263039" y="258436"/>
                    <a:pt x="4256851" y="260999"/>
                    <a:pt x="4250399" y="260999"/>
                  </a:cubicBezTo>
                  <a:lnTo>
                    <a:pt x="24327" y="260999"/>
                  </a:lnTo>
                  <a:cubicBezTo>
                    <a:pt x="10891" y="260999"/>
                    <a:pt x="0" y="250107"/>
                    <a:pt x="0" y="236672"/>
                  </a:cubicBezTo>
                  <a:lnTo>
                    <a:pt x="0" y="24327"/>
                  </a:lnTo>
                  <a:cubicBezTo>
                    <a:pt x="0" y="10891"/>
                    <a:pt x="10891" y="0"/>
                    <a:pt x="24327" y="0"/>
                  </a:cubicBezTo>
                  <a:close/>
                </a:path>
              </a:pathLst>
            </a:custGeom>
            <a:solidFill>
              <a:srgbClr val="16234A"/>
            </a:solidFill>
          </p:spPr>
        </p:sp>
        <p:sp>
          <p:nvSpPr>
            <p:cNvPr name="TextBox 18" id="18"/>
            <p:cNvSpPr txBox="true"/>
            <p:nvPr/>
          </p:nvSpPr>
          <p:spPr>
            <a:xfrm>
              <a:off x="0" y="-66675"/>
              <a:ext cx="4274726" cy="327673"/>
            </a:xfrm>
            <a:prstGeom prst="rect">
              <a:avLst/>
            </a:prstGeom>
          </p:spPr>
          <p:txBody>
            <a:bodyPr anchor="ctr" rtlCol="false" tIns="50800" lIns="50800" bIns="50800" rIns="50800"/>
            <a:lstStyle/>
            <a:p>
              <a:pPr algn="ctr">
                <a:lnSpc>
                  <a:spcPts val="2800"/>
                </a:lnSpc>
              </a:pPr>
            </a:p>
          </p:txBody>
        </p:sp>
      </p:grpSp>
      <p:sp>
        <p:nvSpPr>
          <p:cNvPr name="Freeform 19" id="19"/>
          <p:cNvSpPr/>
          <p:nvPr/>
        </p:nvSpPr>
        <p:spPr>
          <a:xfrm flipH="false" flipV="false" rot="-10800000">
            <a:off x="14988818" y="-69266"/>
            <a:ext cx="3299182" cy="3303311"/>
          </a:xfrm>
          <a:custGeom>
            <a:avLst/>
            <a:gdLst/>
            <a:ahLst/>
            <a:cxnLst/>
            <a:rect r="r" b="b" t="t" l="l"/>
            <a:pathLst>
              <a:path h="3303311" w="3299182">
                <a:moveTo>
                  <a:pt x="0" y="0"/>
                </a:moveTo>
                <a:lnTo>
                  <a:pt x="3299182" y="0"/>
                </a:lnTo>
                <a:lnTo>
                  <a:pt x="3299182" y="3303311"/>
                </a:lnTo>
                <a:lnTo>
                  <a:pt x="0" y="33033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4187455" y="1608660"/>
            <a:ext cx="9913090" cy="685800"/>
          </a:xfrm>
          <a:prstGeom prst="rect">
            <a:avLst/>
          </a:prstGeom>
        </p:spPr>
        <p:txBody>
          <a:bodyPr anchor="t" rtlCol="false" tIns="0" lIns="0" bIns="0" rIns="0">
            <a:spAutoFit/>
          </a:bodyPr>
          <a:lstStyle/>
          <a:p>
            <a:pPr algn="ctr">
              <a:lnSpc>
                <a:spcPts val="4950"/>
              </a:lnSpc>
            </a:pPr>
            <a:r>
              <a:rPr lang="en-US" b="true" sz="4500">
                <a:solidFill>
                  <a:srgbClr val="000000"/>
                </a:solidFill>
                <a:latin typeface="Poppins Semi-Bold"/>
                <a:ea typeface="Poppins Semi-Bold"/>
                <a:cs typeface="Poppins Semi-Bold"/>
                <a:sym typeface="Poppins Semi-Bold"/>
              </a:rPr>
              <a:t>Cálculo de incertidumbre</a:t>
            </a:r>
          </a:p>
        </p:txBody>
      </p:sp>
      <p:sp>
        <p:nvSpPr>
          <p:cNvPr name="TextBox 21" id="21"/>
          <p:cNvSpPr txBox="true"/>
          <p:nvPr/>
        </p:nvSpPr>
        <p:spPr>
          <a:xfrm rot="0">
            <a:off x="1219675" y="3065942"/>
            <a:ext cx="5061418" cy="4629879"/>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Una calibración otorga trazabilidad solo si se calcula la incertidumbre de forma adecuada. </a:t>
            </a:r>
          </a:p>
          <a:p>
            <a:pPr algn="just">
              <a:lnSpc>
                <a:spcPts val="2442"/>
              </a:lnSpc>
            </a:pPr>
          </a:p>
          <a:p>
            <a:pPr algn="just">
              <a:lnSpc>
                <a:spcPts val="2442"/>
              </a:lnSpc>
            </a:pPr>
            <a:r>
              <a:rPr lang="en-US" sz="2035">
                <a:solidFill>
                  <a:srgbClr val="000000"/>
                </a:solidFill>
                <a:latin typeface="Poppins"/>
                <a:ea typeface="Poppins"/>
                <a:cs typeface="Poppins"/>
                <a:sym typeface="Poppins"/>
              </a:rPr>
              <a:t>Una incertidumbre calculada en defecto invalida la trazabilidad del equipo calibrado. </a:t>
            </a:r>
          </a:p>
          <a:p>
            <a:pPr algn="just">
              <a:lnSpc>
                <a:spcPts val="2442"/>
              </a:lnSpc>
            </a:pPr>
          </a:p>
          <a:p>
            <a:pPr algn="just">
              <a:lnSpc>
                <a:spcPts val="2442"/>
              </a:lnSpc>
            </a:pPr>
            <a:r>
              <a:rPr lang="en-US" sz="2035">
                <a:solidFill>
                  <a:srgbClr val="000000"/>
                </a:solidFill>
                <a:latin typeface="Poppins"/>
                <a:ea typeface="Poppins"/>
                <a:cs typeface="Poppins"/>
                <a:sym typeface="Poppins"/>
              </a:rPr>
              <a:t>Si la incertidumbre es muy baja, la calibración no brinda la suficiente información como para determinar el riesgo en el que se incurre cuando se toman decisiones en base a las mediciones realizadas con ese equipo.</a:t>
            </a:r>
          </a:p>
          <a:p>
            <a:pPr algn="just">
              <a:lnSpc>
                <a:spcPts val="2442"/>
              </a:lnSpc>
            </a:pPr>
          </a:p>
        </p:txBody>
      </p:sp>
      <p:sp>
        <p:nvSpPr>
          <p:cNvPr name="TextBox 22" id="22"/>
          <p:cNvSpPr txBox="true"/>
          <p:nvPr/>
        </p:nvSpPr>
        <p:spPr>
          <a:xfrm rot="0">
            <a:off x="11921904" y="3140395"/>
            <a:ext cx="5061418" cy="4322491"/>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La incertidumbre se debe calcular en forma independiente para cada calibración ya que la mayoría de los casos la incertidumbre de los patrones es solo uno de los componentes menos importantes. </a:t>
            </a:r>
          </a:p>
          <a:p>
            <a:pPr algn="just">
              <a:lnSpc>
                <a:spcPts val="2442"/>
              </a:lnSpc>
            </a:pPr>
          </a:p>
          <a:p>
            <a:pPr algn="just">
              <a:lnSpc>
                <a:spcPts val="2442"/>
              </a:lnSpc>
            </a:pPr>
            <a:r>
              <a:rPr lang="en-US" sz="2035">
                <a:solidFill>
                  <a:srgbClr val="000000"/>
                </a:solidFill>
                <a:latin typeface="Poppins"/>
                <a:ea typeface="Poppins"/>
                <a:cs typeface="Poppins"/>
                <a:sym typeface="Poppins"/>
              </a:rPr>
              <a:t>Por ejemplo, en calibración de temperatura un sensor de temperatura puede aportar 0.02ºC de incertidumbre, mientras que el medio y el instrumento a calibrar pueden aportar valores diez veces mayores.</a:t>
            </a:r>
          </a:p>
          <a:p>
            <a:pPr algn="just">
              <a:lnSpc>
                <a:spcPts val="2442"/>
              </a:lnSpc>
            </a:pPr>
          </a:p>
        </p:txBody>
      </p:sp>
      <p:sp>
        <p:nvSpPr>
          <p:cNvPr name="TextBox 23" id="23"/>
          <p:cNvSpPr txBox="true"/>
          <p:nvPr/>
        </p:nvSpPr>
        <p:spPr>
          <a:xfrm rot="0">
            <a:off x="7638772" y="4146525"/>
            <a:ext cx="531854" cy="391794"/>
          </a:xfrm>
          <a:prstGeom prst="rect">
            <a:avLst/>
          </a:prstGeom>
        </p:spPr>
        <p:txBody>
          <a:bodyPr anchor="t" rtlCol="false" tIns="0" lIns="0" bIns="0" rIns="0">
            <a:spAutoFit/>
          </a:bodyPr>
          <a:lstStyle/>
          <a:p>
            <a:pPr algn="ctr">
              <a:lnSpc>
                <a:spcPts val="3080"/>
              </a:lnSpc>
              <a:spcBef>
                <a:spcPct val="0"/>
              </a:spcBef>
            </a:pPr>
            <a:r>
              <a:rPr lang="en-US" b="true" sz="2200">
                <a:solidFill>
                  <a:srgbClr val="FFFFFF"/>
                </a:solidFill>
                <a:latin typeface="Poppins Semi-Bold"/>
                <a:ea typeface="Poppins Semi-Bold"/>
                <a:cs typeface="Poppins Semi-Bold"/>
                <a:sym typeface="Poppins Semi-Bold"/>
              </a:rPr>
              <a:t>01</a:t>
            </a:r>
          </a:p>
        </p:txBody>
      </p:sp>
      <p:sp>
        <p:nvSpPr>
          <p:cNvPr name="TextBox 24" id="24"/>
          <p:cNvSpPr txBox="true"/>
          <p:nvPr/>
        </p:nvSpPr>
        <p:spPr>
          <a:xfrm rot="0">
            <a:off x="10124579" y="4146525"/>
            <a:ext cx="531854" cy="391794"/>
          </a:xfrm>
          <a:prstGeom prst="rect">
            <a:avLst/>
          </a:prstGeom>
        </p:spPr>
        <p:txBody>
          <a:bodyPr anchor="t" rtlCol="false" tIns="0" lIns="0" bIns="0" rIns="0">
            <a:spAutoFit/>
          </a:bodyPr>
          <a:lstStyle/>
          <a:p>
            <a:pPr algn="ctr">
              <a:lnSpc>
                <a:spcPts val="3080"/>
              </a:lnSpc>
              <a:spcBef>
                <a:spcPct val="0"/>
              </a:spcBef>
            </a:pPr>
            <a:r>
              <a:rPr lang="en-US" b="true" sz="2200">
                <a:solidFill>
                  <a:srgbClr val="FFFFFF"/>
                </a:solidFill>
                <a:latin typeface="Poppins Semi-Bold"/>
                <a:ea typeface="Poppins Semi-Bold"/>
                <a:cs typeface="Poppins Semi-Bold"/>
                <a:sym typeface="Poppins Semi-Bold"/>
              </a:rPr>
              <a:t>02</a:t>
            </a:r>
          </a:p>
        </p:txBody>
      </p:sp>
      <p:sp>
        <p:nvSpPr>
          <p:cNvPr name="TextBox 25" id="25"/>
          <p:cNvSpPr txBox="true"/>
          <p:nvPr/>
        </p:nvSpPr>
        <p:spPr>
          <a:xfrm rot="0">
            <a:off x="10124579" y="6185344"/>
            <a:ext cx="531854" cy="391794"/>
          </a:xfrm>
          <a:prstGeom prst="rect">
            <a:avLst/>
          </a:prstGeom>
        </p:spPr>
        <p:txBody>
          <a:bodyPr anchor="t" rtlCol="false" tIns="0" lIns="0" bIns="0" rIns="0">
            <a:spAutoFit/>
          </a:bodyPr>
          <a:lstStyle/>
          <a:p>
            <a:pPr algn="ctr">
              <a:lnSpc>
                <a:spcPts val="3080"/>
              </a:lnSpc>
              <a:spcBef>
                <a:spcPct val="0"/>
              </a:spcBef>
            </a:pPr>
            <a:r>
              <a:rPr lang="en-US" b="true" sz="2200">
                <a:solidFill>
                  <a:srgbClr val="FFFFFF"/>
                </a:solidFill>
                <a:latin typeface="Poppins Semi-Bold"/>
                <a:ea typeface="Poppins Semi-Bold"/>
                <a:cs typeface="Poppins Semi-Bold"/>
                <a:sym typeface="Poppins Semi-Bold"/>
              </a:rPr>
              <a:t>04</a:t>
            </a:r>
          </a:p>
        </p:txBody>
      </p:sp>
      <p:sp>
        <p:nvSpPr>
          <p:cNvPr name="TextBox 26" id="26"/>
          <p:cNvSpPr txBox="true"/>
          <p:nvPr/>
        </p:nvSpPr>
        <p:spPr>
          <a:xfrm rot="0">
            <a:off x="1219675" y="8499286"/>
            <a:ext cx="15763647" cy="450849"/>
          </a:xfrm>
          <a:prstGeom prst="rect">
            <a:avLst/>
          </a:prstGeom>
        </p:spPr>
        <p:txBody>
          <a:bodyPr anchor="t" rtlCol="false" tIns="0" lIns="0" bIns="0" rIns="0">
            <a:spAutoFit/>
          </a:bodyPr>
          <a:lstStyle/>
          <a:p>
            <a:pPr algn="ctr">
              <a:lnSpc>
                <a:spcPts val="3500"/>
              </a:lnSpc>
              <a:spcBef>
                <a:spcPct val="0"/>
              </a:spcBef>
            </a:pPr>
            <a:r>
              <a:rPr lang="en-US" b="true" sz="2500">
                <a:solidFill>
                  <a:srgbClr val="FFFFFF"/>
                </a:solidFill>
                <a:latin typeface="Poppins Medium"/>
                <a:ea typeface="Poppins Medium"/>
                <a:cs typeface="Poppins Medium"/>
                <a:sym typeface="Poppins Medium"/>
              </a:rPr>
              <a:t>La incertidumbre debe ser en lo posible 3 veces menor a la tolerancia asignada para el equipo.</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2704166"/>
            <a:ext cx="702288" cy="70228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1028700" y="6837111"/>
            <a:ext cx="702288" cy="70228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7" id="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1028700" y="3532658"/>
            <a:ext cx="702288" cy="70228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1" id="11"/>
          <p:cNvGrpSpPr/>
          <p:nvPr/>
        </p:nvGrpSpPr>
        <p:grpSpPr>
          <a:xfrm rot="0">
            <a:off x="1028700" y="7663224"/>
            <a:ext cx="702288" cy="70228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4" id="14"/>
          <p:cNvGrpSpPr/>
          <p:nvPr/>
        </p:nvGrpSpPr>
        <p:grpSpPr>
          <a:xfrm rot="0">
            <a:off x="1028700" y="4358771"/>
            <a:ext cx="702288" cy="70228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7" id="17"/>
          <p:cNvGrpSpPr/>
          <p:nvPr/>
        </p:nvGrpSpPr>
        <p:grpSpPr>
          <a:xfrm rot="0">
            <a:off x="1028700" y="5184884"/>
            <a:ext cx="702288" cy="702288"/>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9" id="19"/>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20" id="20"/>
          <p:cNvGrpSpPr/>
          <p:nvPr/>
        </p:nvGrpSpPr>
        <p:grpSpPr>
          <a:xfrm rot="0">
            <a:off x="1028700" y="6010998"/>
            <a:ext cx="702288" cy="70228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22" id="22"/>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23" id="23"/>
          <p:cNvGrpSpPr/>
          <p:nvPr/>
        </p:nvGrpSpPr>
        <p:grpSpPr>
          <a:xfrm rot="0">
            <a:off x="1028700" y="8489337"/>
            <a:ext cx="702288" cy="702288"/>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25" id="25"/>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AutoShape 26" id="26"/>
          <p:cNvSpPr/>
          <p:nvPr/>
        </p:nvSpPr>
        <p:spPr>
          <a:xfrm>
            <a:off x="1939599" y="3473130"/>
            <a:ext cx="6492240" cy="0"/>
          </a:xfrm>
          <a:prstGeom prst="line">
            <a:avLst/>
          </a:prstGeom>
          <a:ln cap="flat" w="38100">
            <a:solidFill>
              <a:srgbClr val="000000"/>
            </a:solidFill>
            <a:prstDash val="solid"/>
            <a:headEnd type="none" len="sm" w="sm"/>
            <a:tailEnd type="none" len="sm" w="sm"/>
          </a:ln>
        </p:spPr>
      </p:sp>
      <p:sp>
        <p:nvSpPr>
          <p:cNvPr name="AutoShape 27" id="27"/>
          <p:cNvSpPr/>
          <p:nvPr/>
        </p:nvSpPr>
        <p:spPr>
          <a:xfrm>
            <a:off x="1939599" y="4301621"/>
            <a:ext cx="6492240" cy="0"/>
          </a:xfrm>
          <a:prstGeom prst="line">
            <a:avLst/>
          </a:prstGeom>
          <a:ln cap="flat" w="38100">
            <a:solidFill>
              <a:srgbClr val="000000"/>
            </a:solidFill>
            <a:prstDash val="solid"/>
            <a:headEnd type="none" len="sm" w="sm"/>
            <a:tailEnd type="none" len="sm" w="sm"/>
          </a:ln>
        </p:spPr>
      </p:sp>
      <p:sp>
        <p:nvSpPr>
          <p:cNvPr name="AutoShape 28" id="28"/>
          <p:cNvSpPr/>
          <p:nvPr/>
        </p:nvSpPr>
        <p:spPr>
          <a:xfrm>
            <a:off x="1939599" y="5127734"/>
            <a:ext cx="6492240" cy="0"/>
          </a:xfrm>
          <a:prstGeom prst="line">
            <a:avLst/>
          </a:prstGeom>
          <a:ln cap="flat" w="38100">
            <a:solidFill>
              <a:srgbClr val="000000"/>
            </a:solidFill>
            <a:prstDash val="solid"/>
            <a:headEnd type="none" len="sm" w="sm"/>
            <a:tailEnd type="none" len="sm" w="sm"/>
          </a:ln>
        </p:spPr>
      </p:sp>
      <p:sp>
        <p:nvSpPr>
          <p:cNvPr name="AutoShape 29" id="29"/>
          <p:cNvSpPr/>
          <p:nvPr/>
        </p:nvSpPr>
        <p:spPr>
          <a:xfrm>
            <a:off x="1939599" y="5953848"/>
            <a:ext cx="6492240" cy="0"/>
          </a:xfrm>
          <a:prstGeom prst="line">
            <a:avLst/>
          </a:prstGeom>
          <a:ln cap="flat" w="38100">
            <a:solidFill>
              <a:srgbClr val="000000"/>
            </a:solidFill>
            <a:prstDash val="solid"/>
            <a:headEnd type="none" len="sm" w="sm"/>
            <a:tailEnd type="none" len="sm" w="sm"/>
          </a:ln>
        </p:spPr>
      </p:sp>
      <p:sp>
        <p:nvSpPr>
          <p:cNvPr name="AutoShape 30" id="30"/>
          <p:cNvSpPr/>
          <p:nvPr/>
        </p:nvSpPr>
        <p:spPr>
          <a:xfrm>
            <a:off x="1939599" y="6799011"/>
            <a:ext cx="6492240" cy="0"/>
          </a:xfrm>
          <a:prstGeom prst="line">
            <a:avLst/>
          </a:prstGeom>
          <a:ln cap="flat" w="38100">
            <a:solidFill>
              <a:srgbClr val="000000"/>
            </a:solidFill>
            <a:prstDash val="solid"/>
            <a:headEnd type="none" len="sm" w="sm"/>
            <a:tailEnd type="none" len="sm" w="sm"/>
          </a:ln>
        </p:spPr>
      </p:sp>
      <p:sp>
        <p:nvSpPr>
          <p:cNvPr name="AutoShape 31" id="31"/>
          <p:cNvSpPr/>
          <p:nvPr/>
        </p:nvSpPr>
        <p:spPr>
          <a:xfrm>
            <a:off x="1939599" y="7615599"/>
            <a:ext cx="6492240" cy="0"/>
          </a:xfrm>
          <a:prstGeom prst="line">
            <a:avLst/>
          </a:prstGeom>
          <a:ln cap="flat" w="38100">
            <a:solidFill>
              <a:srgbClr val="000000"/>
            </a:solidFill>
            <a:prstDash val="solid"/>
            <a:headEnd type="none" len="sm" w="sm"/>
            <a:tailEnd type="none" len="sm" w="sm"/>
          </a:ln>
        </p:spPr>
      </p:sp>
      <p:sp>
        <p:nvSpPr>
          <p:cNvPr name="AutoShape 32" id="32"/>
          <p:cNvSpPr/>
          <p:nvPr/>
        </p:nvSpPr>
        <p:spPr>
          <a:xfrm>
            <a:off x="1939599" y="8470287"/>
            <a:ext cx="6492240" cy="0"/>
          </a:xfrm>
          <a:prstGeom prst="line">
            <a:avLst/>
          </a:prstGeom>
          <a:ln cap="flat" w="38100">
            <a:solidFill>
              <a:srgbClr val="000000"/>
            </a:solidFill>
            <a:prstDash val="solid"/>
            <a:headEnd type="none" len="sm" w="sm"/>
            <a:tailEnd type="none" len="sm" w="sm"/>
          </a:ln>
        </p:spPr>
      </p:sp>
      <p:sp>
        <p:nvSpPr>
          <p:cNvPr name="Freeform 33" id="33"/>
          <p:cNvSpPr/>
          <p:nvPr/>
        </p:nvSpPr>
        <p:spPr>
          <a:xfrm flipH="false" flipV="false" rot="0">
            <a:off x="12173808" y="2894893"/>
            <a:ext cx="6114192" cy="8229600"/>
          </a:xfrm>
          <a:custGeom>
            <a:avLst/>
            <a:gdLst/>
            <a:ahLst/>
            <a:cxnLst/>
            <a:rect r="r" b="b" t="t" l="l"/>
            <a:pathLst>
              <a:path h="8229600" w="6114192">
                <a:moveTo>
                  <a:pt x="0" y="0"/>
                </a:moveTo>
                <a:lnTo>
                  <a:pt x="6114192" y="0"/>
                </a:lnTo>
                <a:lnTo>
                  <a:pt x="6114192" y="8229600"/>
                </a:lnTo>
                <a:lnTo>
                  <a:pt x="0" y="8229600"/>
                </a:lnTo>
                <a:lnTo>
                  <a:pt x="0" y="0"/>
                </a:lnTo>
                <a:close/>
              </a:path>
            </a:pathLst>
          </a:custGeom>
          <a:blipFill>
            <a:blip r:embed="rId2"/>
            <a:stretch>
              <a:fillRect l="0" t="-5651" r="0" b="-5651"/>
            </a:stretch>
          </a:blipFill>
        </p:spPr>
      </p:sp>
      <p:sp>
        <p:nvSpPr>
          <p:cNvPr name="TextBox 34" id="34"/>
          <p:cNvSpPr txBox="true"/>
          <p:nvPr/>
        </p:nvSpPr>
        <p:spPr>
          <a:xfrm rot="0">
            <a:off x="1028700" y="1028700"/>
            <a:ext cx="11954683"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Competencia técnica del proveedor</a:t>
            </a:r>
          </a:p>
        </p:txBody>
      </p:sp>
      <p:sp>
        <p:nvSpPr>
          <p:cNvPr name="TextBox 35" id="35"/>
          <p:cNvSpPr txBox="true"/>
          <p:nvPr/>
        </p:nvSpPr>
        <p:spPr>
          <a:xfrm rot="0">
            <a:off x="1121733" y="2875843"/>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01</a:t>
            </a:r>
          </a:p>
        </p:txBody>
      </p:sp>
      <p:sp>
        <p:nvSpPr>
          <p:cNvPr name="TextBox 36" id="36"/>
          <p:cNvSpPr txBox="true"/>
          <p:nvPr/>
        </p:nvSpPr>
        <p:spPr>
          <a:xfrm rot="0">
            <a:off x="1121733" y="7008787"/>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06</a:t>
            </a:r>
          </a:p>
        </p:txBody>
      </p:sp>
      <p:sp>
        <p:nvSpPr>
          <p:cNvPr name="TextBox 37" id="37"/>
          <p:cNvSpPr txBox="true"/>
          <p:nvPr/>
        </p:nvSpPr>
        <p:spPr>
          <a:xfrm rot="0">
            <a:off x="1121733" y="3704335"/>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02</a:t>
            </a:r>
          </a:p>
        </p:txBody>
      </p:sp>
      <p:sp>
        <p:nvSpPr>
          <p:cNvPr name="TextBox 38" id="38"/>
          <p:cNvSpPr txBox="true"/>
          <p:nvPr/>
        </p:nvSpPr>
        <p:spPr>
          <a:xfrm rot="0">
            <a:off x="1121733" y="7834900"/>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07</a:t>
            </a:r>
          </a:p>
        </p:txBody>
      </p:sp>
      <p:sp>
        <p:nvSpPr>
          <p:cNvPr name="TextBox 39" id="39"/>
          <p:cNvSpPr txBox="true"/>
          <p:nvPr/>
        </p:nvSpPr>
        <p:spPr>
          <a:xfrm rot="0">
            <a:off x="1121733" y="4530448"/>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03</a:t>
            </a:r>
          </a:p>
        </p:txBody>
      </p:sp>
      <p:sp>
        <p:nvSpPr>
          <p:cNvPr name="TextBox 40" id="40"/>
          <p:cNvSpPr txBox="true"/>
          <p:nvPr/>
        </p:nvSpPr>
        <p:spPr>
          <a:xfrm rot="0">
            <a:off x="1121733" y="5356561"/>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04</a:t>
            </a:r>
          </a:p>
        </p:txBody>
      </p:sp>
      <p:sp>
        <p:nvSpPr>
          <p:cNvPr name="TextBox 41" id="41"/>
          <p:cNvSpPr txBox="true"/>
          <p:nvPr/>
        </p:nvSpPr>
        <p:spPr>
          <a:xfrm rot="0">
            <a:off x="1121733" y="6182674"/>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05</a:t>
            </a:r>
          </a:p>
        </p:txBody>
      </p:sp>
      <p:sp>
        <p:nvSpPr>
          <p:cNvPr name="TextBox 42" id="42"/>
          <p:cNvSpPr txBox="true"/>
          <p:nvPr/>
        </p:nvSpPr>
        <p:spPr>
          <a:xfrm rot="0">
            <a:off x="1939599" y="2837743"/>
            <a:ext cx="8007147"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Personal</a:t>
            </a:r>
          </a:p>
        </p:txBody>
      </p:sp>
      <p:sp>
        <p:nvSpPr>
          <p:cNvPr name="TextBox 43" id="43"/>
          <p:cNvSpPr txBox="true"/>
          <p:nvPr/>
        </p:nvSpPr>
        <p:spPr>
          <a:xfrm rot="0">
            <a:off x="1939599" y="7008787"/>
            <a:ext cx="10620222" cy="30480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Manipulación de los equipos a calibrar</a:t>
            </a:r>
          </a:p>
        </p:txBody>
      </p:sp>
      <p:sp>
        <p:nvSpPr>
          <p:cNvPr name="TextBox 44" id="44"/>
          <p:cNvSpPr txBox="true"/>
          <p:nvPr/>
        </p:nvSpPr>
        <p:spPr>
          <a:xfrm rot="0">
            <a:off x="1939599" y="3704335"/>
            <a:ext cx="7987264" cy="30480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Instalaciones</a:t>
            </a:r>
          </a:p>
        </p:txBody>
      </p:sp>
      <p:sp>
        <p:nvSpPr>
          <p:cNvPr name="TextBox 45" id="45"/>
          <p:cNvSpPr txBox="true"/>
          <p:nvPr/>
        </p:nvSpPr>
        <p:spPr>
          <a:xfrm rot="0">
            <a:off x="1939599" y="7823798"/>
            <a:ext cx="10495214"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Aseguramiento de calidad (medidas a tomar para asegurar los resultados)</a:t>
            </a:r>
          </a:p>
        </p:txBody>
      </p:sp>
      <p:sp>
        <p:nvSpPr>
          <p:cNvPr name="TextBox 46" id="46"/>
          <p:cNvSpPr txBox="true"/>
          <p:nvPr/>
        </p:nvSpPr>
        <p:spPr>
          <a:xfrm rot="0">
            <a:off x="1939599" y="4530221"/>
            <a:ext cx="7987264" cy="30480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Métodos de calibración</a:t>
            </a:r>
          </a:p>
        </p:txBody>
      </p:sp>
      <p:sp>
        <p:nvSpPr>
          <p:cNvPr name="TextBox 47" id="47"/>
          <p:cNvSpPr txBox="true"/>
          <p:nvPr/>
        </p:nvSpPr>
        <p:spPr>
          <a:xfrm rot="0">
            <a:off x="1939599" y="5336003"/>
            <a:ext cx="7987264" cy="30480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Equipos</a:t>
            </a:r>
          </a:p>
        </p:txBody>
      </p:sp>
      <p:sp>
        <p:nvSpPr>
          <p:cNvPr name="TextBox 48" id="48"/>
          <p:cNvSpPr txBox="true"/>
          <p:nvPr/>
        </p:nvSpPr>
        <p:spPr>
          <a:xfrm rot="0">
            <a:off x="1939599" y="6220774"/>
            <a:ext cx="9929409" cy="268080"/>
          </a:xfrm>
          <a:prstGeom prst="rect">
            <a:avLst/>
          </a:prstGeom>
        </p:spPr>
        <p:txBody>
          <a:bodyPr anchor="t" rtlCol="false" tIns="0" lIns="0" bIns="0" rIns="0">
            <a:spAutoFit/>
          </a:bodyPr>
          <a:lstStyle/>
          <a:p>
            <a:pPr algn="l">
              <a:lnSpc>
                <a:spcPts val="1929"/>
              </a:lnSpc>
            </a:pPr>
            <a:r>
              <a:rPr lang="en-US" sz="1929">
                <a:solidFill>
                  <a:srgbClr val="000000"/>
                </a:solidFill>
                <a:latin typeface="Poppins"/>
                <a:ea typeface="Poppins"/>
                <a:cs typeface="Poppins"/>
                <a:sym typeface="Poppins"/>
              </a:rPr>
              <a:t>Trazabilidad</a:t>
            </a:r>
          </a:p>
        </p:txBody>
      </p:sp>
      <p:sp>
        <p:nvSpPr>
          <p:cNvPr name="TextBox 49" id="49"/>
          <p:cNvSpPr txBox="true"/>
          <p:nvPr/>
        </p:nvSpPr>
        <p:spPr>
          <a:xfrm rot="0">
            <a:off x="1121733" y="8661013"/>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08</a:t>
            </a:r>
          </a:p>
        </p:txBody>
      </p:sp>
      <p:sp>
        <p:nvSpPr>
          <p:cNvPr name="TextBox 50" id="50"/>
          <p:cNvSpPr txBox="true"/>
          <p:nvPr/>
        </p:nvSpPr>
        <p:spPr>
          <a:xfrm rot="0">
            <a:off x="1939599" y="8617008"/>
            <a:ext cx="10766609"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Certificados de calibración</a:t>
            </a:r>
          </a:p>
        </p:txBody>
      </p:sp>
      <p:sp>
        <p:nvSpPr>
          <p:cNvPr name="TextBox 51" id="51"/>
          <p:cNvSpPr txBox="true"/>
          <p:nvPr/>
        </p:nvSpPr>
        <p:spPr>
          <a:xfrm rot="0">
            <a:off x="1028700" y="1721186"/>
            <a:ext cx="16230600" cy="640080"/>
          </a:xfrm>
          <a:prstGeom prst="rect">
            <a:avLst/>
          </a:prstGeom>
        </p:spPr>
        <p:txBody>
          <a:bodyPr anchor="t" rtlCol="false" tIns="0" lIns="0" bIns="0" rIns="0">
            <a:spAutoFit/>
          </a:bodyPr>
          <a:lstStyle/>
          <a:p>
            <a:pPr algn="l">
              <a:lnSpc>
                <a:spcPts val="2520"/>
              </a:lnSpc>
              <a:spcBef>
                <a:spcPct val="0"/>
              </a:spcBef>
            </a:pPr>
            <a:r>
              <a:rPr lang="en-US" sz="1800">
                <a:solidFill>
                  <a:srgbClr val="000000"/>
                </a:solidFill>
                <a:latin typeface="Poppins"/>
                <a:ea typeface="Poppins"/>
                <a:cs typeface="Poppins"/>
                <a:sym typeface="Poppins"/>
              </a:rPr>
              <a:t>La evaluación de la competencia técnica de un proveedor de servicios de calibración se debe realizar en base a los lineamientos de la norma ISO/IEC 17025. Para asegurar la competencia técnica de un laboratorio la norma tiene requisitos en: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5435116"/>
            <a:ext cx="2408386" cy="240838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9637882" y="5485209"/>
            <a:ext cx="2408386" cy="240838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7" id="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1160370" y="5566790"/>
            <a:ext cx="2145046" cy="2145037"/>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0" t="-505" r="0" b="-505"/>
              </a:stretch>
            </a:blipFill>
          </p:spPr>
        </p:sp>
      </p:grpSp>
      <p:grpSp>
        <p:nvGrpSpPr>
          <p:cNvPr name="Group 10" id="10"/>
          <p:cNvGrpSpPr/>
          <p:nvPr/>
        </p:nvGrpSpPr>
        <p:grpSpPr>
          <a:xfrm rot="0">
            <a:off x="10634834" y="-2057400"/>
            <a:ext cx="6624466" cy="3086100"/>
            <a:chOff x="0" y="0"/>
            <a:chExt cx="1744715" cy="812800"/>
          </a:xfrm>
        </p:grpSpPr>
        <p:sp>
          <p:nvSpPr>
            <p:cNvPr name="Freeform 11" id="11"/>
            <p:cNvSpPr/>
            <p:nvPr/>
          </p:nvSpPr>
          <p:spPr>
            <a:xfrm flipH="false" flipV="false" rot="0">
              <a:off x="0" y="0"/>
              <a:ext cx="1744715" cy="812800"/>
            </a:xfrm>
            <a:custGeom>
              <a:avLst/>
              <a:gdLst/>
              <a:ahLst/>
              <a:cxnLst/>
              <a:rect r="r" b="b" t="t" l="l"/>
              <a:pathLst>
                <a:path h="812800" w="1744715">
                  <a:moveTo>
                    <a:pt x="0" y="0"/>
                  </a:moveTo>
                  <a:lnTo>
                    <a:pt x="1744715" y="0"/>
                  </a:lnTo>
                  <a:lnTo>
                    <a:pt x="1744715" y="812800"/>
                  </a:lnTo>
                  <a:lnTo>
                    <a:pt x="0" y="812800"/>
                  </a:lnTo>
                  <a:close/>
                </a:path>
              </a:pathLst>
            </a:custGeom>
            <a:solidFill>
              <a:srgbClr val="060644"/>
            </a:solidFill>
          </p:spPr>
        </p:sp>
        <p:sp>
          <p:nvSpPr>
            <p:cNvPr name="TextBox 12" id="12"/>
            <p:cNvSpPr txBox="true"/>
            <p:nvPr/>
          </p:nvSpPr>
          <p:spPr>
            <a:xfrm>
              <a:off x="0" y="-66675"/>
              <a:ext cx="1744715" cy="879475"/>
            </a:xfrm>
            <a:prstGeom prst="rect">
              <a:avLst/>
            </a:prstGeom>
          </p:spPr>
          <p:txBody>
            <a:bodyPr anchor="ctr" rtlCol="false" tIns="50800" lIns="50800" bIns="50800" rIns="50800"/>
            <a:lstStyle/>
            <a:p>
              <a:pPr algn="ctr">
                <a:lnSpc>
                  <a:spcPts val="2800"/>
                </a:lnSpc>
              </a:pPr>
            </a:p>
          </p:txBody>
        </p:sp>
      </p:grpSp>
      <p:grpSp>
        <p:nvGrpSpPr>
          <p:cNvPr name="Group 13" id="13"/>
          <p:cNvGrpSpPr/>
          <p:nvPr/>
        </p:nvGrpSpPr>
        <p:grpSpPr>
          <a:xfrm rot="0">
            <a:off x="-6817" y="9258300"/>
            <a:ext cx="6624466" cy="3086100"/>
            <a:chOff x="0" y="0"/>
            <a:chExt cx="1744715" cy="812800"/>
          </a:xfrm>
        </p:grpSpPr>
        <p:sp>
          <p:nvSpPr>
            <p:cNvPr name="Freeform 14" id="14"/>
            <p:cNvSpPr/>
            <p:nvPr/>
          </p:nvSpPr>
          <p:spPr>
            <a:xfrm flipH="false" flipV="false" rot="0">
              <a:off x="0" y="0"/>
              <a:ext cx="1744715" cy="812800"/>
            </a:xfrm>
            <a:custGeom>
              <a:avLst/>
              <a:gdLst/>
              <a:ahLst/>
              <a:cxnLst/>
              <a:rect r="r" b="b" t="t" l="l"/>
              <a:pathLst>
                <a:path h="812800" w="1744715">
                  <a:moveTo>
                    <a:pt x="0" y="0"/>
                  </a:moveTo>
                  <a:lnTo>
                    <a:pt x="1744715" y="0"/>
                  </a:lnTo>
                  <a:lnTo>
                    <a:pt x="1744715" y="812800"/>
                  </a:lnTo>
                  <a:lnTo>
                    <a:pt x="0" y="812800"/>
                  </a:lnTo>
                  <a:close/>
                </a:path>
              </a:pathLst>
            </a:custGeom>
            <a:solidFill>
              <a:srgbClr val="060644"/>
            </a:solidFill>
          </p:spPr>
        </p:sp>
        <p:sp>
          <p:nvSpPr>
            <p:cNvPr name="TextBox 15" id="15"/>
            <p:cNvSpPr txBox="true"/>
            <p:nvPr/>
          </p:nvSpPr>
          <p:spPr>
            <a:xfrm>
              <a:off x="0" y="-66675"/>
              <a:ext cx="1744715" cy="879475"/>
            </a:xfrm>
            <a:prstGeom prst="rect">
              <a:avLst/>
            </a:prstGeom>
          </p:spPr>
          <p:txBody>
            <a:bodyPr anchor="ctr" rtlCol="false" tIns="50800" lIns="50800" bIns="50800" rIns="50800"/>
            <a:lstStyle/>
            <a:p>
              <a:pPr algn="ctr">
                <a:lnSpc>
                  <a:spcPts val="2800"/>
                </a:lnSpc>
              </a:pPr>
            </a:p>
          </p:txBody>
        </p:sp>
      </p:grpSp>
      <p:grpSp>
        <p:nvGrpSpPr>
          <p:cNvPr name="Group 16" id="16"/>
          <p:cNvGrpSpPr/>
          <p:nvPr/>
        </p:nvGrpSpPr>
        <p:grpSpPr>
          <a:xfrm rot="0">
            <a:off x="3568703" y="2367599"/>
            <a:ext cx="2408386" cy="2408386"/>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8" id="1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9" id="19"/>
          <p:cNvGrpSpPr/>
          <p:nvPr/>
        </p:nvGrpSpPr>
        <p:grpSpPr>
          <a:xfrm rot="0">
            <a:off x="3700373" y="2499274"/>
            <a:ext cx="2145046" cy="2145037"/>
            <a:chOff x="0" y="0"/>
            <a:chExt cx="6350000" cy="6349975"/>
          </a:xfrm>
        </p:grpSpPr>
        <p:sp>
          <p:nvSpPr>
            <p:cNvPr name="Freeform 20" id="2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99" t="0" r="-24999" b="0"/>
              </a:stretch>
            </a:blipFill>
          </p:spPr>
        </p:sp>
      </p:grpSp>
      <p:grpSp>
        <p:nvGrpSpPr>
          <p:cNvPr name="Group 21" id="21"/>
          <p:cNvGrpSpPr/>
          <p:nvPr/>
        </p:nvGrpSpPr>
        <p:grpSpPr>
          <a:xfrm rot="0">
            <a:off x="9769552" y="5616884"/>
            <a:ext cx="2145046" cy="2145037"/>
            <a:chOff x="0" y="0"/>
            <a:chExt cx="6350000" cy="6349975"/>
          </a:xfrm>
        </p:grpSpPr>
        <p:sp>
          <p:nvSpPr>
            <p:cNvPr name="Freeform 22" id="2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0" t="0" r="0" b="0"/>
              </a:stretch>
            </a:blipFill>
          </p:spPr>
        </p:sp>
      </p:grpSp>
      <p:sp>
        <p:nvSpPr>
          <p:cNvPr name="TextBox 23" id="23"/>
          <p:cNvSpPr txBox="true"/>
          <p:nvPr/>
        </p:nvSpPr>
        <p:spPr>
          <a:xfrm rot="0">
            <a:off x="1028700" y="1118869"/>
            <a:ext cx="11017568"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Competencia técnica del proveedor</a:t>
            </a:r>
          </a:p>
        </p:txBody>
      </p:sp>
      <p:sp>
        <p:nvSpPr>
          <p:cNvPr name="TextBox 24" id="24"/>
          <p:cNvSpPr txBox="true"/>
          <p:nvPr/>
        </p:nvSpPr>
        <p:spPr>
          <a:xfrm rot="0">
            <a:off x="3568703" y="6271349"/>
            <a:ext cx="5081416" cy="1271388"/>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Las instalaciones deben ser acordes a las medidas a realizar, impidiendo mediciones erróneas por el ambiente de trabajo.</a:t>
            </a:r>
          </a:p>
        </p:txBody>
      </p:sp>
      <p:sp>
        <p:nvSpPr>
          <p:cNvPr name="TextBox 25" id="25"/>
          <p:cNvSpPr txBox="true"/>
          <p:nvPr/>
        </p:nvSpPr>
        <p:spPr>
          <a:xfrm rot="0">
            <a:off x="12177884" y="5779155"/>
            <a:ext cx="5081416" cy="3462979"/>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Deben ser adecuados para las mediciones y deben estar validados mediante interlaboratorios, ensayos de aptitud o experiencia previa de la dirección técnica. La incertidumbre debe ser calculada mediante un procedimiento documentado y de forma adecuada conteniendo todas las fuentes necesarias para esa magnitud e incertidumbre.</a:t>
            </a:r>
          </a:p>
          <a:p>
            <a:pPr algn="just">
              <a:lnSpc>
                <a:spcPts val="2479"/>
              </a:lnSpc>
            </a:pPr>
          </a:p>
        </p:txBody>
      </p:sp>
      <p:sp>
        <p:nvSpPr>
          <p:cNvPr name="TextBox 26" id="26"/>
          <p:cNvSpPr txBox="true"/>
          <p:nvPr/>
        </p:nvSpPr>
        <p:spPr>
          <a:xfrm rot="0">
            <a:off x="3569457" y="5707306"/>
            <a:ext cx="3191477"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Instalaciones</a:t>
            </a:r>
          </a:p>
        </p:txBody>
      </p:sp>
      <p:sp>
        <p:nvSpPr>
          <p:cNvPr name="TextBox 27" id="27"/>
          <p:cNvSpPr txBox="true"/>
          <p:nvPr/>
        </p:nvSpPr>
        <p:spPr>
          <a:xfrm rot="0">
            <a:off x="12178638" y="5215112"/>
            <a:ext cx="3892517"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Métodos</a:t>
            </a:r>
          </a:p>
        </p:txBody>
      </p:sp>
      <p:sp>
        <p:nvSpPr>
          <p:cNvPr name="TextBox 28" id="28"/>
          <p:cNvSpPr txBox="true"/>
          <p:nvPr/>
        </p:nvSpPr>
        <p:spPr>
          <a:xfrm rot="0">
            <a:off x="6108705" y="2661545"/>
            <a:ext cx="5081416" cy="1584472"/>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personal calificado y autorizado para las tareas a realizar. El personal que autoriza las tareas debe ser un metrólogo con años de experiencia en la magnitud, rango e incertidumbre.</a:t>
            </a:r>
          </a:p>
        </p:txBody>
      </p:sp>
      <p:sp>
        <p:nvSpPr>
          <p:cNvPr name="TextBox 29" id="29"/>
          <p:cNvSpPr txBox="true"/>
          <p:nvPr/>
        </p:nvSpPr>
        <p:spPr>
          <a:xfrm rot="0">
            <a:off x="6109459" y="2097502"/>
            <a:ext cx="3191477"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Personal</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4216566"/>
            <a:ext cx="2408386" cy="240838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9637882" y="6139420"/>
            <a:ext cx="2408386" cy="240838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7" id="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1160370" y="4348240"/>
            <a:ext cx="2145046" cy="2145037"/>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085" t="0" r="-1085" b="0"/>
              </a:stretch>
            </a:blipFill>
          </p:spPr>
        </p:sp>
      </p:grpSp>
      <p:grpSp>
        <p:nvGrpSpPr>
          <p:cNvPr name="Group 10" id="10"/>
          <p:cNvGrpSpPr/>
          <p:nvPr/>
        </p:nvGrpSpPr>
        <p:grpSpPr>
          <a:xfrm rot="0">
            <a:off x="10634834" y="-2057400"/>
            <a:ext cx="6624466" cy="3086100"/>
            <a:chOff x="0" y="0"/>
            <a:chExt cx="1744715" cy="812800"/>
          </a:xfrm>
        </p:grpSpPr>
        <p:sp>
          <p:nvSpPr>
            <p:cNvPr name="Freeform 11" id="11"/>
            <p:cNvSpPr/>
            <p:nvPr/>
          </p:nvSpPr>
          <p:spPr>
            <a:xfrm flipH="false" flipV="false" rot="0">
              <a:off x="0" y="0"/>
              <a:ext cx="1744715" cy="812800"/>
            </a:xfrm>
            <a:custGeom>
              <a:avLst/>
              <a:gdLst/>
              <a:ahLst/>
              <a:cxnLst/>
              <a:rect r="r" b="b" t="t" l="l"/>
              <a:pathLst>
                <a:path h="812800" w="1744715">
                  <a:moveTo>
                    <a:pt x="0" y="0"/>
                  </a:moveTo>
                  <a:lnTo>
                    <a:pt x="1744715" y="0"/>
                  </a:lnTo>
                  <a:lnTo>
                    <a:pt x="1744715" y="812800"/>
                  </a:lnTo>
                  <a:lnTo>
                    <a:pt x="0" y="812800"/>
                  </a:lnTo>
                  <a:close/>
                </a:path>
              </a:pathLst>
            </a:custGeom>
            <a:solidFill>
              <a:srgbClr val="060644"/>
            </a:solidFill>
          </p:spPr>
        </p:sp>
        <p:sp>
          <p:nvSpPr>
            <p:cNvPr name="TextBox 12" id="12"/>
            <p:cNvSpPr txBox="true"/>
            <p:nvPr/>
          </p:nvSpPr>
          <p:spPr>
            <a:xfrm>
              <a:off x="0" y="-66675"/>
              <a:ext cx="1744715" cy="879475"/>
            </a:xfrm>
            <a:prstGeom prst="rect">
              <a:avLst/>
            </a:prstGeom>
          </p:spPr>
          <p:txBody>
            <a:bodyPr anchor="ctr" rtlCol="false" tIns="50800" lIns="50800" bIns="50800" rIns="50800"/>
            <a:lstStyle/>
            <a:p>
              <a:pPr algn="ctr">
                <a:lnSpc>
                  <a:spcPts val="2800"/>
                </a:lnSpc>
              </a:pPr>
            </a:p>
          </p:txBody>
        </p:sp>
      </p:grpSp>
      <p:grpSp>
        <p:nvGrpSpPr>
          <p:cNvPr name="Group 13" id="13"/>
          <p:cNvGrpSpPr/>
          <p:nvPr/>
        </p:nvGrpSpPr>
        <p:grpSpPr>
          <a:xfrm rot="0">
            <a:off x="-6817" y="9258300"/>
            <a:ext cx="6624466" cy="3086100"/>
            <a:chOff x="0" y="0"/>
            <a:chExt cx="1744715" cy="812800"/>
          </a:xfrm>
        </p:grpSpPr>
        <p:sp>
          <p:nvSpPr>
            <p:cNvPr name="Freeform 14" id="14"/>
            <p:cNvSpPr/>
            <p:nvPr/>
          </p:nvSpPr>
          <p:spPr>
            <a:xfrm flipH="false" flipV="false" rot="0">
              <a:off x="0" y="0"/>
              <a:ext cx="1744715" cy="812800"/>
            </a:xfrm>
            <a:custGeom>
              <a:avLst/>
              <a:gdLst/>
              <a:ahLst/>
              <a:cxnLst/>
              <a:rect r="r" b="b" t="t" l="l"/>
              <a:pathLst>
                <a:path h="812800" w="1744715">
                  <a:moveTo>
                    <a:pt x="0" y="0"/>
                  </a:moveTo>
                  <a:lnTo>
                    <a:pt x="1744715" y="0"/>
                  </a:lnTo>
                  <a:lnTo>
                    <a:pt x="1744715" y="812800"/>
                  </a:lnTo>
                  <a:lnTo>
                    <a:pt x="0" y="812800"/>
                  </a:lnTo>
                  <a:close/>
                </a:path>
              </a:pathLst>
            </a:custGeom>
            <a:solidFill>
              <a:srgbClr val="060644"/>
            </a:solidFill>
          </p:spPr>
        </p:sp>
        <p:sp>
          <p:nvSpPr>
            <p:cNvPr name="TextBox 15" id="15"/>
            <p:cNvSpPr txBox="true"/>
            <p:nvPr/>
          </p:nvSpPr>
          <p:spPr>
            <a:xfrm>
              <a:off x="0" y="-66675"/>
              <a:ext cx="1744715" cy="879475"/>
            </a:xfrm>
            <a:prstGeom prst="rect">
              <a:avLst/>
            </a:prstGeom>
          </p:spPr>
          <p:txBody>
            <a:bodyPr anchor="ctr" rtlCol="false" tIns="50800" lIns="50800" bIns="50800" rIns="50800"/>
            <a:lstStyle/>
            <a:p>
              <a:pPr algn="ctr">
                <a:lnSpc>
                  <a:spcPts val="2800"/>
                </a:lnSpc>
              </a:pPr>
            </a:p>
          </p:txBody>
        </p:sp>
      </p:grpSp>
      <p:grpSp>
        <p:nvGrpSpPr>
          <p:cNvPr name="Group 16" id="16"/>
          <p:cNvGrpSpPr/>
          <p:nvPr/>
        </p:nvGrpSpPr>
        <p:grpSpPr>
          <a:xfrm rot="0">
            <a:off x="9637882" y="2440746"/>
            <a:ext cx="2408386" cy="2408386"/>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8" id="1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9" id="19"/>
          <p:cNvGrpSpPr/>
          <p:nvPr/>
        </p:nvGrpSpPr>
        <p:grpSpPr>
          <a:xfrm rot="0">
            <a:off x="9769552" y="2572421"/>
            <a:ext cx="2145046" cy="2145037"/>
            <a:chOff x="0" y="0"/>
            <a:chExt cx="6350000" cy="6349975"/>
          </a:xfrm>
        </p:grpSpPr>
        <p:sp>
          <p:nvSpPr>
            <p:cNvPr name="Freeform 20" id="2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281" t="0" r="-1281" b="0"/>
              </a:stretch>
            </a:blipFill>
          </p:spPr>
        </p:sp>
      </p:grpSp>
      <p:grpSp>
        <p:nvGrpSpPr>
          <p:cNvPr name="Group 21" id="21"/>
          <p:cNvGrpSpPr/>
          <p:nvPr/>
        </p:nvGrpSpPr>
        <p:grpSpPr>
          <a:xfrm rot="0">
            <a:off x="9769552" y="6258833"/>
            <a:ext cx="2145046" cy="2145037"/>
            <a:chOff x="0" y="0"/>
            <a:chExt cx="6350000" cy="6349975"/>
          </a:xfrm>
        </p:grpSpPr>
        <p:sp>
          <p:nvSpPr>
            <p:cNvPr name="Freeform 22" id="2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0" t="0" r="0" b="0"/>
              </a:stretch>
            </a:blipFill>
          </p:spPr>
        </p:sp>
      </p:grpSp>
      <p:sp>
        <p:nvSpPr>
          <p:cNvPr name="TextBox 23" id="23"/>
          <p:cNvSpPr txBox="true"/>
          <p:nvPr/>
        </p:nvSpPr>
        <p:spPr>
          <a:xfrm rot="0">
            <a:off x="1028700" y="1118869"/>
            <a:ext cx="11017568"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Competencia técnica del proveedor</a:t>
            </a:r>
          </a:p>
        </p:txBody>
      </p:sp>
      <p:sp>
        <p:nvSpPr>
          <p:cNvPr name="TextBox 24" id="24"/>
          <p:cNvSpPr txBox="true"/>
          <p:nvPr/>
        </p:nvSpPr>
        <p:spPr>
          <a:xfrm rot="0">
            <a:off x="3568703" y="4583172"/>
            <a:ext cx="5081416" cy="2210641"/>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Deben ser adecuados para realizar mediciones en el rango y exactitud solicitadas. En general se considera una buena práctica tener patrones duplicados para poder realizar verificaciones de exactitud.</a:t>
            </a:r>
          </a:p>
          <a:p>
            <a:pPr algn="just">
              <a:lnSpc>
                <a:spcPts val="2479"/>
              </a:lnSpc>
            </a:pPr>
          </a:p>
        </p:txBody>
      </p:sp>
      <p:sp>
        <p:nvSpPr>
          <p:cNvPr name="TextBox 25" id="25"/>
          <p:cNvSpPr txBox="true"/>
          <p:nvPr/>
        </p:nvSpPr>
        <p:spPr>
          <a:xfrm rot="0">
            <a:off x="12179618" y="7062997"/>
            <a:ext cx="5081416" cy="1584472"/>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Los equipos deben ser manejados durante todo el proceso de forma que no puedan ser dañados y que no haya posibilidad de confusión con equipos de otros clientes.</a:t>
            </a:r>
          </a:p>
        </p:txBody>
      </p:sp>
      <p:sp>
        <p:nvSpPr>
          <p:cNvPr name="TextBox 26" id="26"/>
          <p:cNvSpPr txBox="true"/>
          <p:nvPr/>
        </p:nvSpPr>
        <p:spPr>
          <a:xfrm rot="0">
            <a:off x="3569457" y="4019130"/>
            <a:ext cx="3191477"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Equipos</a:t>
            </a:r>
          </a:p>
        </p:txBody>
      </p:sp>
      <p:sp>
        <p:nvSpPr>
          <p:cNvPr name="TextBox 27" id="27"/>
          <p:cNvSpPr txBox="true"/>
          <p:nvPr/>
        </p:nvSpPr>
        <p:spPr>
          <a:xfrm rot="0">
            <a:off x="12178638" y="6011183"/>
            <a:ext cx="5080662" cy="994664"/>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Manipulación de los equipos a calibrar</a:t>
            </a:r>
          </a:p>
        </p:txBody>
      </p:sp>
      <p:sp>
        <p:nvSpPr>
          <p:cNvPr name="TextBox 28" id="28"/>
          <p:cNvSpPr txBox="true"/>
          <p:nvPr/>
        </p:nvSpPr>
        <p:spPr>
          <a:xfrm rot="0">
            <a:off x="12177884" y="3245943"/>
            <a:ext cx="5081416" cy="1584472"/>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La norma define que para dar trazabilidad el proveedor seleccionado debe cumplir con todos los puntos de la norma ISO/IEC 17025.</a:t>
            </a:r>
          </a:p>
          <a:p>
            <a:pPr algn="just">
              <a:lnSpc>
                <a:spcPts val="2479"/>
              </a:lnSpc>
            </a:pPr>
          </a:p>
        </p:txBody>
      </p:sp>
      <p:sp>
        <p:nvSpPr>
          <p:cNvPr name="TextBox 29" id="29"/>
          <p:cNvSpPr txBox="true"/>
          <p:nvPr/>
        </p:nvSpPr>
        <p:spPr>
          <a:xfrm rot="0">
            <a:off x="12178638" y="2681901"/>
            <a:ext cx="3191477"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Trazabilidad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6126797"/>
            <a:ext cx="2408386" cy="240838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10634834" y="-2057400"/>
            <a:ext cx="6624466" cy="3086100"/>
            <a:chOff x="0" y="0"/>
            <a:chExt cx="1744715" cy="812800"/>
          </a:xfrm>
        </p:grpSpPr>
        <p:sp>
          <p:nvSpPr>
            <p:cNvPr name="Freeform 6" id="6"/>
            <p:cNvSpPr/>
            <p:nvPr/>
          </p:nvSpPr>
          <p:spPr>
            <a:xfrm flipH="false" flipV="false" rot="0">
              <a:off x="0" y="0"/>
              <a:ext cx="1744715" cy="812800"/>
            </a:xfrm>
            <a:custGeom>
              <a:avLst/>
              <a:gdLst/>
              <a:ahLst/>
              <a:cxnLst/>
              <a:rect r="r" b="b" t="t" l="l"/>
              <a:pathLst>
                <a:path h="812800" w="1744715">
                  <a:moveTo>
                    <a:pt x="0" y="0"/>
                  </a:moveTo>
                  <a:lnTo>
                    <a:pt x="1744715" y="0"/>
                  </a:lnTo>
                  <a:lnTo>
                    <a:pt x="1744715" y="812800"/>
                  </a:lnTo>
                  <a:lnTo>
                    <a:pt x="0" y="812800"/>
                  </a:lnTo>
                  <a:close/>
                </a:path>
              </a:pathLst>
            </a:custGeom>
            <a:solidFill>
              <a:srgbClr val="060644"/>
            </a:solidFill>
          </p:spPr>
        </p:sp>
        <p:sp>
          <p:nvSpPr>
            <p:cNvPr name="TextBox 7" id="7"/>
            <p:cNvSpPr txBox="true"/>
            <p:nvPr/>
          </p:nvSpPr>
          <p:spPr>
            <a:xfrm>
              <a:off x="0" y="-66675"/>
              <a:ext cx="1744715" cy="879475"/>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6817" y="9258300"/>
            <a:ext cx="6624466" cy="3086100"/>
            <a:chOff x="0" y="0"/>
            <a:chExt cx="1744715" cy="812800"/>
          </a:xfrm>
        </p:grpSpPr>
        <p:sp>
          <p:nvSpPr>
            <p:cNvPr name="Freeform 9" id="9"/>
            <p:cNvSpPr/>
            <p:nvPr/>
          </p:nvSpPr>
          <p:spPr>
            <a:xfrm flipH="false" flipV="false" rot="0">
              <a:off x="0" y="0"/>
              <a:ext cx="1744715" cy="812800"/>
            </a:xfrm>
            <a:custGeom>
              <a:avLst/>
              <a:gdLst/>
              <a:ahLst/>
              <a:cxnLst/>
              <a:rect r="r" b="b" t="t" l="l"/>
              <a:pathLst>
                <a:path h="812800" w="1744715">
                  <a:moveTo>
                    <a:pt x="0" y="0"/>
                  </a:moveTo>
                  <a:lnTo>
                    <a:pt x="1744715" y="0"/>
                  </a:lnTo>
                  <a:lnTo>
                    <a:pt x="1744715" y="812800"/>
                  </a:lnTo>
                  <a:lnTo>
                    <a:pt x="0" y="812800"/>
                  </a:lnTo>
                  <a:close/>
                </a:path>
              </a:pathLst>
            </a:custGeom>
            <a:solidFill>
              <a:srgbClr val="060644"/>
            </a:solidFill>
          </p:spPr>
        </p:sp>
        <p:sp>
          <p:nvSpPr>
            <p:cNvPr name="TextBox 10" id="10"/>
            <p:cNvSpPr txBox="true"/>
            <p:nvPr/>
          </p:nvSpPr>
          <p:spPr>
            <a:xfrm>
              <a:off x="0" y="-66675"/>
              <a:ext cx="1744715" cy="879475"/>
            </a:xfrm>
            <a:prstGeom prst="rect">
              <a:avLst/>
            </a:prstGeom>
          </p:spPr>
          <p:txBody>
            <a:bodyPr anchor="ctr" rtlCol="false" tIns="50800" lIns="50800" bIns="50800" rIns="50800"/>
            <a:lstStyle/>
            <a:p>
              <a:pPr algn="ctr">
                <a:lnSpc>
                  <a:spcPts val="2800"/>
                </a:lnSpc>
              </a:pPr>
            </a:p>
          </p:txBody>
        </p:sp>
      </p:grpSp>
      <p:grpSp>
        <p:nvGrpSpPr>
          <p:cNvPr name="Group 11" id="11"/>
          <p:cNvGrpSpPr/>
          <p:nvPr/>
        </p:nvGrpSpPr>
        <p:grpSpPr>
          <a:xfrm rot="0">
            <a:off x="1028700" y="2428124"/>
            <a:ext cx="2408386" cy="240838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4" id="14"/>
          <p:cNvGrpSpPr/>
          <p:nvPr/>
        </p:nvGrpSpPr>
        <p:grpSpPr>
          <a:xfrm rot="0">
            <a:off x="1160370" y="2559798"/>
            <a:ext cx="2145046" cy="2145037"/>
            <a:chOff x="0" y="0"/>
            <a:chExt cx="6350000" cy="6349975"/>
          </a:xfrm>
        </p:grpSpPr>
        <p:sp>
          <p:nvSpPr>
            <p:cNvPr name="Freeform 15" id="1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0" t="0" r="0" b="0"/>
              </a:stretch>
            </a:blipFill>
          </p:spPr>
        </p:sp>
      </p:grpSp>
      <p:grpSp>
        <p:nvGrpSpPr>
          <p:cNvPr name="Group 16" id="16"/>
          <p:cNvGrpSpPr/>
          <p:nvPr/>
        </p:nvGrpSpPr>
        <p:grpSpPr>
          <a:xfrm rot="0">
            <a:off x="1160370" y="6245302"/>
            <a:ext cx="2145046" cy="2145037"/>
            <a:chOff x="0" y="0"/>
            <a:chExt cx="6350000" cy="6349975"/>
          </a:xfrm>
        </p:grpSpPr>
        <p:sp>
          <p:nvSpPr>
            <p:cNvPr name="Freeform 17" id="1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0" t="0" r="0" b="0"/>
              </a:stretch>
            </a:blipFill>
          </p:spPr>
        </p:sp>
      </p:grpSp>
      <p:sp>
        <p:nvSpPr>
          <p:cNvPr name="Freeform 18" id="18"/>
          <p:cNvSpPr/>
          <p:nvPr/>
        </p:nvSpPr>
        <p:spPr>
          <a:xfrm flipH="true" flipV="false" rot="0">
            <a:off x="10058400" y="2802977"/>
            <a:ext cx="8229600" cy="7484023"/>
          </a:xfrm>
          <a:custGeom>
            <a:avLst/>
            <a:gdLst/>
            <a:ahLst/>
            <a:cxnLst/>
            <a:rect r="r" b="b" t="t" l="l"/>
            <a:pathLst>
              <a:path h="7484023" w="8229600">
                <a:moveTo>
                  <a:pt x="8229600" y="0"/>
                </a:moveTo>
                <a:lnTo>
                  <a:pt x="0" y="0"/>
                </a:lnTo>
                <a:lnTo>
                  <a:pt x="0" y="7484023"/>
                </a:lnTo>
                <a:lnTo>
                  <a:pt x="8229600" y="7484023"/>
                </a:lnTo>
                <a:lnTo>
                  <a:pt x="8229600" y="0"/>
                </a:lnTo>
                <a:close/>
              </a:path>
            </a:pathLst>
          </a:custGeom>
          <a:blipFill>
            <a:blip r:embed="rId4"/>
            <a:stretch>
              <a:fillRect l="0" t="-9962" r="0" b="0"/>
            </a:stretch>
          </a:blipFill>
        </p:spPr>
      </p:sp>
      <p:sp>
        <p:nvSpPr>
          <p:cNvPr name="TextBox 19" id="19"/>
          <p:cNvSpPr txBox="true"/>
          <p:nvPr/>
        </p:nvSpPr>
        <p:spPr>
          <a:xfrm rot="0">
            <a:off x="1028700" y="1118869"/>
            <a:ext cx="11017568"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Competencia técnica del proveedor</a:t>
            </a:r>
          </a:p>
        </p:txBody>
      </p:sp>
      <p:sp>
        <p:nvSpPr>
          <p:cNvPr name="TextBox 20" id="20"/>
          <p:cNvSpPr txBox="true"/>
          <p:nvPr/>
        </p:nvSpPr>
        <p:spPr>
          <a:xfrm rot="0">
            <a:off x="3570436" y="6785497"/>
            <a:ext cx="5573564" cy="1897557"/>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Si un laboratorio cumple con todos los requisitos se puede afirmar que el laboratorio es técnicamente competente para realizar calibraciones en la magnitud evaluada.</a:t>
            </a:r>
          </a:p>
          <a:p>
            <a:pPr algn="just">
              <a:lnSpc>
                <a:spcPts val="2479"/>
              </a:lnSpc>
            </a:pPr>
          </a:p>
        </p:txBody>
      </p:sp>
      <p:sp>
        <p:nvSpPr>
          <p:cNvPr name="TextBox 21" id="21"/>
          <p:cNvSpPr txBox="true"/>
          <p:nvPr/>
        </p:nvSpPr>
        <p:spPr>
          <a:xfrm rot="0">
            <a:off x="3569457" y="6216727"/>
            <a:ext cx="6041792"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Certificados de calibración</a:t>
            </a:r>
          </a:p>
        </p:txBody>
      </p:sp>
      <p:sp>
        <p:nvSpPr>
          <p:cNvPr name="TextBox 22" id="22"/>
          <p:cNvSpPr txBox="true"/>
          <p:nvPr/>
        </p:nvSpPr>
        <p:spPr>
          <a:xfrm rot="0">
            <a:off x="3568703" y="3233321"/>
            <a:ext cx="5575297" cy="1897557"/>
          </a:xfrm>
          <a:prstGeom prst="rect">
            <a:avLst/>
          </a:prstGeom>
        </p:spPr>
        <p:txBody>
          <a:bodyPr anchor="t" rtlCol="false" tIns="0" lIns="0" bIns="0" rIns="0">
            <a:spAutoFit/>
          </a:bodyPr>
          <a:lstStyle/>
          <a:p>
            <a:pPr algn="just">
              <a:lnSpc>
                <a:spcPts val="2479"/>
              </a:lnSpc>
            </a:pPr>
            <a:r>
              <a:rPr lang="en-US" sz="2066">
                <a:solidFill>
                  <a:srgbClr val="000000"/>
                </a:solidFill>
                <a:latin typeface="Poppins"/>
                <a:ea typeface="Poppins"/>
                <a:cs typeface="Poppins"/>
                <a:sym typeface="Poppins"/>
              </a:rPr>
              <a:t>Medidas a tomar para poder asegurar que los resultados son válidos. Esto incluye repetición de mediciones, verificaciones intermedias de los patrones, ensayos de aptitud, etc.</a:t>
            </a:r>
          </a:p>
          <a:p>
            <a:pPr algn="just">
              <a:lnSpc>
                <a:spcPts val="2479"/>
              </a:lnSpc>
            </a:pPr>
          </a:p>
        </p:txBody>
      </p:sp>
      <p:sp>
        <p:nvSpPr>
          <p:cNvPr name="TextBox 23" id="23"/>
          <p:cNvSpPr txBox="true"/>
          <p:nvPr/>
        </p:nvSpPr>
        <p:spPr>
          <a:xfrm rot="0">
            <a:off x="3569457" y="2669278"/>
            <a:ext cx="5804552" cy="511620"/>
          </a:xfrm>
          <a:prstGeom prst="rect">
            <a:avLst/>
          </a:prstGeom>
        </p:spPr>
        <p:txBody>
          <a:bodyPr anchor="t" rtlCol="false" tIns="0" lIns="0" bIns="0" rIns="0">
            <a:spAutoFit/>
          </a:bodyPr>
          <a:lstStyle/>
          <a:p>
            <a:pPr algn="l">
              <a:lnSpc>
                <a:spcPts val="3831"/>
              </a:lnSpc>
            </a:pPr>
            <a:r>
              <a:rPr lang="en-US" sz="3193" b="true">
                <a:solidFill>
                  <a:srgbClr val="000000"/>
                </a:solidFill>
                <a:latin typeface="Poppins Semi-Bold"/>
                <a:ea typeface="Poppins Semi-Bold"/>
                <a:cs typeface="Poppins Semi-Bold"/>
                <a:sym typeface="Poppins Semi-Bold"/>
              </a:rPr>
              <a:t>Aseguramiento de calidad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506328" y="3387718"/>
            <a:ext cx="5781225" cy="5541039"/>
            <a:chOff x="0" y="0"/>
            <a:chExt cx="1376053" cy="1318884"/>
          </a:xfrm>
        </p:grpSpPr>
        <p:sp>
          <p:nvSpPr>
            <p:cNvPr name="Freeform 3" id="3"/>
            <p:cNvSpPr/>
            <p:nvPr/>
          </p:nvSpPr>
          <p:spPr>
            <a:xfrm flipH="false" flipV="false" rot="0">
              <a:off x="0" y="0"/>
              <a:ext cx="1376053" cy="1318884"/>
            </a:xfrm>
            <a:custGeom>
              <a:avLst/>
              <a:gdLst/>
              <a:ahLst/>
              <a:cxnLst/>
              <a:rect r="r" b="b" t="t" l="l"/>
              <a:pathLst>
                <a:path h="1318884" w="1376053">
                  <a:moveTo>
                    <a:pt x="0" y="0"/>
                  </a:moveTo>
                  <a:lnTo>
                    <a:pt x="1376053" y="0"/>
                  </a:lnTo>
                  <a:lnTo>
                    <a:pt x="1376053" y="1318884"/>
                  </a:lnTo>
                  <a:lnTo>
                    <a:pt x="0" y="1318884"/>
                  </a:lnTo>
                  <a:close/>
                </a:path>
              </a:pathLst>
            </a:custGeom>
            <a:solidFill>
              <a:srgbClr val="2E2768"/>
            </a:solidFill>
          </p:spPr>
        </p:sp>
        <p:sp>
          <p:nvSpPr>
            <p:cNvPr name="TextBox 4" id="4"/>
            <p:cNvSpPr txBox="true"/>
            <p:nvPr/>
          </p:nvSpPr>
          <p:spPr>
            <a:xfrm>
              <a:off x="0" y="-66675"/>
              <a:ext cx="1376053" cy="1385559"/>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10030842" y="3345397"/>
            <a:ext cx="5781225" cy="5541039"/>
            <a:chOff x="0" y="0"/>
            <a:chExt cx="1376053" cy="1318884"/>
          </a:xfrm>
        </p:grpSpPr>
        <p:sp>
          <p:nvSpPr>
            <p:cNvPr name="Freeform 6" id="6"/>
            <p:cNvSpPr/>
            <p:nvPr/>
          </p:nvSpPr>
          <p:spPr>
            <a:xfrm flipH="false" flipV="false" rot="0">
              <a:off x="0" y="0"/>
              <a:ext cx="1376053" cy="1318884"/>
            </a:xfrm>
            <a:custGeom>
              <a:avLst/>
              <a:gdLst/>
              <a:ahLst/>
              <a:cxnLst/>
              <a:rect r="r" b="b" t="t" l="l"/>
              <a:pathLst>
                <a:path h="1318884" w="1376053">
                  <a:moveTo>
                    <a:pt x="0" y="0"/>
                  </a:moveTo>
                  <a:lnTo>
                    <a:pt x="1376053" y="0"/>
                  </a:lnTo>
                  <a:lnTo>
                    <a:pt x="1376053" y="1318884"/>
                  </a:lnTo>
                  <a:lnTo>
                    <a:pt x="0" y="1318884"/>
                  </a:lnTo>
                  <a:close/>
                </a:path>
              </a:pathLst>
            </a:custGeom>
            <a:solidFill>
              <a:srgbClr val="2E2768"/>
            </a:solidFill>
          </p:spPr>
        </p:sp>
        <p:sp>
          <p:nvSpPr>
            <p:cNvPr name="TextBox 7" id="7"/>
            <p:cNvSpPr txBox="true"/>
            <p:nvPr/>
          </p:nvSpPr>
          <p:spPr>
            <a:xfrm>
              <a:off x="0" y="-66675"/>
              <a:ext cx="1376053" cy="1385559"/>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1756506" y="2405060"/>
            <a:ext cx="1880673" cy="188067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1" id="11"/>
          <p:cNvGrpSpPr/>
          <p:nvPr/>
        </p:nvGrpSpPr>
        <p:grpSpPr>
          <a:xfrm rot="0">
            <a:off x="14650820" y="2405060"/>
            <a:ext cx="1880673" cy="1880673"/>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Freeform 14" id="14"/>
          <p:cNvSpPr/>
          <p:nvPr/>
        </p:nvSpPr>
        <p:spPr>
          <a:xfrm flipH="false" flipV="false" rot="0">
            <a:off x="2113634" y="2745836"/>
            <a:ext cx="1166417" cy="1199121"/>
          </a:xfrm>
          <a:custGeom>
            <a:avLst/>
            <a:gdLst/>
            <a:ahLst/>
            <a:cxnLst/>
            <a:rect r="r" b="b" t="t" l="l"/>
            <a:pathLst>
              <a:path h="1199121" w="1166417">
                <a:moveTo>
                  <a:pt x="0" y="0"/>
                </a:moveTo>
                <a:lnTo>
                  <a:pt x="1166418" y="0"/>
                </a:lnTo>
                <a:lnTo>
                  <a:pt x="1166418" y="1199121"/>
                </a:lnTo>
                <a:lnTo>
                  <a:pt x="0" y="11991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5000318" y="2703515"/>
            <a:ext cx="1181679" cy="1199121"/>
          </a:xfrm>
          <a:custGeom>
            <a:avLst/>
            <a:gdLst/>
            <a:ahLst/>
            <a:cxnLst/>
            <a:rect r="r" b="b" t="t" l="l"/>
            <a:pathLst>
              <a:path h="1199121" w="1181679">
                <a:moveTo>
                  <a:pt x="0" y="0"/>
                </a:moveTo>
                <a:lnTo>
                  <a:pt x="1181679" y="0"/>
                </a:lnTo>
                <a:lnTo>
                  <a:pt x="1181679" y="1199120"/>
                </a:lnTo>
                <a:lnTo>
                  <a:pt x="0" y="1199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4554513" y="1028700"/>
            <a:ext cx="9178974" cy="1314450"/>
          </a:xfrm>
          <a:prstGeom prst="rect">
            <a:avLst/>
          </a:prstGeom>
        </p:spPr>
        <p:txBody>
          <a:bodyPr anchor="t" rtlCol="false" tIns="0" lIns="0" bIns="0" rIns="0">
            <a:spAutoFit/>
          </a:bodyPr>
          <a:lstStyle/>
          <a:p>
            <a:pPr algn="ctr">
              <a:lnSpc>
                <a:spcPts val="4950"/>
              </a:lnSpc>
            </a:pPr>
            <a:r>
              <a:rPr lang="en-US" b="true" sz="4500">
                <a:solidFill>
                  <a:srgbClr val="000000"/>
                </a:solidFill>
                <a:latin typeface="Poppins Semi-Bold"/>
                <a:ea typeface="Poppins Semi-Bold"/>
                <a:cs typeface="Poppins Semi-Bold"/>
                <a:sym typeface="Poppins Semi-Bold"/>
              </a:rPr>
              <a:t>Acreditación o supervisión de la norma ISO/IEC 17025</a:t>
            </a:r>
          </a:p>
        </p:txBody>
      </p:sp>
      <p:sp>
        <p:nvSpPr>
          <p:cNvPr name="TextBox 17" id="17"/>
          <p:cNvSpPr txBox="true"/>
          <p:nvPr/>
        </p:nvSpPr>
        <p:spPr>
          <a:xfrm rot="0">
            <a:off x="3099934" y="3989113"/>
            <a:ext cx="4594012" cy="4677544"/>
          </a:xfrm>
          <a:prstGeom prst="rect">
            <a:avLst/>
          </a:prstGeom>
        </p:spPr>
        <p:txBody>
          <a:bodyPr anchor="t" rtlCol="false" tIns="0" lIns="0" bIns="0" rIns="0">
            <a:spAutoFit/>
          </a:bodyPr>
          <a:lstStyle/>
          <a:p>
            <a:pPr algn="just">
              <a:lnSpc>
                <a:spcPts val="2876"/>
              </a:lnSpc>
            </a:pPr>
            <a:r>
              <a:rPr lang="en-US" sz="2396">
                <a:solidFill>
                  <a:srgbClr val="FFFFFF"/>
                </a:solidFill>
                <a:latin typeface="Poppins"/>
                <a:ea typeface="Poppins"/>
                <a:cs typeface="Poppins"/>
                <a:sym typeface="Poppins"/>
              </a:rPr>
              <a:t>La acreditación o supervisión ISO/IEC17025 es realizada mediante la evaluación del sistema de calidad y los requisitos técnicos de la norma por auditores del sistema de calidad y expertos técnicos. </a:t>
            </a:r>
          </a:p>
          <a:p>
            <a:pPr algn="just">
              <a:lnSpc>
                <a:spcPts val="2876"/>
              </a:lnSpc>
            </a:pPr>
          </a:p>
          <a:p>
            <a:pPr algn="just">
              <a:lnSpc>
                <a:spcPts val="2876"/>
              </a:lnSpc>
            </a:pPr>
            <a:r>
              <a:rPr lang="en-US" sz="2396">
                <a:solidFill>
                  <a:srgbClr val="FFFFFF"/>
                </a:solidFill>
                <a:latin typeface="Poppins"/>
                <a:ea typeface="Poppins"/>
                <a:cs typeface="Poppins"/>
                <a:sym typeface="Poppins"/>
              </a:rPr>
              <a:t>Estos expertos técnicos son profesionales en el campo de calibraciones y expertos en la magnitud a evaluar. </a:t>
            </a:r>
          </a:p>
        </p:txBody>
      </p:sp>
      <p:sp>
        <p:nvSpPr>
          <p:cNvPr name="TextBox 18" id="18"/>
          <p:cNvSpPr txBox="true"/>
          <p:nvPr/>
        </p:nvSpPr>
        <p:spPr>
          <a:xfrm rot="0">
            <a:off x="10624448" y="3748413"/>
            <a:ext cx="4594012" cy="4810125"/>
          </a:xfrm>
          <a:prstGeom prst="rect">
            <a:avLst/>
          </a:prstGeom>
        </p:spPr>
        <p:txBody>
          <a:bodyPr anchor="t" rtlCol="false" tIns="0" lIns="0" bIns="0" rIns="0">
            <a:spAutoFit/>
          </a:bodyPr>
          <a:lstStyle/>
          <a:p>
            <a:pPr algn="just">
              <a:lnSpc>
                <a:spcPts val="2756"/>
              </a:lnSpc>
            </a:pPr>
            <a:r>
              <a:rPr lang="en-US" sz="2296">
                <a:solidFill>
                  <a:srgbClr val="FFFFFF"/>
                </a:solidFill>
                <a:latin typeface="Poppins"/>
                <a:ea typeface="Poppins"/>
                <a:cs typeface="Poppins"/>
                <a:sym typeface="Poppins"/>
              </a:rPr>
              <a:t>Los expertos técnicos evalúan la idoneidad del personal del laboratorio, los métodos de calibración, la trazabilidad del laboratorio, las medidas de aseguramiento de calidad, los certificados y las incertidumbres, para asegurar que los certificados de calibración emitidos por el laboratorio en evaluación son competentes técnicamente y por lo tanto trazables en la magnitud en evaluación.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863215"/>
            <a:ext cx="8333154" cy="7680960"/>
            <a:chOff x="0" y="0"/>
            <a:chExt cx="11110872" cy="10241280"/>
          </a:xfrm>
        </p:grpSpPr>
        <p:pic>
          <p:nvPicPr>
            <p:cNvPr name="Picture 3" id="3"/>
            <p:cNvPicPr>
              <a:picLocks noChangeAspect="true"/>
            </p:cNvPicPr>
            <p:nvPr/>
          </p:nvPicPr>
          <p:blipFill>
            <a:blip r:embed="rId2"/>
            <a:srcRect l="0" t="3855" r="0" b="3855"/>
            <a:stretch>
              <a:fillRect/>
            </a:stretch>
          </p:blipFill>
          <p:spPr>
            <a:xfrm flipH="false" flipV="false">
              <a:off x="0" y="0"/>
              <a:ext cx="11110872" cy="10241280"/>
            </a:xfrm>
            <a:prstGeom prst="rect">
              <a:avLst/>
            </a:prstGeom>
          </p:spPr>
        </p:pic>
      </p:grpSp>
      <p:grpSp>
        <p:nvGrpSpPr>
          <p:cNvPr name="Group 4" id="4"/>
          <p:cNvGrpSpPr/>
          <p:nvPr/>
        </p:nvGrpSpPr>
        <p:grpSpPr>
          <a:xfrm rot="0">
            <a:off x="0" y="-257175"/>
            <a:ext cx="8333154" cy="3086100"/>
            <a:chOff x="0" y="0"/>
            <a:chExt cx="2194740" cy="812800"/>
          </a:xfrm>
        </p:grpSpPr>
        <p:sp>
          <p:nvSpPr>
            <p:cNvPr name="Freeform 5" id="5"/>
            <p:cNvSpPr/>
            <p:nvPr/>
          </p:nvSpPr>
          <p:spPr>
            <a:xfrm flipH="false" flipV="false" rot="0">
              <a:off x="0" y="0"/>
              <a:ext cx="2194740" cy="812800"/>
            </a:xfrm>
            <a:custGeom>
              <a:avLst/>
              <a:gdLst/>
              <a:ahLst/>
              <a:cxnLst/>
              <a:rect r="r" b="b" t="t" l="l"/>
              <a:pathLst>
                <a:path h="812800" w="2194740">
                  <a:moveTo>
                    <a:pt x="0" y="0"/>
                  </a:moveTo>
                  <a:lnTo>
                    <a:pt x="2194740" y="0"/>
                  </a:lnTo>
                  <a:lnTo>
                    <a:pt x="2194740" y="812800"/>
                  </a:lnTo>
                  <a:lnTo>
                    <a:pt x="0" y="812800"/>
                  </a:lnTo>
                  <a:close/>
                </a:path>
              </a:pathLst>
            </a:custGeom>
            <a:solidFill>
              <a:srgbClr val="060644"/>
            </a:solidFill>
          </p:spPr>
        </p:sp>
        <p:sp>
          <p:nvSpPr>
            <p:cNvPr name="TextBox 6" id="6"/>
            <p:cNvSpPr txBox="true"/>
            <p:nvPr/>
          </p:nvSpPr>
          <p:spPr>
            <a:xfrm>
              <a:off x="0" y="-66675"/>
              <a:ext cx="2194740" cy="879475"/>
            </a:xfrm>
            <a:prstGeom prst="rect">
              <a:avLst/>
            </a:prstGeom>
          </p:spPr>
          <p:txBody>
            <a:bodyPr anchor="ctr" rtlCol="false" tIns="50800" lIns="50800" bIns="50800" rIns="50800"/>
            <a:lstStyle/>
            <a:p>
              <a:pPr algn="ctr">
                <a:lnSpc>
                  <a:spcPts val="2800"/>
                </a:lnSpc>
              </a:pPr>
            </a:p>
          </p:txBody>
        </p:sp>
      </p:grpSp>
      <p:grpSp>
        <p:nvGrpSpPr>
          <p:cNvPr name="Group 7" id="7"/>
          <p:cNvGrpSpPr/>
          <p:nvPr/>
        </p:nvGrpSpPr>
        <p:grpSpPr>
          <a:xfrm rot="0">
            <a:off x="11624423" y="9258300"/>
            <a:ext cx="9900631" cy="3086100"/>
            <a:chOff x="0" y="0"/>
            <a:chExt cx="2607574" cy="812800"/>
          </a:xfrm>
        </p:grpSpPr>
        <p:sp>
          <p:nvSpPr>
            <p:cNvPr name="Freeform 8" id="8"/>
            <p:cNvSpPr/>
            <p:nvPr/>
          </p:nvSpPr>
          <p:spPr>
            <a:xfrm flipH="false" flipV="false" rot="0">
              <a:off x="0" y="0"/>
              <a:ext cx="2607574" cy="812800"/>
            </a:xfrm>
            <a:custGeom>
              <a:avLst/>
              <a:gdLst/>
              <a:ahLst/>
              <a:cxnLst/>
              <a:rect r="r" b="b" t="t" l="l"/>
              <a:pathLst>
                <a:path h="812800" w="2607574">
                  <a:moveTo>
                    <a:pt x="0" y="0"/>
                  </a:moveTo>
                  <a:lnTo>
                    <a:pt x="2607574" y="0"/>
                  </a:lnTo>
                  <a:lnTo>
                    <a:pt x="2607574" y="812800"/>
                  </a:lnTo>
                  <a:lnTo>
                    <a:pt x="0" y="812800"/>
                  </a:lnTo>
                  <a:close/>
                </a:path>
              </a:pathLst>
            </a:custGeom>
            <a:solidFill>
              <a:srgbClr val="060644"/>
            </a:solidFill>
          </p:spPr>
        </p:sp>
        <p:sp>
          <p:nvSpPr>
            <p:cNvPr name="TextBox 9" id="9"/>
            <p:cNvSpPr txBox="true"/>
            <p:nvPr/>
          </p:nvSpPr>
          <p:spPr>
            <a:xfrm>
              <a:off x="0" y="-66675"/>
              <a:ext cx="2607574" cy="879475"/>
            </a:xfrm>
            <a:prstGeom prst="rect">
              <a:avLst/>
            </a:prstGeom>
          </p:spPr>
          <p:txBody>
            <a:bodyPr anchor="ctr" rtlCol="false" tIns="50800" lIns="50800" bIns="50800" rIns="50800"/>
            <a:lstStyle/>
            <a:p>
              <a:pPr algn="ctr">
                <a:lnSpc>
                  <a:spcPts val="2800"/>
                </a:lnSpc>
              </a:pPr>
            </a:p>
          </p:txBody>
        </p:sp>
      </p:grpSp>
      <p:sp>
        <p:nvSpPr>
          <p:cNvPr name="TextBox 10" id="10"/>
          <p:cNvSpPr txBox="true"/>
          <p:nvPr/>
        </p:nvSpPr>
        <p:spPr>
          <a:xfrm rot="0">
            <a:off x="1028700" y="487271"/>
            <a:ext cx="7304454" cy="1943100"/>
          </a:xfrm>
          <a:prstGeom prst="rect">
            <a:avLst/>
          </a:prstGeom>
        </p:spPr>
        <p:txBody>
          <a:bodyPr anchor="t" rtlCol="false" tIns="0" lIns="0" bIns="0" rIns="0">
            <a:spAutoFit/>
          </a:bodyPr>
          <a:lstStyle/>
          <a:p>
            <a:pPr algn="l">
              <a:lnSpc>
                <a:spcPts val="4950"/>
              </a:lnSpc>
            </a:pPr>
            <a:r>
              <a:rPr lang="en-US" sz="4500" b="true">
                <a:solidFill>
                  <a:srgbClr val="FFFFFF"/>
                </a:solidFill>
                <a:latin typeface="Poppins Semi-Bold"/>
                <a:ea typeface="Poppins Semi-Bold"/>
                <a:cs typeface="Poppins Semi-Bold"/>
                <a:sym typeface="Poppins Semi-Bold"/>
              </a:rPr>
              <a:t>Acreditación o supervisión de la norma ISO/IEC 17025</a:t>
            </a:r>
          </a:p>
        </p:txBody>
      </p:sp>
      <p:sp>
        <p:nvSpPr>
          <p:cNvPr name="TextBox 11" id="11"/>
          <p:cNvSpPr txBox="true"/>
          <p:nvPr/>
        </p:nvSpPr>
        <p:spPr>
          <a:xfrm rot="0">
            <a:off x="8713171" y="2146115"/>
            <a:ext cx="8546129" cy="5362575"/>
          </a:xfrm>
          <a:prstGeom prst="rect">
            <a:avLst/>
          </a:prstGeom>
        </p:spPr>
        <p:txBody>
          <a:bodyPr anchor="t" rtlCol="false" tIns="0" lIns="0" bIns="0" rIns="0">
            <a:spAutoFit/>
          </a:bodyPr>
          <a:lstStyle/>
          <a:p>
            <a:pPr algn="just">
              <a:lnSpc>
                <a:spcPts val="3000"/>
              </a:lnSpc>
            </a:pPr>
            <a:r>
              <a:rPr lang="en-US" sz="2500">
                <a:solidFill>
                  <a:srgbClr val="000000"/>
                </a:solidFill>
                <a:latin typeface="Poppins"/>
                <a:ea typeface="Poppins"/>
                <a:cs typeface="Poppins"/>
                <a:sym typeface="Poppins"/>
              </a:rPr>
              <a:t>Durante la evaluación, el punto de la norma en el que los expertos técnicos realizan mayor énfasis es el de método y cálculo de incertidumbre, ya que suele suceder que no todas las fuentes hayan sido evaluadas de forma correcta.</a:t>
            </a:r>
          </a:p>
          <a:p>
            <a:pPr algn="just">
              <a:lnSpc>
                <a:spcPts val="3000"/>
              </a:lnSpc>
            </a:pPr>
          </a:p>
          <a:p>
            <a:pPr algn="just">
              <a:lnSpc>
                <a:spcPts val="3000"/>
              </a:lnSpc>
            </a:pPr>
            <a:r>
              <a:rPr lang="en-US" sz="2500">
                <a:solidFill>
                  <a:srgbClr val="000000"/>
                </a:solidFill>
                <a:latin typeface="Poppins"/>
                <a:ea typeface="Poppins"/>
                <a:cs typeface="Poppins"/>
                <a:sym typeface="Poppins"/>
              </a:rPr>
              <a:t>La competencia técnica del laboratorio es evaluada para una magnitud, rango e incertidumbre mínima.</a:t>
            </a:r>
          </a:p>
          <a:p>
            <a:pPr algn="just">
              <a:lnSpc>
                <a:spcPts val="3000"/>
              </a:lnSpc>
            </a:pPr>
          </a:p>
          <a:p>
            <a:pPr algn="just">
              <a:lnSpc>
                <a:spcPts val="3000"/>
              </a:lnSpc>
            </a:pPr>
            <a:r>
              <a:rPr lang="en-US" sz="2500">
                <a:solidFill>
                  <a:srgbClr val="000000"/>
                </a:solidFill>
                <a:latin typeface="Poppins"/>
                <a:ea typeface="Poppins"/>
                <a:cs typeface="Poppins"/>
                <a:sym typeface="Poppins"/>
              </a:rPr>
              <a:t>Si el laboratorio adquiere equipamiento de mejor exactitud y quiere demostrar competencia técnica debe ser evaluado nuevamente.</a:t>
            </a:r>
          </a:p>
          <a:p>
            <a:pPr algn="just">
              <a:lnSpc>
                <a:spcPts val="3000"/>
              </a:lnSpc>
            </a:pPr>
          </a:p>
          <a:p>
            <a:pPr algn="just">
              <a:lnSpc>
                <a:spcPts val="3000"/>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95316" y="0"/>
            <a:ext cx="7792684" cy="6062687"/>
            <a:chOff x="0" y="0"/>
            <a:chExt cx="10390245" cy="8083583"/>
          </a:xfrm>
        </p:grpSpPr>
        <p:pic>
          <p:nvPicPr>
            <p:cNvPr name="Picture 3" id="3"/>
            <p:cNvPicPr>
              <a:picLocks noChangeAspect="true"/>
            </p:cNvPicPr>
            <p:nvPr/>
          </p:nvPicPr>
          <p:blipFill>
            <a:blip r:embed="rId2"/>
            <a:srcRect l="17223" t="0" r="17223" b="0"/>
            <a:stretch>
              <a:fillRect/>
            </a:stretch>
          </p:blipFill>
          <p:spPr>
            <a:xfrm flipH="false" flipV="false">
              <a:off x="0" y="0"/>
              <a:ext cx="10390245" cy="8083583"/>
            </a:xfrm>
            <a:prstGeom prst="rect">
              <a:avLst/>
            </a:prstGeom>
          </p:spPr>
        </p:pic>
      </p:grpSp>
      <p:grpSp>
        <p:nvGrpSpPr>
          <p:cNvPr name="Group 4" id="4"/>
          <p:cNvGrpSpPr/>
          <p:nvPr/>
        </p:nvGrpSpPr>
        <p:grpSpPr>
          <a:xfrm rot="0">
            <a:off x="10495316" y="6062687"/>
            <a:ext cx="7792684" cy="4224313"/>
            <a:chOff x="0" y="0"/>
            <a:chExt cx="10390245" cy="5632417"/>
          </a:xfrm>
        </p:grpSpPr>
        <p:pic>
          <p:nvPicPr>
            <p:cNvPr name="Picture 5" id="5"/>
            <p:cNvPicPr>
              <a:picLocks noChangeAspect="true"/>
            </p:cNvPicPr>
            <p:nvPr/>
          </p:nvPicPr>
          <p:blipFill>
            <a:blip r:embed="rId3"/>
            <a:srcRect l="0" t="9343" r="0" b="9343"/>
            <a:stretch>
              <a:fillRect/>
            </a:stretch>
          </p:blipFill>
          <p:spPr>
            <a:xfrm flipH="false" flipV="false">
              <a:off x="0" y="0"/>
              <a:ext cx="10390245" cy="5632417"/>
            </a:xfrm>
            <a:prstGeom prst="rect">
              <a:avLst/>
            </a:prstGeom>
          </p:spPr>
        </p:pic>
      </p:grpSp>
      <p:grpSp>
        <p:nvGrpSpPr>
          <p:cNvPr name="Group 6" id="6"/>
          <p:cNvGrpSpPr/>
          <p:nvPr/>
        </p:nvGrpSpPr>
        <p:grpSpPr>
          <a:xfrm rot="0">
            <a:off x="10223674" y="5298260"/>
            <a:ext cx="1524596" cy="152459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8" id="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Freeform 9" id="9"/>
          <p:cNvSpPr/>
          <p:nvPr/>
        </p:nvSpPr>
        <p:spPr>
          <a:xfrm flipH="false" flipV="false" rot="0">
            <a:off x="10416865" y="5493580"/>
            <a:ext cx="1138213" cy="1138213"/>
          </a:xfrm>
          <a:custGeom>
            <a:avLst/>
            <a:gdLst/>
            <a:ahLst/>
            <a:cxnLst/>
            <a:rect r="r" b="b" t="t" l="l"/>
            <a:pathLst>
              <a:path h="1138213" w="1138213">
                <a:moveTo>
                  <a:pt x="0" y="0"/>
                </a:moveTo>
                <a:lnTo>
                  <a:pt x="1138214" y="0"/>
                </a:lnTo>
                <a:lnTo>
                  <a:pt x="1138214" y="1138213"/>
                </a:lnTo>
                <a:lnTo>
                  <a:pt x="0" y="11382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028700" y="1524283"/>
            <a:ext cx="4728894"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Conclusion</a:t>
            </a:r>
          </a:p>
        </p:txBody>
      </p:sp>
      <p:sp>
        <p:nvSpPr>
          <p:cNvPr name="TextBox 11" id="11"/>
          <p:cNvSpPr txBox="true"/>
          <p:nvPr/>
        </p:nvSpPr>
        <p:spPr>
          <a:xfrm rot="0">
            <a:off x="1028700" y="2771480"/>
            <a:ext cx="8115300" cy="4848225"/>
          </a:xfrm>
          <a:prstGeom prst="rect">
            <a:avLst/>
          </a:prstGeom>
        </p:spPr>
        <p:txBody>
          <a:bodyPr anchor="t" rtlCol="false" tIns="0" lIns="0" bIns="0" rIns="0">
            <a:spAutoFit/>
          </a:bodyPr>
          <a:lstStyle/>
          <a:p>
            <a:pPr algn="just">
              <a:lnSpc>
                <a:spcPts val="2999"/>
              </a:lnSpc>
            </a:pPr>
            <a:r>
              <a:rPr lang="en-US" sz="2499">
                <a:solidFill>
                  <a:srgbClr val="000000"/>
                </a:solidFill>
                <a:latin typeface="Poppins"/>
                <a:ea typeface="Poppins"/>
                <a:cs typeface="Poppins"/>
                <a:sym typeface="Poppins"/>
              </a:rPr>
              <a:t>En resumen, que más claro que para poder asegurar la trazabilidad de una calibración no es suficiente con solicitar las fotocopias de los certificados de calibración de los patrones utilizados. </a:t>
            </a:r>
          </a:p>
          <a:p>
            <a:pPr algn="just">
              <a:lnSpc>
                <a:spcPts val="2999"/>
              </a:lnSpc>
            </a:pPr>
          </a:p>
          <a:p>
            <a:pPr algn="just">
              <a:lnSpc>
                <a:spcPts val="2999"/>
              </a:lnSpc>
            </a:pPr>
            <a:r>
              <a:rPr lang="en-US" sz="2499">
                <a:solidFill>
                  <a:srgbClr val="000000"/>
                </a:solidFill>
                <a:latin typeface="Poppins"/>
                <a:ea typeface="Poppins"/>
                <a:cs typeface="Poppins"/>
                <a:sym typeface="Poppins"/>
              </a:rPr>
              <a:t>Para asegurar la trazabilidad es fundamental que todos los puntos mencionados anteriormente sean evaluados por un experto técnico en la magnitud calibrada por cada certificado emitido o se deba solicitar certificados avalados por la evaluación se un organismo externo. </a:t>
            </a:r>
          </a:p>
          <a:p>
            <a:pPr algn="just">
              <a:lnSpc>
                <a:spcPts val="299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1658600"/>
          </a:xfrm>
          <a:custGeom>
            <a:avLst/>
            <a:gdLst/>
            <a:ahLst/>
            <a:cxnLst/>
            <a:rect r="r" b="b" t="t" l="l"/>
            <a:pathLst>
              <a:path h="11658600" w="18288000">
                <a:moveTo>
                  <a:pt x="0" y="0"/>
                </a:moveTo>
                <a:lnTo>
                  <a:pt x="18288000" y="0"/>
                </a:lnTo>
                <a:lnTo>
                  <a:pt x="18288000" y="11658600"/>
                </a:lnTo>
                <a:lnTo>
                  <a:pt x="0" y="11658600"/>
                </a:lnTo>
                <a:lnTo>
                  <a:pt x="0" y="0"/>
                </a:lnTo>
                <a:close/>
              </a:path>
            </a:pathLst>
          </a:custGeom>
          <a:blipFill>
            <a:blip r:embed="rId2">
              <a:alphaModFix amt="19999"/>
            </a:blip>
            <a:stretch>
              <a:fillRect l="0" t="0" r="0" b="0"/>
            </a:stretch>
          </a:blipFill>
        </p:spPr>
      </p:sp>
      <p:sp>
        <p:nvSpPr>
          <p:cNvPr name="Freeform 3" id="3"/>
          <p:cNvSpPr/>
          <p:nvPr/>
        </p:nvSpPr>
        <p:spPr>
          <a:xfrm flipH="false" flipV="false" rot="0">
            <a:off x="9144000" y="2943442"/>
            <a:ext cx="4617262" cy="7343558"/>
          </a:xfrm>
          <a:custGeom>
            <a:avLst/>
            <a:gdLst/>
            <a:ahLst/>
            <a:cxnLst/>
            <a:rect r="r" b="b" t="t" l="l"/>
            <a:pathLst>
              <a:path h="7343558" w="4617262">
                <a:moveTo>
                  <a:pt x="0" y="0"/>
                </a:moveTo>
                <a:lnTo>
                  <a:pt x="4617262" y="0"/>
                </a:lnTo>
                <a:lnTo>
                  <a:pt x="4617262" y="7343558"/>
                </a:lnTo>
                <a:lnTo>
                  <a:pt x="0" y="7343558"/>
                </a:lnTo>
                <a:lnTo>
                  <a:pt x="0" y="0"/>
                </a:lnTo>
                <a:close/>
              </a:path>
            </a:pathLst>
          </a:custGeom>
          <a:blipFill>
            <a:blip r:embed="rId3"/>
            <a:stretch>
              <a:fillRect l="0" t="0" r="0" b="0"/>
            </a:stretch>
          </a:blipFill>
        </p:spPr>
      </p:sp>
      <p:sp>
        <p:nvSpPr>
          <p:cNvPr name="Freeform 4" id="4"/>
          <p:cNvSpPr/>
          <p:nvPr/>
        </p:nvSpPr>
        <p:spPr>
          <a:xfrm flipH="false" flipV="false" rot="0">
            <a:off x="2761707" y="4760849"/>
            <a:ext cx="3395575" cy="4497451"/>
          </a:xfrm>
          <a:custGeom>
            <a:avLst/>
            <a:gdLst/>
            <a:ahLst/>
            <a:cxnLst/>
            <a:rect r="r" b="b" t="t" l="l"/>
            <a:pathLst>
              <a:path h="4497451" w="3395575">
                <a:moveTo>
                  <a:pt x="0" y="0"/>
                </a:moveTo>
                <a:lnTo>
                  <a:pt x="3395575" y="0"/>
                </a:lnTo>
                <a:lnTo>
                  <a:pt x="3395575" y="4497451"/>
                </a:lnTo>
                <a:lnTo>
                  <a:pt x="0" y="4497451"/>
                </a:lnTo>
                <a:lnTo>
                  <a:pt x="0" y="0"/>
                </a:lnTo>
                <a:close/>
              </a:path>
            </a:pathLst>
          </a:custGeom>
          <a:blipFill>
            <a:blip r:embed="rId4"/>
            <a:stretch>
              <a:fillRect l="0" t="0" r="0" b="0"/>
            </a:stretch>
          </a:blipFill>
        </p:spPr>
      </p:sp>
      <p:sp>
        <p:nvSpPr>
          <p:cNvPr name="TextBox 5" id="5"/>
          <p:cNvSpPr txBox="true"/>
          <p:nvPr/>
        </p:nvSpPr>
        <p:spPr>
          <a:xfrm rot="0">
            <a:off x="2560502" y="2933917"/>
            <a:ext cx="4728894" cy="923925"/>
          </a:xfrm>
          <a:prstGeom prst="rect">
            <a:avLst/>
          </a:prstGeom>
        </p:spPr>
        <p:txBody>
          <a:bodyPr anchor="t" rtlCol="false" tIns="0" lIns="0" bIns="0" rIns="0">
            <a:spAutoFit/>
          </a:bodyPr>
          <a:lstStyle/>
          <a:p>
            <a:pPr algn="l">
              <a:lnSpc>
                <a:spcPts val="6600"/>
              </a:lnSpc>
            </a:pPr>
            <a:r>
              <a:rPr lang="en-US" sz="6000" b="true">
                <a:solidFill>
                  <a:srgbClr val="000000"/>
                </a:solidFill>
                <a:latin typeface="Poppins Semi-Bold"/>
                <a:ea typeface="Poppins Semi-Bold"/>
                <a:cs typeface="Poppins Semi-Bold"/>
                <a:sym typeface="Poppins Semi-Bold"/>
              </a:rPr>
              <a:t>Preguntas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8815840"/>
            <a:ext cx="681596" cy="442460"/>
          </a:xfrm>
          <a:custGeom>
            <a:avLst/>
            <a:gdLst/>
            <a:ahLst/>
            <a:cxnLst/>
            <a:rect r="r" b="b" t="t" l="l"/>
            <a:pathLst>
              <a:path h="442460" w="681596">
                <a:moveTo>
                  <a:pt x="0" y="0"/>
                </a:moveTo>
                <a:lnTo>
                  <a:pt x="681596" y="0"/>
                </a:lnTo>
                <a:lnTo>
                  <a:pt x="681596" y="442460"/>
                </a:lnTo>
                <a:lnTo>
                  <a:pt x="0" y="4424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45338" y="8815840"/>
            <a:ext cx="575303" cy="442460"/>
          </a:xfrm>
          <a:custGeom>
            <a:avLst/>
            <a:gdLst/>
            <a:ahLst/>
            <a:cxnLst/>
            <a:rect r="r" b="b" t="t" l="l"/>
            <a:pathLst>
              <a:path h="442460" w="575303">
                <a:moveTo>
                  <a:pt x="0" y="0"/>
                </a:moveTo>
                <a:lnTo>
                  <a:pt x="575303" y="0"/>
                </a:lnTo>
                <a:lnTo>
                  <a:pt x="575303" y="442460"/>
                </a:lnTo>
                <a:lnTo>
                  <a:pt x="0" y="4424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613808" y="8726628"/>
            <a:ext cx="531672" cy="531672"/>
          </a:xfrm>
          <a:custGeom>
            <a:avLst/>
            <a:gdLst/>
            <a:ahLst/>
            <a:cxnLst/>
            <a:rect r="r" b="b" t="t" l="l"/>
            <a:pathLst>
              <a:path h="531672" w="531672">
                <a:moveTo>
                  <a:pt x="0" y="0"/>
                </a:moveTo>
                <a:lnTo>
                  <a:pt x="531672" y="0"/>
                </a:lnTo>
                <a:lnTo>
                  <a:pt x="531672" y="531672"/>
                </a:lnTo>
                <a:lnTo>
                  <a:pt x="0" y="5316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1227794" y="0"/>
            <a:ext cx="7060206" cy="10287000"/>
            <a:chOff x="0" y="0"/>
            <a:chExt cx="7095071" cy="10337800"/>
          </a:xfrm>
        </p:grpSpPr>
        <p:sp>
          <p:nvSpPr>
            <p:cNvPr name="Freeform 6" id="6"/>
            <p:cNvSpPr/>
            <p:nvPr/>
          </p:nvSpPr>
          <p:spPr>
            <a:xfrm flipH="false" flipV="false" rot="0">
              <a:off x="0" y="0"/>
              <a:ext cx="7095109" cy="10337800"/>
            </a:xfrm>
            <a:custGeom>
              <a:avLst/>
              <a:gdLst/>
              <a:ahLst/>
              <a:cxnLst/>
              <a:rect r="r" b="b" t="t" l="l"/>
              <a:pathLst>
                <a:path h="10337800" w="7095109">
                  <a:moveTo>
                    <a:pt x="2370709" y="0"/>
                  </a:moveTo>
                  <a:lnTo>
                    <a:pt x="0" y="4292600"/>
                  </a:lnTo>
                  <a:lnTo>
                    <a:pt x="3776091" y="9084691"/>
                  </a:lnTo>
                  <a:lnTo>
                    <a:pt x="2590800" y="10337800"/>
                  </a:lnTo>
                  <a:lnTo>
                    <a:pt x="7095109" y="10337800"/>
                  </a:lnTo>
                  <a:lnTo>
                    <a:pt x="7095109" y="0"/>
                  </a:lnTo>
                  <a:close/>
                </a:path>
              </a:pathLst>
            </a:custGeom>
            <a:blipFill>
              <a:blip r:embed="rId8"/>
              <a:stretch>
                <a:fillRect l="-59277" t="0" r="-59277" b="0"/>
              </a:stretch>
            </a:blipFill>
          </p:spPr>
        </p:sp>
      </p:grpSp>
      <p:grpSp>
        <p:nvGrpSpPr>
          <p:cNvPr name="Group 7" id="7"/>
          <p:cNvGrpSpPr/>
          <p:nvPr/>
        </p:nvGrpSpPr>
        <p:grpSpPr>
          <a:xfrm rot="-2292491">
            <a:off x="11971514" y="3358915"/>
            <a:ext cx="1062487" cy="6734838"/>
            <a:chOff x="0" y="0"/>
            <a:chExt cx="279832" cy="1773784"/>
          </a:xfrm>
        </p:grpSpPr>
        <p:sp>
          <p:nvSpPr>
            <p:cNvPr name="Freeform 8" id="8"/>
            <p:cNvSpPr/>
            <p:nvPr/>
          </p:nvSpPr>
          <p:spPr>
            <a:xfrm flipH="false" flipV="false" rot="0">
              <a:off x="0" y="0"/>
              <a:ext cx="279832" cy="1773784"/>
            </a:xfrm>
            <a:custGeom>
              <a:avLst/>
              <a:gdLst/>
              <a:ahLst/>
              <a:cxnLst/>
              <a:rect r="r" b="b" t="t" l="l"/>
              <a:pathLst>
                <a:path h="1773784" w="279832">
                  <a:moveTo>
                    <a:pt x="0" y="0"/>
                  </a:moveTo>
                  <a:lnTo>
                    <a:pt x="279832" y="0"/>
                  </a:lnTo>
                  <a:lnTo>
                    <a:pt x="279832" y="1773784"/>
                  </a:lnTo>
                  <a:lnTo>
                    <a:pt x="0" y="1773784"/>
                  </a:lnTo>
                  <a:close/>
                </a:path>
              </a:pathLst>
            </a:custGeom>
            <a:solidFill>
              <a:srgbClr val="060644"/>
            </a:solidFill>
          </p:spPr>
        </p:sp>
        <p:sp>
          <p:nvSpPr>
            <p:cNvPr name="TextBox 9" id="9"/>
            <p:cNvSpPr txBox="true"/>
            <p:nvPr/>
          </p:nvSpPr>
          <p:spPr>
            <a:xfrm>
              <a:off x="0" y="-66675"/>
              <a:ext cx="279832" cy="1840459"/>
            </a:xfrm>
            <a:prstGeom prst="rect">
              <a:avLst/>
            </a:prstGeom>
          </p:spPr>
          <p:txBody>
            <a:bodyPr anchor="ctr" rtlCol="false" tIns="50800" lIns="50800" bIns="50800" rIns="50800"/>
            <a:lstStyle/>
            <a:p>
              <a:pPr algn="ctr">
                <a:lnSpc>
                  <a:spcPts val="2800"/>
                </a:lnSpc>
              </a:pPr>
            </a:p>
          </p:txBody>
        </p:sp>
      </p:grpSp>
      <p:grpSp>
        <p:nvGrpSpPr>
          <p:cNvPr name="Group 10" id="10"/>
          <p:cNvGrpSpPr/>
          <p:nvPr/>
        </p:nvGrpSpPr>
        <p:grpSpPr>
          <a:xfrm rot="7221385">
            <a:off x="13101531" y="9401040"/>
            <a:ext cx="2523952" cy="953058"/>
            <a:chOff x="0" y="0"/>
            <a:chExt cx="1614384" cy="609600"/>
          </a:xfrm>
        </p:grpSpPr>
        <p:sp>
          <p:nvSpPr>
            <p:cNvPr name="Freeform 11" id="11"/>
            <p:cNvSpPr/>
            <p:nvPr/>
          </p:nvSpPr>
          <p:spPr>
            <a:xfrm flipH="false" flipV="false" rot="0">
              <a:off x="0" y="0"/>
              <a:ext cx="1614384" cy="609600"/>
            </a:xfrm>
            <a:custGeom>
              <a:avLst/>
              <a:gdLst/>
              <a:ahLst/>
              <a:cxnLst/>
              <a:rect r="r" b="b" t="t" l="l"/>
              <a:pathLst>
                <a:path h="609600" w="1614384">
                  <a:moveTo>
                    <a:pt x="203200" y="0"/>
                  </a:moveTo>
                  <a:lnTo>
                    <a:pt x="1614384" y="0"/>
                  </a:lnTo>
                  <a:lnTo>
                    <a:pt x="1411184" y="609600"/>
                  </a:lnTo>
                  <a:lnTo>
                    <a:pt x="0" y="609600"/>
                  </a:lnTo>
                  <a:lnTo>
                    <a:pt x="203200" y="0"/>
                  </a:lnTo>
                  <a:close/>
                </a:path>
              </a:pathLst>
            </a:custGeom>
            <a:solidFill>
              <a:srgbClr val="060644"/>
            </a:solidFill>
          </p:spPr>
        </p:sp>
        <p:sp>
          <p:nvSpPr>
            <p:cNvPr name="TextBox 12" id="12"/>
            <p:cNvSpPr txBox="true"/>
            <p:nvPr/>
          </p:nvSpPr>
          <p:spPr>
            <a:xfrm>
              <a:off x="101600" y="-66675"/>
              <a:ext cx="1411184" cy="676275"/>
            </a:xfrm>
            <a:prstGeom prst="rect">
              <a:avLst/>
            </a:prstGeom>
          </p:spPr>
          <p:txBody>
            <a:bodyPr anchor="ctr" rtlCol="false" tIns="50800" lIns="50800" bIns="50800" rIns="50800"/>
            <a:lstStyle/>
            <a:p>
              <a:pPr algn="ctr">
                <a:lnSpc>
                  <a:spcPts val="2800"/>
                </a:lnSpc>
              </a:pPr>
            </a:p>
          </p:txBody>
        </p:sp>
      </p:grpSp>
      <p:grpSp>
        <p:nvGrpSpPr>
          <p:cNvPr name="Group 13" id="13"/>
          <p:cNvGrpSpPr/>
          <p:nvPr/>
        </p:nvGrpSpPr>
        <p:grpSpPr>
          <a:xfrm rot="7221385">
            <a:off x="11304292" y="9582671"/>
            <a:ext cx="3837666" cy="589796"/>
            <a:chOff x="0" y="0"/>
            <a:chExt cx="2454669" cy="377249"/>
          </a:xfrm>
        </p:grpSpPr>
        <p:sp>
          <p:nvSpPr>
            <p:cNvPr name="Freeform 14" id="14"/>
            <p:cNvSpPr/>
            <p:nvPr/>
          </p:nvSpPr>
          <p:spPr>
            <a:xfrm flipH="false" flipV="false" rot="0">
              <a:off x="0" y="0"/>
              <a:ext cx="2454669" cy="377249"/>
            </a:xfrm>
            <a:custGeom>
              <a:avLst/>
              <a:gdLst/>
              <a:ahLst/>
              <a:cxnLst/>
              <a:rect r="r" b="b" t="t" l="l"/>
              <a:pathLst>
                <a:path h="377249" w="2454669">
                  <a:moveTo>
                    <a:pt x="203200" y="0"/>
                  </a:moveTo>
                  <a:lnTo>
                    <a:pt x="2454669" y="0"/>
                  </a:lnTo>
                  <a:lnTo>
                    <a:pt x="2251469" y="377249"/>
                  </a:lnTo>
                  <a:lnTo>
                    <a:pt x="0" y="377249"/>
                  </a:lnTo>
                  <a:lnTo>
                    <a:pt x="203200" y="0"/>
                  </a:lnTo>
                  <a:close/>
                </a:path>
              </a:pathLst>
            </a:custGeom>
            <a:solidFill>
              <a:srgbClr val="060644"/>
            </a:solidFill>
          </p:spPr>
        </p:sp>
        <p:sp>
          <p:nvSpPr>
            <p:cNvPr name="TextBox 15" id="15"/>
            <p:cNvSpPr txBox="true"/>
            <p:nvPr/>
          </p:nvSpPr>
          <p:spPr>
            <a:xfrm>
              <a:off x="101600" y="-66675"/>
              <a:ext cx="2251469" cy="443924"/>
            </a:xfrm>
            <a:prstGeom prst="rect">
              <a:avLst/>
            </a:prstGeom>
          </p:spPr>
          <p:txBody>
            <a:bodyPr anchor="ctr" rtlCol="false" tIns="50800" lIns="50800" bIns="50800" rIns="50800"/>
            <a:lstStyle/>
            <a:p>
              <a:pPr algn="ctr">
                <a:lnSpc>
                  <a:spcPts val="2800"/>
                </a:lnSpc>
              </a:pPr>
            </a:p>
          </p:txBody>
        </p:sp>
      </p:grpSp>
      <p:grpSp>
        <p:nvGrpSpPr>
          <p:cNvPr name="Group 16" id="16"/>
          <p:cNvGrpSpPr/>
          <p:nvPr/>
        </p:nvGrpSpPr>
        <p:grpSpPr>
          <a:xfrm rot="7091654">
            <a:off x="9086695" y="955891"/>
            <a:ext cx="4138086" cy="589796"/>
            <a:chOff x="0" y="0"/>
            <a:chExt cx="2646825" cy="377249"/>
          </a:xfrm>
        </p:grpSpPr>
        <p:sp>
          <p:nvSpPr>
            <p:cNvPr name="Freeform 17" id="17"/>
            <p:cNvSpPr/>
            <p:nvPr/>
          </p:nvSpPr>
          <p:spPr>
            <a:xfrm flipH="false" flipV="false" rot="0">
              <a:off x="0" y="0"/>
              <a:ext cx="2646825" cy="377249"/>
            </a:xfrm>
            <a:custGeom>
              <a:avLst/>
              <a:gdLst/>
              <a:ahLst/>
              <a:cxnLst/>
              <a:rect r="r" b="b" t="t" l="l"/>
              <a:pathLst>
                <a:path h="377249" w="2646825">
                  <a:moveTo>
                    <a:pt x="203200" y="0"/>
                  </a:moveTo>
                  <a:lnTo>
                    <a:pt x="2646825" y="0"/>
                  </a:lnTo>
                  <a:lnTo>
                    <a:pt x="2443625" y="377249"/>
                  </a:lnTo>
                  <a:lnTo>
                    <a:pt x="0" y="377249"/>
                  </a:lnTo>
                  <a:lnTo>
                    <a:pt x="203200" y="0"/>
                  </a:lnTo>
                  <a:close/>
                </a:path>
              </a:pathLst>
            </a:custGeom>
            <a:solidFill>
              <a:srgbClr val="060644"/>
            </a:solidFill>
          </p:spPr>
        </p:sp>
        <p:sp>
          <p:nvSpPr>
            <p:cNvPr name="TextBox 18" id="18"/>
            <p:cNvSpPr txBox="true"/>
            <p:nvPr/>
          </p:nvSpPr>
          <p:spPr>
            <a:xfrm>
              <a:off x="101600" y="-66675"/>
              <a:ext cx="2443625" cy="443924"/>
            </a:xfrm>
            <a:prstGeom prst="rect">
              <a:avLst/>
            </a:prstGeom>
          </p:spPr>
          <p:txBody>
            <a:bodyPr anchor="ctr" rtlCol="false" tIns="50800" lIns="50800" bIns="50800" rIns="50800"/>
            <a:lstStyle/>
            <a:p>
              <a:pPr algn="ctr">
                <a:lnSpc>
                  <a:spcPts val="2800"/>
                </a:lnSpc>
              </a:pPr>
            </a:p>
          </p:txBody>
        </p:sp>
      </p:grpSp>
      <p:grpSp>
        <p:nvGrpSpPr>
          <p:cNvPr name="Group 19" id="19"/>
          <p:cNvGrpSpPr/>
          <p:nvPr/>
        </p:nvGrpSpPr>
        <p:grpSpPr>
          <a:xfrm rot="1710481">
            <a:off x="11533776" y="-1617267"/>
            <a:ext cx="1062487" cy="6686550"/>
            <a:chOff x="0" y="0"/>
            <a:chExt cx="279832" cy="1761067"/>
          </a:xfrm>
        </p:grpSpPr>
        <p:sp>
          <p:nvSpPr>
            <p:cNvPr name="Freeform 20" id="20"/>
            <p:cNvSpPr/>
            <p:nvPr/>
          </p:nvSpPr>
          <p:spPr>
            <a:xfrm flipH="false" flipV="false" rot="0">
              <a:off x="0" y="0"/>
              <a:ext cx="279832" cy="1761067"/>
            </a:xfrm>
            <a:custGeom>
              <a:avLst/>
              <a:gdLst/>
              <a:ahLst/>
              <a:cxnLst/>
              <a:rect r="r" b="b" t="t" l="l"/>
              <a:pathLst>
                <a:path h="1761067" w="279832">
                  <a:moveTo>
                    <a:pt x="0" y="0"/>
                  </a:moveTo>
                  <a:lnTo>
                    <a:pt x="279832" y="0"/>
                  </a:lnTo>
                  <a:lnTo>
                    <a:pt x="279832" y="1761067"/>
                  </a:lnTo>
                  <a:lnTo>
                    <a:pt x="0" y="1761067"/>
                  </a:lnTo>
                  <a:close/>
                </a:path>
              </a:pathLst>
            </a:custGeom>
            <a:solidFill>
              <a:srgbClr val="060644"/>
            </a:solidFill>
          </p:spPr>
        </p:sp>
        <p:sp>
          <p:nvSpPr>
            <p:cNvPr name="TextBox 21" id="21"/>
            <p:cNvSpPr txBox="true"/>
            <p:nvPr/>
          </p:nvSpPr>
          <p:spPr>
            <a:xfrm>
              <a:off x="0" y="-66675"/>
              <a:ext cx="279832" cy="1827742"/>
            </a:xfrm>
            <a:prstGeom prst="rect">
              <a:avLst/>
            </a:prstGeom>
          </p:spPr>
          <p:txBody>
            <a:bodyPr anchor="ctr" rtlCol="false" tIns="50800" lIns="50800" bIns="50800" rIns="50800"/>
            <a:lstStyle/>
            <a:p>
              <a:pPr algn="ctr">
                <a:lnSpc>
                  <a:spcPts val="2800"/>
                </a:lnSpc>
              </a:pPr>
            </a:p>
          </p:txBody>
        </p:sp>
      </p:grpSp>
      <p:sp>
        <p:nvSpPr>
          <p:cNvPr name="TextBox 22" id="22"/>
          <p:cNvSpPr txBox="true"/>
          <p:nvPr/>
        </p:nvSpPr>
        <p:spPr>
          <a:xfrm rot="0">
            <a:off x="1028700" y="6069445"/>
            <a:ext cx="10014295" cy="1104900"/>
          </a:xfrm>
          <a:prstGeom prst="rect">
            <a:avLst/>
          </a:prstGeom>
        </p:spPr>
        <p:txBody>
          <a:bodyPr anchor="t" rtlCol="false" tIns="0" lIns="0" bIns="0" rIns="0">
            <a:spAutoFit/>
          </a:bodyPr>
          <a:lstStyle/>
          <a:p>
            <a:pPr algn="l">
              <a:lnSpc>
                <a:spcPts val="4200"/>
              </a:lnSpc>
            </a:pPr>
            <a:r>
              <a:rPr lang="en-US" sz="3500">
                <a:solidFill>
                  <a:srgbClr val="000000"/>
                </a:solidFill>
                <a:latin typeface="Poppins"/>
                <a:ea typeface="Poppins"/>
                <a:cs typeface="Poppins"/>
                <a:sym typeface="Poppins"/>
              </a:rPr>
              <a:t>Cómo asegurar la trazabilidad metrológica de sus mediciones</a:t>
            </a:r>
          </a:p>
        </p:txBody>
      </p:sp>
      <p:sp>
        <p:nvSpPr>
          <p:cNvPr name="TextBox 23" id="23"/>
          <p:cNvSpPr txBox="true"/>
          <p:nvPr/>
        </p:nvSpPr>
        <p:spPr>
          <a:xfrm rot="0">
            <a:off x="1028700" y="3213670"/>
            <a:ext cx="8115300" cy="2628900"/>
          </a:xfrm>
          <a:prstGeom prst="rect">
            <a:avLst/>
          </a:prstGeom>
        </p:spPr>
        <p:txBody>
          <a:bodyPr anchor="t" rtlCol="false" tIns="0" lIns="0" bIns="0" rIns="0">
            <a:spAutoFit/>
          </a:bodyPr>
          <a:lstStyle/>
          <a:p>
            <a:pPr algn="l">
              <a:lnSpc>
                <a:spcPts val="9900"/>
              </a:lnSpc>
            </a:pPr>
            <a:r>
              <a:rPr lang="en-US" sz="9000" b="true">
                <a:solidFill>
                  <a:srgbClr val="060644"/>
                </a:solidFill>
                <a:latin typeface="Poppins Bold"/>
                <a:ea typeface="Poppins Bold"/>
                <a:cs typeface="Poppins Bold"/>
                <a:sym typeface="Poppins Bold"/>
              </a:rPr>
              <a:t>Metrología Industrial</a:t>
            </a:r>
          </a:p>
        </p:txBody>
      </p:sp>
      <p:sp>
        <p:nvSpPr>
          <p:cNvPr name="TextBox 24" id="24"/>
          <p:cNvSpPr txBox="true"/>
          <p:nvPr/>
        </p:nvSpPr>
        <p:spPr>
          <a:xfrm rot="0">
            <a:off x="1824529" y="8819583"/>
            <a:ext cx="2498605" cy="368299"/>
          </a:xfrm>
          <a:prstGeom prst="rect">
            <a:avLst/>
          </a:prstGeom>
        </p:spPr>
        <p:txBody>
          <a:bodyPr anchor="t" rtlCol="false" tIns="0" lIns="0" bIns="0" rIns="0">
            <a:spAutoFit/>
          </a:bodyPr>
          <a:lstStyle/>
          <a:p>
            <a:pPr algn="l">
              <a:lnSpc>
                <a:spcPts val="2800"/>
              </a:lnSpc>
              <a:spcBef>
                <a:spcPct val="0"/>
              </a:spcBef>
            </a:pPr>
            <a:r>
              <a:rPr lang="en-US" sz="2000" b="true">
                <a:solidFill>
                  <a:srgbClr val="000000"/>
                </a:solidFill>
                <a:latin typeface="Poppins Medium"/>
                <a:ea typeface="Poppins Medium"/>
                <a:cs typeface="Poppins Medium"/>
                <a:sym typeface="Poppins Medium"/>
              </a:rPr>
              <a:t>+569 6406 6491</a:t>
            </a:r>
          </a:p>
        </p:txBody>
      </p:sp>
      <p:sp>
        <p:nvSpPr>
          <p:cNvPr name="TextBox 25" id="25"/>
          <p:cNvSpPr txBox="true"/>
          <p:nvPr/>
        </p:nvSpPr>
        <p:spPr>
          <a:xfrm rot="0">
            <a:off x="4893201" y="8819583"/>
            <a:ext cx="3692032" cy="368299"/>
          </a:xfrm>
          <a:prstGeom prst="rect">
            <a:avLst/>
          </a:prstGeom>
        </p:spPr>
        <p:txBody>
          <a:bodyPr anchor="t" rtlCol="false" tIns="0" lIns="0" bIns="0" rIns="0">
            <a:spAutoFit/>
          </a:bodyPr>
          <a:lstStyle/>
          <a:p>
            <a:pPr algn="l">
              <a:lnSpc>
                <a:spcPts val="2800"/>
              </a:lnSpc>
              <a:spcBef>
                <a:spcPct val="0"/>
              </a:spcBef>
            </a:pPr>
            <a:r>
              <a:rPr lang="en-US" sz="2000" b="true">
                <a:solidFill>
                  <a:srgbClr val="000000"/>
                </a:solidFill>
                <a:latin typeface="Poppins Medium"/>
                <a:ea typeface="Poppins Medium"/>
                <a:cs typeface="Poppins Medium"/>
                <a:sym typeface="Poppins Medium"/>
              </a:rPr>
              <a:t>contacto@ore-mining.com</a:t>
            </a:r>
          </a:p>
        </p:txBody>
      </p:sp>
      <p:sp>
        <p:nvSpPr>
          <p:cNvPr name="TextBox 26" id="26"/>
          <p:cNvSpPr txBox="true"/>
          <p:nvPr/>
        </p:nvSpPr>
        <p:spPr>
          <a:xfrm rot="0">
            <a:off x="9259780" y="8774977"/>
            <a:ext cx="2918826" cy="368299"/>
          </a:xfrm>
          <a:prstGeom prst="rect">
            <a:avLst/>
          </a:prstGeom>
        </p:spPr>
        <p:txBody>
          <a:bodyPr anchor="t" rtlCol="false" tIns="0" lIns="0" bIns="0" rIns="0">
            <a:spAutoFit/>
          </a:bodyPr>
          <a:lstStyle/>
          <a:p>
            <a:pPr algn="l">
              <a:lnSpc>
                <a:spcPts val="2800"/>
              </a:lnSpc>
              <a:spcBef>
                <a:spcPct val="0"/>
              </a:spcBef>
            </a:pPr>
            <a:r>
              <a:rPr lang="en-US" sz="2000" b="true">
                <a:solidFill>
                  <a:srgbClr val="000000"/>
                </a:solidFill>
                <a:latin typeface="Poppins Medium"/>
                <a:ea typeface="Poppins Medium"/>
                <a:cs typeface="Poppins Medium"/>
                <a:sym typeface="Poppins Medium"/>
              </a:rPr>
              <a:t>www.oremining.cl</a:t>
            </a:r>
          </a:p>
        </p:txBody>
      </p:sp>
      <p:grpSp>
        <p:nvGrpSpPr>
          <p:cNvPr name="Group 27" id="27"/>
          <p:cNvGrpSpPr/>
          <p:nvPr/>
        </p:nvGrpSpPr>
        <p:grpSpPr>
          <a:xfrm rot="1744249">
            <a:off x="17183645" y="2226736"/>
            <a:ext cx="2208710" cy="14588015"/>
            <a:chOff x="0" y="0"/>
            <a:chExt cx="581718" cy="3842111"/>
          </a:xfrm>
        </p:grpSpPr>
        <p:sp>
          <p:nvSpPr>
            <p:cNvPr name="Freeform 28" id="28"/>
            <p:cNvSpPr/>
            <p:nvPr/>
          </p:nvSpPr>
          <p:spPr>
            <a:xfrm flipH="false" flipV="false" rot="0">
              <a:off x="0" y="0"/>
              <a:ext cx="581718" cy="3842111"/>
            </a:xfrm>
            <a:custGeom>
              <a:avLst/>
              <a:gdLst/>
              <a:ahLst/>
              <a:cxnLst/>
              <a:rect r="r" b="b" t="t" l="l"/>
              <a:pathLst>
                <a:path h="3842111" w="581718">
                  <a:moveTo>
                    <a:pt x="0" y="0"/>
                  </a:moveTo>
                  <a:lnTo>
                    <a:pt x="581718" y="0"/>
                  </a:lnTo>
                  <a:lnTo>
                    <a:pt x="581718" y="3842111"/>
                  </a:lnTo>
                  <a:lnTo>
                    <a:pt x="0" y="3842111"/>
                  </a:lnTo>
                  <a:close/>
                </a:path>
              </a:pathLst>
            </a:custGeom>
            <a:solidFill>
              <a:srgbClr val="060644"/>
            </a:solidFill>
          </p:spPr>
        </p:sp>
        <p:sp>
          <p:nvSpPr>
            <p:cNvPr name="TextBox 29" id="29"/>
            <p:cNvSpPr txBox="true"/>
            <p:nvPr/>
          </p:nvSpPr>
          <p:spPr>
            <a:xfrm>
              <a:off x="0" y="-66675"/>
              <a:ext cx="581718" cy="3908786"/>
            </a:xfrm>
            <a:prstGeom prst="rect">
              <a:avLst/>
            </a:prstGeom>
          </p:spPr>
          <p:txBody>
            <a:bodyPr anchor="ctr" rtlCol="false" tIns="50800" lIns="50800" bIns="50800" rIns="50800"/>
            <a:lstStyle/>
            <a:p>
              <a:pPr algn="ctr">
                <a:lnSpc>
                  <a:spcPts val="2800"/>
                </a:lnSpc>
              </a:pPr>
            </a:p>
          </p:txBody>
        </p:sp>
      </p:grpSp>
      <p:sp>
        <p:nvSpPr>
          <p:cNvPr name="Freeform 30" id="30"/>
          <p:cNvSpPr/>
          <p:nvPr/>
        </p:nvSpPr>
        <p:spPr>
          <a:xfrm flipH="false" flipV="false" rot="0">
            <a:off x="733836" y="627154"/>
            <a:ext cx="2181385" cy="1247269"/>
          </a:xfrm>
          <a:custGeom>
            <a:avLst/>
            <a:gdLst/>
            <a:ahLst/>
            <a:cxnLst/>
            <a:rect r="r" b="b" t="t" l="l"/>
            <a:pathLst>
              <a:path h="1247269" w="2181385">
                <a:moveTo>
                  <a:pt x="0" y="0"/>
                </a:moveTo>
                <a:lnTo>
                  <a:pt x="2181385" y="0"/>
                </a:lnTo>
                <a:lnTo>
                  <a:pt x="2181385" y="1247269"/>
                </a:lnTo>
                <a:lnTo>
                  <a:pt x="0" y="1247269"/>
                </a:lnTo>
                <a:lnTo>
                  <a:pt x="0" y="0"/>
                </a:lnTo>
                <a:close/>
              </a:path>
            </a:pathLst>
          </a:custGeom>
          <a:blipFill>
            <a:blip r:embed="rId9"/>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6234A"/>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661766" y="-548487"/>
            <a:ext cx="15176340" cy="12515946"/>
          </a:xfrm>
          <a:custGeom>
            <a:avLst/>
            <a:gdLst/>
            <a:ahLst/>
            <a:cxnLst/>
            <a:rect r="r" b="b" t="t" l="l"/>
            <a:pathLst>
              <a:path h="12515946" w="15176340">
                <a:moveTo>
                  <a:pt x="0" y="0"/>
                </a:moveTo>
                <a:lnTo>
                  <a:pt x="15176340" y="0"/>
                </a:lnTo>
                <a:lnTo>
                  <a:pt x="15176340" y="12515946"/>
                </a:lnTo>
                <a:lnTo>
                  <a:pt x="0" y="12515946"/>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91989" cy="10287000"/>
            <a:chOff x="0" y="0"/>
            <a:chExt cx="50565" cy="2709333"/>
          </a:xfrm>
        </p:grpSpPr>
        <p:sp>
          <p:nvSpPr>
            <p:cNvPr name="Freeform 4" id="4"/>
            <p:cNvSpPr/>
            <p:nvPr/>
          </p:nvSpPr>
          <p:spPr>
            <a:xfrm flipH="false" flipV="false" rot="0">
              <a:off x="0" y="0"/>
              <a:ext cx="50565" cy="2709333"/>
            </a:xfrm>
            <a:custGeom>
              <a:avLst/>
              <a:gdLst/>
              <a:ahLst/>
              <a:cxnLst/>
              <a:rect r="r" b="b" t="t" l="l"/>
              <a:pathLst>
                <a:path h="2709333" w="50565">
                  <a:moveTo>
                    <a:pt x="0" y="0"/>
                  </a:moveTo>
                  <a:lnTo>
                    <a:pt x="50565" y="0"/>
                  </a:lnTo>
                  <a:lnTo>
                    <a:pt x="50565" y="2709333"/>
                  </a:lnTo>
                  <a:lnTo>
                    <a:pt x="0" y="2709333"/>
                  </a:lnTo>
                  <a:close/>
                </a:path>
              </a:pathLst>
            </a:custGeom>
            <a:solidFill>
              <a:srgbClr val="C6AD5F"/>
            </a:solidFill>
          </p:spPr>
        </p:sp>
        <p:sp>
          <p:nvSpPr>
            <p:cNvPr name="TextBox 5" id="5"/>
            <p:cNvSpPr txBox="true"/>
            <p:nvPr/>
          </p:nvSpPr>
          <p:spPr>
            <a:xfrm>
              <a:off x="0" y="-38100"/>
              <a:ext cx="50565" cy="2747433"/>
            </a:xfrm>
            <a:prstGeom prst="rect">
              <a:avLst/>
            </a:prstGeom>
          </p:spPr>
          <p:txBody>
            <a:bodyPr anchor="ctr" rtlCol="false" tIns="50800" lIns="50800" bIns="50800" rIns="50800"/>
            <a:lstStyle/>
            <a:p>
              <a:pPr algn="ctr">
                <a:lnSpc>
                  <a:spcPts val="2100"/>
                </a:lnSpc>
              </a:pPr>
            </a:p>
          </p:txBody>
        </p:sp>
      </p:grpSp>
      <p:sp>
        <p:nvSpPr>
          <p:cNvPr name="Freeform 6" id="6"/>
          <p:cNvSpPr/>
          <p:nvPr/>
        </p:nvSpPr>
        <p:spPr>
          <a:xfrm flipH="false" flipV="false" rot="0">
            <a:off x="7375232" y="3860661"/>
            <a:ext cx="3233463" cy="1848825"/>
          </a:xfrm>
          <a:custGeom>
            <a:avLst/>
            <a:gdLst/>
            <a:ahLst/>
            <a:cxnLst/>
            <a:rect r="r" b="b" t="t" l="l"/>
            <a:pathLst>
              <a:path h="1848825" w="3233463">
                <a:moveTo>
                  <a:pt x="0" y="0"/>
                </a:moveTo>
                <a:lnTo>
                  <a:pt x="3233463" y="0"/>
                </a:lnTo>
                <a:lnTo>
                  <a:pt x="3233463" y="1848825"/>
                </a:lnTo>
                <a:lnTo>
                  <a:pt x="0" y="1848825"/>
                </a:lnTo>
                <a:lnTo>
                  <a:pt x="0" y="0"/>
                </a:lnTo>
                <a:close/>
              </a:path>
            </a:pathLst>
          </a:custGeom>
          <a:blipFill>
            <a:blip r:embed="rId4"/>
            <a:stretch>
              <a:fillRect l="0" t="0" r="0" b="0"/>
            </a:stretch>
          </a:blipFill>
        </p:spPr>
      </p:sp>
      <p:sp>
        <p:nvSpPr>
          <p:cNvPr name="Freeform 7" id="7"/>
          <p:cNvSpPr/>
          <p:nvPr/>
        </p:nvSpPr>
        <p:spPr>
          <a:xfrm flipH="false" flipV="false" rot="0">
            <a:off x="8084057" y="6683898"/>
            <a:ext cx="450037" cy="450037"/>
          </a:xfrm>
          <a:custGeom>
            <a:avLst/>
            <a:gdLst/>
            <a:ahLst/>
            <a:cxnLst/>
            <a:rect r="r" b="b" t="t" l="l"/>
            <a:pathLst>
              <a:path h="450037" w="450037">
                <a:moveTo>
                  <a:pt x="0" y="0"/>
                </a:moveTo>
                <a:lnTo>
                  <a:pt x="450037" y="0"/>
                </a:lnTo>
                <a:lnTo>
                  <a:pt x="450037" y="450037"/>
                </a:lnTo>
                <a:lnTo>
                  <a:pt x="0" y="45003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8846125" y="6683898"/>
            <a:ext cx="440913" cy="440913"/>
          </a:xfrm>
          <a:custGeom>
            <a:avLst/>
            <a:gdLst/>
            <a:ahLst/>
            <a:cxnLst/>
            <a:rect r="r" b="b" t="t" l="l"/>
            <a:pathLst>
              <a:path h="440913" w="440913">
                <a:moveTo>
                  <a:pt x="0" y="0"/>
                </a:moveTo>
                <a:lnTo>
                  <a:pt x="440913" y="0"/>
                </a:lnTo>
                <a:lnTo>
                  <a:pt x="440913" y="440913"/>
                </a:lnTo>
                <a:lnTo>
                  <a:pt x="0" y="4409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9608131" y="6671827"/>
            <a:ext cx="431914" cy="431914"/>
          </a:xfrm>
          <a:custGeom>
            <a:avLst/>
            <a:gdLst/>
            <a:ahLst/>
            <a:cxnLst/>
            <a:rect r="r" b="b" t="t" l="l"/>
            <a:pathLst>
              <a:path h="431914" w="431914">
                <a:moveTo>
                  <a:pt x="0" y="0"/>
                </a:moveTo>
                <a:lnTo>
                  <a:pt x="431914" y="0"/>
                </a:lnTo>
                <a:lnTo>
                  <a:pt x="431914" y="431914"/>
                </a:lnTo>
                <a:lnTo>
                  <a:pt x="0" y="4319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6952795" y="7482423"/>
            <a:ext cx="4078337" cy="1331669"/>
          </a:xfrm>
          <a:prstGeom prst="rect">
            <a:avLst/>
          </a:prstGeom>
        </p:spPr>
        <p:txBody>
          <a:bodyPr anchor="t" rtlCol="false" tIns="0" lIns="0" bIns="0" rIns="0">
            <a:spAutoFit/>
          </a:bodyPr>
          <a:lstStyle/>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Contacto</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Teléfono: +569 6406 6491</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Whatsapp: +569 6406 6491</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Email: contacto@ore-mining.com</a:t>
            </a:r>
          </a:p>
          <a:p>
            <a:pPr algn="ctr">
              <a:lnSpc>
                <a:spcPts val="2137"/>
              </a:lnSpc>
              <a:spcBef>
                <a:spcPct val="0"/>
              </a:spcBef>
            </a:pPr>
            <a:r>
              <a:rPr lang="en-US" sz="1644" spc="164">
                <a:solidFill>
                  <a:srgbClr val="FFFFFF"/>
                </a:solidFill>
                <a:latin typeface="Montserrat Light"/>
                <a:ea typeface="Montserrat Light"/>
                <a:cs typeface="Montserrat Light"/>
                <a:sym typeface="Montserrat Light"/>
              </a:rPr>
              <a:t>Web: www.oremining.cl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39282" y="0"/>
            <a:ext cx="7848718" cy="10287000"/>
            <a:chOff x="0" y="0"/>
            <a:chExt cx="10464957" cy="13716000"/>
          </a:xfrm>
        </p:grpSpPr>
        <p:pic>
          <p:nvPicPr>
            <p:cNvPr name="Picture 3" id="3"/>
            <p:cNvPicPr>
              <a:picLocks noChangeAspect="true"/>
            </p:cNvPicPr>
            <p:nvPr/>
          </p:nvPicPr>
          <p:blipFill>
            <a:blip r:embed="rId2"/>
            <a:srcRect l="0" t="6256" r="0" b="6256"/>
            <a:stretch>
              <a:fillRect/>
            </a:stretch>
          </p:blipFill>
          <p:spPr>
            <a:xfrm flipH="false" flipV="false">
              <a:off x="0" y="0"/>
              <a:ext cx="10464957" cy="13716000"/>
            </a:xfrm>
            <a:prstGeom prst="rect">
              <a:avLst/>
            </a:prstGeom>
          </p:spPr>
        </p:pic>
      </p:grpSp>
      <p:sp>
        <p:nvSpPr>
          <p:cNvPr name="TextBox 4" id="4"/>
          <p:cNvSpPr txBox="true"/>
          <p:nvPr/>
        </p:nvSpPr>
        <p:spPr>
          <a:xfrm rot="0">
            <a:off x="1028700" y="2022012"/>
            <a:ext cx="7726680"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Trazabilidad metrológica</a:t>
            </a:r>
          </a:p>
        </p:txBody>
      </p:sp>
      <p:grpSp>
        <p:nvGrpSpPr>
          <p:cNvPr name="Group 5" id="5"/>
          <p:cNvGrpSpPr/>
          <p:nvPr/>
        </p:nvGrpSpPr>
        <p:grpSpPr>
          <a:xfrm rot="-10800000">
            <a:off x="8474601" y="-682200"/>
            <a:ext cx="4055662" cy="3421800"/>
            <a:chOff x="0" y="0"/>
            <a:chExt cx="812800" cy="685767"/>
          </a:xfrm>
        </p:grpSpPr>
        <p:sp>
          <p:nvSpPr>
            <p:cNvPr name="Freeform 6" id="6"/>
            <p:cNvSpPr/>
            <p:nvPr/>
          </p:nvSpPr>
          <p:spPr>
            <a:xfrm flipH="false" flipV="false" rot="0">
              <a:off x="0" y="0"/>
              <a:ext cx="812800" cy="685767"/>
            </a:xfrm>
            <a:custGeom>
              <a:avLst/>
              <a:gdLst/>
              <a:ahLst/>
              <a:cxnLst/>
              <a:rect r="r" b="b" t="t" l="l"/>
              <a:pathLst>
                <a:path h="685767" w="812800">
                  <a:moveTo>
                    <a:pt x="406400" y="0"/>
                  </a:moveTo>
                  <a:lnTo>
                    <a:pt x="812800" y="685767"/>
                  </a:lnTo>
                  <a:lnTo>
                    <a:pt x="0" y="685767"/>
                  </a:lnTo>
                  <a:lnTo>
                    <a:pt x="406400" y="0"/>
                  </a:lnTo>
                  <a:close/>
                </a:path>
              </a:pathLst>
            </a:custGeom>
            <a:solidFill>
              <a:srgbClr val="060644"/>
            </a:solidFill>
          </p:spPr>
        </p:sp>
        <p:sp>
          <p:nvSpPr>
            <p:cNvPr name="TextBox 7" id="7"/>
            <p:cNvSpPr txBox="true"/>
            <p:nvPr/>
          </p:nvSpPr>
          <p:spPr>
            <a:xfrm>
              <a:off x="127000" y="251717"/>
              <a:ext cx="558800" cy="385067"/>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1810905">
            <a:off x="16595720" y="1571671"/>
            <a:ext cx="388345" cy="11661301"/>
            <a:chOff x="0" y="0"/>
            <a:chExt cx="102280" cy="3071289"/>
          </a:xfrm>
        </p:grpSpPr>
        <p:sp>
          <p:nvSpPr>
            <p:cNvPr name="Freeform 9" id="9"/>
            <p:cNvSpPr/>
            <p:nvPr/>
          </p:nvSpPr>
          <p:spPr>
            <a:xfrm flipH="false" flipV="false" rot="0">
              <a:off x="0" y="0"/>
              <a:ext cx="102280" cy="3071289"/>
            </a:xfrm>
            <a:custGeom>
              <a:avLst/>
              <a:gdLst/>
              <a:ahLst/>
              <a:cxnLst/>
              <a:rect r="r" b="b" t="t" l="l"/>
              <a:pathLst>
                <a:path h="3071289" w="102280">
                  <a:moveTo>
                    <a:pt x="0" y="0"/>
                  </a:moveTo>
                  <a:lnTo>
                    <a:pt x="102280" y="0"/>
                  </a:lnTo>
                  <a:lnTo>
                    <a:pt x="102280" y="3071289"/>
                  </a:lnTo>
                  <a:lnTo>
                    <a:pt x="0" y="3071289"/>
                  </a:lnTo>
                  <a:close/>
                </a:path>
              </a:pathLst>
            </a:custGeom>
            <a:solidFill>
              <a:srgbClr val="FFFFFF"/>
            </a:solidFill>
          </p:spPr>
        </p:sp>
        <p:sp>
          <p:nvSpPr>
            <p:cNvPr name="TextBox 10" id="10"/>
            <p:cNvSpPr txBox="true"/>
            <p:nvPr/>
          </p:nvSpPr>
          <p:spPr>
            <a:xfrm>
              <a:off x="0" y="-66675"/>
              <a:ext cx="102280" cy="3137964"/>
            </a:xfrm>
            <a:prstGeom prst="rect">
              <a:avLst/>
            </a:prstGeom>
          </p:spPr>
          <p:txBody>
            <a:bodyPr anchor="ctr" rtlCol="false" tIns="50800" lIns="50800" bIns="50800" rIns="50800"/>
            <a:lstStyle/>
            <a:p>
              <a:pPr algn="ctr">
                <a:lnSpc>
                  <a:spcPts val="2800"/>
                </a:lnSpc>
              </a:pPr>
            </a:p>
          </p:txBody>
        </p:sp>
      </p:grpSp>
      <p:grpSp>
        <p:nvGrpSpPr>
          <p:cNvPr name="Group 11" id="11"/>
          <p:cNvGrpSpPr/>
          <p:nvPr/>
        </p:nvGrpSpPr>
        <p:grpSpPr>
          <a:xfrm rot="1744249">
            <a:off x="16814395" y="2072951"/>
            <a:ext cx="2208710" cy="14588015"/>
            <a:chOff x="0" y="0"/>
            <a:chExt cx="581718" cy="3842111"/>
          </a:xfrm>
        </p:grpSpPr>
        <p:sp>
          <p:nvSpPr>
            <p:cNvPr name="Freeform 12" id="12"/>
            <p:cNvSpPr/>
            <p:nvPr/>
          </p:nvSpPr>
          <p:spPr>
            <a:xfrm flipH="false" flipV="false" rot="0">
              <a:off x="0" y="0"/>
              <a:ext cx="581718" cy="3842111"/>
            </a:xfrm>
            <a:custGeom>
              <a:avLst/>
              <a:gdLst/>
              <a:ahLst/>
              <a:cxnLst/>
              <a:rect r="r" b="b" t="t" l="l"/>
              <a:pathLst>
                <a:path h="3842111" w="581718">
                  <a:moveTo>
                    <a:pt x="0" y="0"/>
                  </a:moveTo>
                  <a:lnTo>
                    <a:pt x="581718" y="0"/>
                  </a:lnTo>
                  <a:lnTo>
                    <a:pt x="581718" y="3842111"/>
                  </a:lnTo>
                  <a:lnTo>
                    <a:pt x="0" y="3842111"/>
                  </a:lnTo>
                  <a:close/>
                </a:path>
              </a:pathLst>
            </a:custGeom>
            <a:solidFill>
              <a:srgbClr val="2E2768"/>
            </a:solidFill>
          </p:spPr>
        </p:sp>
        <p:sp>
          <p:nvSpPr>
            <p:cNvPr name="TextBox 13" id="13"/>
            <p:cNvSpPr txBox="true"/>
            <p:nvPr/>
          </p:nvSpPr>
          <p:spPr>
            <a:xfrm>
              <a:off x="0" y="-66675"/>
              <a:ext cx="581718" cy="3908786"/>
            </a:xfrm>
            <a:prstGeom prst="rect">
              <a:avLst/>
            </a:prstGeom>
          </p:spPr>
          <p:txBody>
            <a:bodyPr anchor="ctr" rtlCol="false" tIns="50800" lIns="50800" bIns="50800" rIns="50800"/>
            <a:lstStyle/>
            <a:p>
              <a:pPr algn="ctr">
                <a:lnSpc>
                  <a:spcPts val="2800"/>
                </a:lnSpc>
              </a:pPr>
            </a:p>
          </p:txBody>
        </p:sp>
      </p:grpSp>
      <p:sp>
        <p:nvSpPr>
          <p:cNvPr name="TextBox 14" id="14"/>
          <p:cNvSpPr txBox="true"/>
          <p:nvPr/>
        </p:nvSpPr>
        <p:spPr>
          <a:xfrm rot="0">
            <a:off x="1028700" y="1541317"/>
            <a:ext cx="5409129" cy="478790"/>
          </a:xfrm>
          <a:prstGeom prst="rect">
            <a:avLst/>
          </a:prstGeom>
        </p:spPr>
        <p:txBody>
          <a:bodyPr anchor="t" rtlCol="false" tIns="0" lIns="0" bIns="0" rIns="0">
            <a:spAutoFit/>
          </a:bodyPr>
          <a:lstStyle/>
          <a:p>
            <a:pPr algn="l">
              <a:lnSpc>
                <a:spcPts val="3519"/>
              </a:lnSpc>
            </a:pPr>
            <a:r>
              <a:rPr lang="en-US" sz="3199">
                <a:solidFill>
                  <a:srgbClr val="000000"/>
                </a:solidFill>
                <a:latin typeface="Poppins"/>
                <a:ea typeface="Poppins"/>
                <a:cs typeface="Poppins"/>
                <a:sym typeface="Poppins"/>
              </a:rPr>
              <a:t>Introducción</a:t>
            </a:r>
          </a:p>
        </p:txBody>
      </p:sp>
      <p:sp>
        <p:nvSpPr>
          <p:cNvPr name="TextBox 15" id="15"/>
          <p:cNvSpPr txBox="true"/>
          <p:nvPr/>
        </p:nvSpPr>
        <p:spPr>
          <a:xfrm rot="0">
            <a:off x="1028700" y="3136690"/>
            <a:ext cx="7726680" cy="5495925"/>
          </a:xfrm>
          <a:prstGeom prst="rect">
            <a:avLst/>
          </a:prstGeom>
        </p:spPr>
        <p:txBody>
          <a:bodyPr anchor="t" rtlCol="false" tIns="0" lIns="0" bIns="0" rIns="0">
            <a:spAutoFit/>
          </a:bodyPr>
          <a:lstStyle/>
          <a:p>
            <a:pPr algn="just">
              <a:lnSpc>
                <a:spcPts val="2759"/>
              </a:lnSpc>
            </a:pPr>
            <a:r>
              <a:rPr lang="en-US" sz="2299">
                <a:solidFill>
                  <a:srgbClr val="000000"/>
                </a:solidFill>
                <a:latin typeface="Poppins"/>
                <a:ea typeface="Poppins"/>
                <a:cs typeface="Poppins"/>
                <a:sym typeface="Poppins"/>
              </a:rPr>
              <a:t>El objetivo de toda medición es obtener información acerca del proceso que se está midiendo. Para que esta información tenga sentido la misma deberá tener trazabilidad metrológica.</a:t>
            </a:r>
          </a:p>
          <a:p>
            <a:pPr algn="just">
              <a:lnSpc>
                <a:spcPts val="2759"/>
              </a:lnSpc>
            </a:pPr>
          </a:p>
          <a:p>
            <a:pPr algn="just">
              <a:lnSpc>
                <a:spcPts val="2759"/>
              </a:lnSpc>
            </a:pPr>
            <a:r>
              <a:rPr lang="en-US" sz="2299">
                <a:solidFill>
                  <a:srgbClr val="000000"/>
                </a:solidFill>
                <a:latin typeface="Poppins"/>
                <a:ea typeface="Poppins"/>
                <a:cs typeface="Poppins"/>
                <a:sym typeface="Poppins"/>
              </a:rPr>
              <a:t>La trazabilidad metrológica está definida en el vocabulario internacional de metrología como:</a:t>
            </a:r>
          </a:p>
          <a:p>
            <a:pPr algn="just">
              <a:lnSpc>
                <a:spcPts val="2759"/>
              </a:lnSpc>
            </a:pPr>
          </a:p>
          <a:p>
            <a:pPr algn="just">
              <a:lnSpc>
                <a:spcPts val="2759"/>
              </a:lnSpc>
            </a:pPr>
            <a:r>
              <a:rPr lang="en-US" sz="2299">
                <a:solidFill>
                  <a:srgbClr val="000000"/>
                </a:solidFill>
                <a:latin typeface="Poppins"/>
                <a:ea typeface="Poppins"/>
                <a:cs typeface="Poppins"/>
                <a:sym typeface="Poppins"/>
              </a:rPr>
              <a:t>“Propiedad de un resultado de medida por la cual el resultado puede relacionarse con una referencia mediante una cadena ininterrumpida y documentada de calibraciones, cada una de las cuales contribuye a la incertidumbre de medida (VIM 2012).” Vim es un programa atemporal. Es un antiguo editor de texto que existe desde 1991.</a:t>
            </a:r>
          </a:p>
          <a:p>
            <a:pPr algn="just">
              <a:lnSpc>
                <a:spcPts val="275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18725" y="4916231"/>
            <a:ext cx="7697383" cy="697110"/>
            <a:chOff x="0" y="0"/>
            <a:chExt cx="1041124" cy="94289"/>
          </a:xfrm>
        </p:grpSpPr>
        <p:sp>
          <p:nvSpPr>
            <p:cNvPr name="Freeform 3" id="3"/>
            <p:cNvSpPr/>
            <p:nvPr/>
          </p:nvSpPr>
          <p:spPr>
            <a:xfrm flipH="false" flipV="false" rot="0">
              <a:off x="0" y="0"/>
              <a:ext cx="1041124" cy="94289"/>
            </a:xfrm>
            <a:custGeom>
              <a:avLst/>
              <a:gdLst/>
              <a:ahLst/>
              <a:cxnLst/>
              <a:rect r="r" b="b" t="t" l="l"/>
              <a:pathLst>
                <a:path h="94289" w="1041124">
                  <a:moveTo>
                    <a:pt x="0" y="0"/>
                  </a:moveTo>
                  <a:lnTo>
                    <a:pt x="1041124" y="0"/>
                  </a:lnTo>
                  <a:lnTo>
                    <a:pt x="1041124" y="94289"/>
                  </a:lnTo>
                  <a:lnTo>
                    <a:pt x="0" y="94289"/>
                  </a:lnTo>
                  <a:close/>
                </a:path>
              </a:pathLst>
            </a:custGeom>
            <a:solidFill>
              <a:srgbClr val="2E2768"/>
            </a:solidFill>
          </p:spPr>
        </p:sp>
        <p:sp>
          <p:nvSpPr>
            <p:cNvPr name="TextBox 4" id="4"/>
            <p:cNvSpPr txBox="true"/>
            <p:nvPr/>
          </p:nvSpPr>
          <p:spPr>
            <a:xfrm>
              <a:off x="0" y="-57150"/>
              <a:ext cx="1041124" cy="15143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18725" y="5897566"/>
            <a:ext cx="7697383" cy="697110"/>
            <a:chOff x="0" y="0"/>
            <a:chExt cx="1041124" cy="94289"/>
          </a:xfrm>
        </p:grpSpPr>
        <p:sp>
          <p:nvSpPr>
            <p:cNvPr name="Freeform 6" id="6"/>
            <p:cNvSpPr/>
            <p:nvPr/>
          </p:nvSpPr>
          <p:spPr>
            <a:xfrm flipH="false" flipV="false" rot="0">
              <a:off x="0" y="0"/>
              <a:ext cx="1041124" cy="94289"/>
            </a:xfrm>
            <a:custGeom>
              <a:avLst/>
              <a:gdLst/>
              <a:ahLst/>
              <a:cxnLst/>
              <a:rect r="r" b="b" t="t" l="l"/>
              <a:pathLst>
                <a:path h="94289" w="1041124">
                  <a:moveTo>
                    <a:pt x="0" y="0"/>
                  </a:moveTo>
                  <a:lnTo>
                    <a:pt x="1041124" y="0"/>
                  </a:lnTo>
                  <a:lnTo>
                    <a:pt x="1041124" y="94289"/>
                  </a:lnTo>
                  <a:lnTo>
                    <a:pt x="0" y="94289"/>
                  </a:lnTo>
                  <a:close/>
                </a:path>
              </a:pathLst>
            </a:custGeom>
            <a:solidFill>
              <a:srgbClr val="2E2768"/>
            </a:solidFill>
          </p:spPr>
        </p:sp>
        <p:sp>
          <p:nvSpPr>
            <p:cNvPr name="TextBox 7" id="7"/>
            <p:cNvSpPr txBox="true"/>
            <p:nvPr/>
          </p:nvSpPr>
          <p:spPr>
            <a:xfrm>
              <a:off x="0" y="-57150"/>
              <a:ext cx="1041124" cy="151439"/>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418725" y="6878902"/>
            <a:ext cx="7697383" cy="697110"/>
            <a:chOff x="0" y="0"/>
            <a:chExt cx="1041124" cy="94289"/>
          </a:xfrm>
        </p:grpSpPr>
        <p:sp>
          <p:nvSpPr>
            <p:cNvPr name="Freeform 9" id="9"/>
            <p:cNvSpPr/>
            <p:nvPr/>
          </p:nvSpPr>
          <p:spPr>
            <a:xfrm flipH="false" flipV="false" rot="0">
              <a:off x="0" y="0"/>
              <a:ext cx="1041124" cy="94289"/>
            </a:xfrm>
            <a:custGeom>
              <a:avLst/>
              <a:gdLst/>
              <a:ahLst/>
              <a:cxnLst/>
              <a:rect r="r" b="b" t="t" l="l"/>
              <a:pathLst>
                <a:path h="94289" w="1041124">
                  <a:moveTo>
                    <a:pt x="0" y="0"/>
                  </a:moveTo>
                  <a:lnTo>
                    <a:pt x="1041124" y="0"/>
                  </a:lnTo>
                  <a:lnTo>
                    <a:pt x="1041124" y="94289"/>
                  </a:lnTo>
                  <a:lnTo>
                    <a:pt x="0" y="94289"/>
                  </a:lnTo>
                  <a:close/>
                </a:path>
              </a:pathLst>
            </a:custGeom>
            <a:solidFill>
              <a:srgbClr val="2E2768"/>
            </a:solidFill>
          </p:spPr>
        </p:sp>
        <p:sp>
          <p:nvSpPr>
            <p:cNvPr name="TextBox 10" id="10"/>
            <p:cNvSpPr txBox="true"/>
            <p:nvPr/>
          </p:nvSpPr>
          <p:spPr>
            <a:xfrm>
              <a:off x="0" y="-57150"/>
              <a:ext cx="1041124" cy="151439"/>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418725" y="7860237"/>
            <a:ext cx="10143241" cy="697110"/>
            <a:chOff x="0" y="0"/>
            <a:chExt cx="1371942" cy="94289"/>
          </a:xfrm>
        </p:grpSpPr>
        <p:sp>
          <p:nvSpPr>
            <p:cNvPr name="Freeform 12" id="12"/>
            <p:cNvSpPr/>
            <p:nvPr/>
          </p:nvSpPr>
          <p:spPr>
            <a:xfrm flipH="false" flipV="false" rot="0">
              <a:off x="0" y="0"/>
              <a:ext cx="1371942" cy="94289"/>
            </a:xfrm>
            <a:custGeom>
              <a:avLst/>
              <a:gdLst/>
              <a:ahLst/>
              <a:cxnLst/>
              <a:rect r="r" b="b" t="t" l="l"/>
              <a:pathLst>
                <a:path h="94289" w="1371942">
                  <a:moveTo>
                    <a:pt x="0" y="0"/>
                  </a:moveTo>
                  <a:lnTo>
                    <a:pt x="1371942" y="0"/>
                  </a:lnTo>
                  <a:lnTo>
                    <a:pt x="1371942" y="94289"/>
                  </a:lnTo>
                  <a:lnTo>
                    <a:pt x="0" y="94289"/>
                  </a:lnTo>
                  <a:close/>
                </a:path>
              </a:pathLst>
            </a:custGeom>
            <a:solidFill>
              <a:srgbClr val="2E2768"/>
            </a:solidFill>
          </p:spPr>
        </p:sp>
        <p:sp>
          <p:nvSpPr>
            <p:cNvPr name="TextBox 13" id="13"/>
            <p:cNvSpPr txBox="true"/>
            <p:nvPr/>
          </p:nvSpPr>
          <p:spPr>
            <a:xfrm>
              <a:off x="0" y="-57150"/>
              <a:ext cx="1371942" cy="151439"/>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1749769">
            <a:off x="13190660" y="-1836197"/>
            <a:ext cx="1433483" cy="8792192"/>
            <a:chOff x="0" y="0"/>
            <a:chExt cx="377543" cy="2315639"/>
          </a:xfrm>
        </p:grpSpPr>
        <p:sp>
          <p:nvSpPr>
            <p:cNvPr name="Freeform 15" id="15"/>
            <p:cNvSpPr/>
            <p:nvPr/>
          </p:nvSpPr>
          <p:spPr>
            <a:xfrm flipH="false" flipV="false" rot="0">
              <a:off x="0" y="0"/>
              <a:ext cx="377543" cy="2315639"/>
            </a:xfrm>
            <a:custGeom>
              <a:avLst/>
              <a:gdLst/>
              <a:ahLst/>
              <a:cxnLst/>
              <a:rect r="r" b="b" t="t" l="l"/>
              <a:pathLst>
                <a:path h="2315639" w="377543">
                  <a:moveTo>
                    <a:pt x="0" y="0"/>
                  </a:moveTo>
                  <a:lnTo>
                    <a:pt x="377543" y="0"/>
                  </a:lnTo>
                  <a:lnTo>
                    <a:pt x="377543" y="2315639"/>
                  </a:lnTo>
                  <a:lnTo>
                    <a:pt x="0" y="2315639"/>
                  </a:lnTo>
                  <a:close/>
                </a:path>
              </a:pathLst>
            </a:custGeom>
            <a:solidFill>
              <a:srgbClr val="060644"/>
            </a:solidFill>
          </p:spPr>
        </p:sp>
        <p:sp>
          <p:nvSpPr>
            <p:cNvPr name="TextBox 16" id="16"/>
            <p:cNvSpPr txBox="true"/>
            <p:nvPr/>
          </p:nvSpPr>
          <p:spPr>
            <a:xfrm>
              <a:off x="0" y="-66675"/>
              <a:ext cx="377543" cy="2382314"/>
            </a:xfrm>
            <a:prstGeom prst="rect">
              <a:avLst/>
            </a:prstGeom>
          </p:spPr>
          <p:txBody>
            <a:bodyPr anchor="ctr" rtlCol="false" tIns="50800" lIns="50800" bIns="50800" rIns="50800"/>
            <a:lstStyle/>
            <a:p>
              <a:pPr algn="ctr">
                <a:lnSpc>
                  <a:spcPts val="2800"/>
                </a:lnSpc>
              </a:pPr>
            </a:p>
          </p:txBody>
        </p:sp>
      </p:grpSp>
      <p:grpSp>
        <p:nvGrpSpPr>
          <p:cNvPr name="Group 17" id="17"/>
          <p:cNvGrpSpPr/>
          <p:nvPr/>
        </p:nvGrpSpPr>
        <p:grpSpPr>
          <a:xfrm rot="-2401885">
            <a:off x="13829798" y="4604173"/>
            <a:ext cx="1170531" cy="8792192"/>
            <a:chOff x="0" y="0"/>
            <a:chExt cx="308288" cy="2315639"/>
          </a:xfrm>
        </p:grpSpPr>
        <p:sp>
          <p:nvSpPr>
            <p:cNvPr name="Freeform 18" id="18"/>
            <p:cNvSpPr/>
            <p:nvPr/>
          </p:nvSpPr>
          <p:spPr>
            <a:xfrm flipH="false" flipV="false" rot="0">
              <a:off x="0" y="0"/>
              <a:ext cx="308288" cy="2315639"/>
            </a:xfrm>
            <a:custGeom>
              <a:avLst/>
              <a:gdLst/>
              <a:ahLst/>
              <a:cxnLst/>
              <a:rect r="r" b="b" t="t" l="l"/>
              <a:pathLst>
                <a:path h="2315639" w="308288">
                  <a:moveTo>
                    <a:pt x="0" y="0"/>
                  </a:moveTo>
                  <a:lnTo>
                    <a:pt x="308288" y="0"/>
                  </a:lnTo>
                  <a:lnTo>
                    <a:pt x="308288" y="2315639"/>
                  </a:lnTo>
                  <a:lnTo>
                    <a:pt x="0" y="2315639"/>
                  </a:lnTo>
                  <a:close/>
                </a:path>
              </a:pathLst>
            </a:custGeom>
            <a:solidFill>
              <a:srgbClr val="060644"/>
            </a:solidFill>
          </p:spPr>
        </p:sp>
        <p:sp>
          <p:nvSpPr>
            <p:cNvPr name="TextBox 19" id="19"/>
            <p:cNvSpPr txBox="true"/>
            <p:nvPr/>
          </p:nvSpPr>
          <p:spPr>
            <a:xfrm>
              <a:off x="0" y="-66675"/>
              <a:ext cx="308288" cy="2382314"/>
            </a:xfrm>
            <a:prstGeom prst="rect">
              <a:avLst/>
            </a:prstGeom>
          </p:spPr>
          <p:txBody>
            <a:bodyPr anchor="ctr" rtlCol="false" tIns="50800" lIns="50800" bIns="50800" rIns="50800"/>
            <a:lstStyle/>
            <a:p>
              <a:pPr algn="ctr">
                <a:lnSpc>
                  <a:spcPts val="2800"/>
                </a:lnSpc>
              </a:pPr>
            </a:p>
          </p:txBody>
        </p:sp>
      </p:grpSp>
      <p:grpSp>
        <p:nvGrpSpPr>
          <p:cNvPr name="Group 20" id="20"/>
          <p:cNvGrpSpPr/>
          <p:nvPr/>
        </p:nvGrpSpPr>
        <p:grpSpPr>
          <a:xfrm rot="1744249">
            <a:off x="13981193" y="-1782921"/>
            <a:ext cx="3145501" cy="14588015"/>
            <a:chOff x="0" y="0"/>
            <a:chExt cx="828445" cy="3842111"/>
          </a:xfrm>
        </p:grpSpPr>
        <p:sp>
          <p:nvSpPr>
            <p:cNvPr name="Freeform 21" id="21"/>
            <p:cNvSpPr/>
            <p:nvPr/>
          </p:nvSpPr>
          <p:spPr>
            <a:xfrm flipH="false" flipV="false" rot="0">
              <a:off x="0" y="0"/>
              <a:ext cx="828445" cy="3842111"/>
            </a:xfrm>
            <a:custGeom>
              <a:avLst/>
              <a:gdLst/>
              <a:ahLst/>
              <a:cxnLst/>
              <a:rect r="r" b="b" t="t" l="l"/>
              <a:pathLst>
                <a:path h="3842111" w="828445">
                  <a:moveTo>
                    <a:pt x="0" y="0"/>
                  </a:moveTo>
                  <a:lnTo>
                    <a:pt x="828445" y="0"/>
                  </a:lnTo>
                  <a:lnTo>
                    <a:pt x="828445" y="3842111"/>
                  </a:lnTo>
                  <a:lnTo>
                    <a:pt x="0" y="3842111"/>
                  </a:lnTo>
                  <a:close/>
                </a:path>
              </a:pathLst>
            </a:custGeom>
            <a:solidFill>
              <a:srgbClr val="2E2768"/>
            </a:solidFill>
          </p:spPr>
        </p:sp>
        <p:sp>
          <p:nvSpPr>
            <p:cNvPr name="TextBox 22" id="22"/>
            <p:cNvSpPr txBox="true"/>
            <p:nvPr/>
          </p:nvSpPr>
          <p:spPr>
            <a:xfrm>
              <a:off x="0" y="-66675"/>
              <a:ext cx="828445" cy="3908786"/>
            </a:xfrm>
            <a:prstGeom prst="rect">
              <a:avLst/>
            </a:prstGeom>
          </p:spPr>
          <p:txBody>
            <a:bodyPr anchor="ctr" rtlCol="false" tIns="50800" lIns="50800" bIns="50800" rIns="50800"/>
            <a:lstStyle/>
            <a:p>
              <a:pPr algn="ctr">
                <a:lnSpc>
                  <a:spcPts val="2800"/>
                </a:lnSpc>
              </a:pPr>
            </a:p>
          </p:txBody>
        </p:sp>
      </p:grpSp>
      <p:grpSp>
        <p:nvGrpSpPr>
          <p:cNvPr name="Group 23" id="23"/>
          <p:cNvGrpSpPr/>
          <p:nvPr/>
        </p:nvGrpSpPr>
        <p:grpSpPr>
          <a:xfrm rot="0">
            <a:off x="1417144" y="3873744"/>
            <a:ext cx="7698963" cy="697110"/>
            <a:chOff x="0" y="0"/>
            <a:chExt cx="1041337" cy="94289"/>
          </a:xfrm>
        </p:grpSpPr>
        <p:sp>
          <p:nvSpPr>
            <p:cNvPr name="Freeform 24" id="24"/>
            <p:cNvSpPr/>
            <p:nvPr/>
          </p:nvSpPr>
          <p:spPr>
            <a:xfrm flipH="false" flipV="false" rot="0">
              <a:off x="0" y="0"/>
              <a:ext cx="1041337" cy="94289"/>
            </a:xfrm>
            <a:custGeom>
              <a:avLst/>
              <a:gdLst/>
              <a:ahLst/>
              <a:cxnLst/>
              <a:rect r="r" b="b" t="t" l="l"/>
              <a:pathLst>
                <a:path h="94289" w="1041337">
                  <a:moveTo>
                    <a:pt x="0" y="0"/>
                  </a:moveTo>
                  <a:lnTo>
                    <a:pt x="1041337" y="0"/>
                  </a:lnTo>
                  <a:lnTo>
                    <a:pt x="1041337" y="94289"/>
                  </a:lnTo>
                  <a:lnTo>
                    <a:pt x="0" y="94289"/>
                  </a:lnTo>
                  <a:close/>
                </a:path>
              </a:pathLst>
            </a:custGeom>
            <a:solidFill>
              <a:srgbClr val="2E2768"/>
            </a:solidFill>
          </p:spPr>
        </p:sp>
        <p:sp>
          <p:nvSpPr>
            <p:cNvPr name="TextBox 25" id="25"/>
            <p:cNvSpPr txBox="true"/>
            <p:nvPr/>
          </p:nvSpPr>
          <p:spPr>
            <a:xfrm>
              <a:off x="0" y="-57150"/>
              <a:ext cx="1041337" cy="151439"/>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737271" y="3747884"/>
            <a:ext cx="948830" cy="94883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34A"/>
            </a:solidFill>
          </p:spPr>
        </p:sp>
        <p:sp>
          <p:nvSpPr>
            <p:cNvPr name="TextBox 28" id="2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29" id="29"/>
          <p:cNvGrpSpPr/>
          <p:nvPr/>
        </p:nvGrpSpPr>
        <p:grpSpPr>
          <a:xfrm rot="0">
            <a:off x="737271" y="4790371"/>
            <a:ext cx="948830" cy="948830"/>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34A"/>
            </a:solidFill>
          </p:spPr>
        </p:sp>
        <p:sp>
          <p:nvSpPr>
            <p:cNvPr name="TextBox 31" id="31"/>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32" id="32"/>
          <p:cNvGrpSpPr/>
          <p:nvPr/>
        </p:nvGrpSpPr>
        <p:grpSpPr>
          <a:xfrm rot="0">
            <a:off x="737271" y="5771706"/>
            <a:ext cx="948830" cy="948830"/>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34A"/>
            </a:solidFill>
          </p:spPr>
        </p:sp>
        <p:sp>
          <p:nvSpPr>
            <p:cNvPr name="TextBox 34" id="3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35" id="35"/>
          <p:cNvGrpSpPr/>
          <p:nvPr/>
        </p:nvGrpSpPr>
        <p:grpSpPr>
          <a:xfrm rot="0">
            <a:off x="737271" y="6763834"/>
            <a:ext cx="948830" cy="94883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34A"/>
            </a:solidFill>
          </p:spPr>
        </p:sp>
        <p:sp>
          <p:nvSpPr>
            <p:cNvPr name="TextBox 37" id="3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38" id="38"/>
          <p:cNvGrpSpPr/>
          <p:nvPr/>
        </p:nvGrpSpPr>
        <p:grpSpPr>
          <a:xfrm rot="0">
            <a:off x="737271" y="7734377"/>
            <a:ext cx="948830" cy="948830"/>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234A"/>
            </a:solidFill>
          </p:spPr>
        </p:sp>
        <p:sp>
          <p:nvSpPr>
            <p:cNvPr name="TextBox 40" id="40"/>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Freeform 41" id="41"/>
          <p:cNvSpPr/>
          <p:nvPr/>
        </p:nvSpPr>
        <p:spPr>
          <a:xfrm flipH="false" flipV="false" rot="0">
            <a:off x="995563" y="3917509"/>
            <a:ext cx="432247" cy="609579"/>
          </a:xfrm>
          <a:custGeom>
            <a:avLst/>
            <a:gdLst/>
            <a:ahLst/>
            <a:cxnLst/>
            <a:rect r="r" b="b" t="t" l="l"/>
            <a:pathLst>
              <a:path h="609579" w="432247">
                <a:moveTo>
                  <a:pt x="0" y="0"/>
                </a:moveTo>
                <a:lnTo>
                  <a:pt x="432246" y="0"/>
                </a:lnTo>
                <a:lnTo>
                  <a:pt x="432246" y="609579"/>
                </a:lnTo>
                <a:lnTo>
                  <a:pt x="0" y="6095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2" id="42"/>
          <p:cNvSpPr/>
          <p:nvPr/>
        </p:nvSpPr>
        <p:spPr>
          <a:xfrm flipH="false" flipV="false" rot="0">
            <a:off x="878737" y="4937285"/>
            <a:ext cx="665899" cy="655002"/>
          </a:xfrm>
          <a:custGeom>
            <a:avLst/>
            <a:gdLst/>
            <a:ahLst/>
            <a:cxnLst/>
            <a:rect r="r" b="b" t="t" l="l"/>
            <a:pathLst>
              <a:path h="655002" w="665899">
                <a:moveTo>
                  <a:pt x="0" y="0"/>
                </a:moveTo>
                <a:lnTo>
                  <a:pt x="665898" y="0"/>
                </a:lnTo>
                <a:lnTo>
                  <a:pt x="665898" y="655002"/>
                </a:lnTo>
                <a:lnTo>
                  <a:pt x="0" y="6550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3" id="43"/>
          <p:cNvSpPr/>
          <p:nvPr/>
        </p:nvSpPr>
        <p:spPr>
          <a:xfrm flipH="false" flipV="false" rot="0">
            <a:off x="931294" y="7874589"/>
            <a:ext cx="560784" cy="647370"/>
          </a:xfrm>
          <a:custGeom>
            <a:avLst/>
            <a:gdLst/>
            <a:ahLst/>
            <a:cxnLst/>
            <a:rect r="r" b="b" t="t" l="l"/>
            <a:pathLst>
              <a:path h="647370" w="560784">
                <a:moveTo>
                  <a:pt x="0" y="0"/>
                </a:moveTo>
                <a:lnTo>
                  <a:pt x="560784" y="0"/>
                </a:lnTo>
                <a:lnTo>
                  <a:pt x="560784" y="647369"/>
                </a:lnTo>
                <a:lnTo>
                  <a:pt x="0" y="6473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4" id="44"/>
          <p:cNvSpPr/>
          <p:nvPr/>
        </p:nvSpPr>
        <p:spPr>
          <a:xfrm flipH="false" flipV="false" rot="0">
            <a:off x="931294" y="6909256"/>
            <a:ext cx="554464" cy="636401"/>
          </a:xfrm>
          <a:custGeom>
            <a:avLst/>
            <a:gdLst/>
            <a:ahLst/>
            <a:cxnLst/>
            <a:rect r="r" b="b" t="t" l="l"/>
            <a:pathLst>
              <a:path h="636401" w="554464">
                <a:moveTo>
                  <a:pt x="0" y="0"/>
                </a:moveTo>
                <a:lnTo>
                  <a:pt x="554464" y="0"/>
                </a:lnTo>
                <a:lnTo>
                  <a:pt x="554464" y="636401"/>
                </a:lnTo>
                <a:lnTo>
                  <a:pt x="0" y="63640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5" id="45"/>
          <p:cNvSpPr/>
          <p:nvPr/>
        </p:nvSpPr>
        <p:spPr>
          <a:xfrm flipH="false" flipV="false" rot="0">
            <a:off x="878737" y="6025185"/>
            <a:ext cx="723191" cy="452898"/>
          </a:xfrm>
          <a:custGeom>
            <a:avLst/>
            <a:gdLst/>
            <a:ahLst/>
            <a:cxnLst/>
            <a:rect r="r" b="b" t="t" l="l"/>
            <a:pathLst>
              <a:path h="452898" w="723191">
                <a:moveTo>
                  <a:pt x="0" y="0"/>
                </a:moveTo>
                <a:lnTo>
                  <a:pt x="723191" y="0"/>
                </a:lnTo>
                <a:lnTo>
                  <a:pt x="723191" y="452899"/>
                </a:lnTo>
                <a:lnTo>
                  <a:pt x="0" y="45289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46" id="46"/>
          <p:cNvSpPr txBox="true"/>
          <p:nvPr/>
        </p:nvSpPr>
        <p:spPr>
          <a:xfrm rot="0">
            <a:off x="2163066" y="7013776"/>
            <a:ext cx="6953042" cy="391795"/>
          </a:xfrm>
          <a:prstGeom prst="rect">
            <a:avLst/>
          </a:prstGeom>
        </p:spPr>
        <p:txBody>
          <a:bodyPr anchor="t" rtlCol="false" tIns="0" lIns="0" bIns="0" rIns="0">
            <a:spAutoFit/>
          </a:bodyPr>
          <a:lstStyle/>
          <a:p>
            <a:pPr algn="l">
              <a:lnSpc>
                <a:spcPts val="3080"/>
              </a:lnSpc>
              <a:spcBef>
                <a:spcPct val="0"/>
              </a:spcBef>
            </a:pPr>
            <a:r>
              <a:rPr lang="en-US" sz="2200">
                <a:solidFill>
                  <a:srgbClr val="FFFFFF"/>
                </a:solidFill>
                <a:latin typeface="Poppins"/>
                <a:ea typeface="Poppins"/>
                <a:cs typeface="Poppins"/>
                <a:sym typeface="Poppins"/>
              </a:rPr>
              <a:t>Cálculo de incertidumbre.</a:t>
            </a:r>
          </a:p>
        </p:txBody>
      </p:sp>
      <p:sp>
        <p:nvSpPr>
          <p:cNvPr name="TextBox 47" id="47"/>
          <p:cNvSpPr txBox="true"/>
          <p:nvPr/>
        </p:nvSpPr>
        <p:spPr>
          <a:xfrm rot="0">
            <a:off x="2163066" y="7984320"/>
            <a:ext cx="9304800" cy="391795"/>
          </a:xfrm>
          <a:prstGeom prst="rect">
            <a:avLst/>
          </a:prstGeom>
        </p:spPr>
        <p:txBody>
          <a:bodyPr anchor="t" rtlCol="false" tIns="0" lIns="0" bIns="0" rIns="0">
            <a:spAutoFit/>
          </a:bodyPr>
          <a:lstStyle/>
          <a:p>
            <a:pPr algn="l">
              <a:lnSpc>
                <a:spcPts val="3080"/>
              </a:lnSpc>
              <a:spcBef>
                <a:spcPct val="0"/>
              </a:spcBef>
            </a:pPr>
            <a:r>
              <a:rPr lang="en-US" sz="2200">
                <a:solidFill>
                  <a:srgbClr val="FFFFFF"/>
                </a:solidFill>
                <a:latin typeface="Poppins"/>
                <a:ea typeface="Poppins"/>
                <a:cs typeface="Poppins"/>
                <a:sym typeface="Poppins"/>
              </a:rPr>
              <a:t>Competencia técnica demostrada de quien realiza la calibración.</a:t>
            </a:r>
          </a:p>
        </p:txBody>
      </p:sp>
      <p:sp>
        <p:nvSpPr>
          <p:cNvPr name="TextBox 48" id="48"/>
          <p:cNvSpPr txBox="true"/>
          <p:nvPr/>
        </p:nvSpPr>
        <p:spPr>
          <a:xfrm rot="0">
            <a:off x="2163066" y="4993010"/>
            <a:ext cx="4899204" cy="391795"/>
          </a:xfrm>
          <a:prstGeom prst="rect">
            <a:avLst/>
          </a:prstGeom>
        </p:spPr>
        <p:txBody>
          <a:bodyPr anchor="t" rtlCol="false" tIns="0" lIns="0" bIns="0" rIns="0">
            <a:spAutoFit/>
          </a:bodyPr>
          <a:lstStyle/>
          <a:p>
            <a:pPr algn="l">
              <a:lnSpc>
                <a:spcPts val="3080"/>
              </a:lnSpc>
              <a:spcBef>
                <a:spcPct val="0"/>
              </a:spcBef>
            </a:pPr>
            <a:r>
              <a:rPr lang="en-US" sz="2200">
                <a:solidFill>
                  <a:srgbClr val="FFFFFF"/>
                </a:solidFill>
                <a:latin typeface="Poppins"/>
                <a:ea typeface="Poppins"/>
                <a:cs typeface="Poppins"/>
                <a:sym typeface="Poppins"/>
              </a:rPr>
              <a:t>Cadena de calibraciones.</a:t>
            </a:r>
          </a:p>
        </p:txBody>
      </p:sp>
      <p:sp>
        <p:nvSpPr>
          <p:cNvPr name="TextBox 49" id="49"/>
          <p:cNvSpPr txBox="true"/>
          <p:nvPr/>
        </p:nvSpPr>
        <p:spPr>
          <a:xfrm rot="0">
            <a:off x="2163066" y="6021649"/>
            <a:ext cx="5971356" cy="391795"/>
          </a:xfrm>
          <a:prstGeom prst="rect">
            <a:avLst/>
          </a:prstGeom>
        </p:spPr>
        <p:txBody>
          <a:bodyPr anchor="t" rtlCol="false" tIns="0" lIns="0" bIns="0" rIns="0">
            <a:spAutoFit/>
          </a:bodyPr>
          <a:lstStyle/>
          <a:p>
            <a:pPr algn="l">
              <a:lnSpc>
                <a:spcPts val="3080"/>
              </a:lnSpc>
              <a:spcBef>
                <a:spcPct val="0"/>
              </a:spcBef>
            </a:pPr>
            <a:r>
              <a:rPr lang="en-US" sz="2200">
                <a:solidFill>
                  <a:srgbClr val="FFFFFF"/>
                </a:solidFill>
                <a:latin typeface="Poppins"/>
                <a:ea typeface="Poppins"/>
                <a:cs typeface="Poppins"/>
                <a:sym typeface="Poppins"/>
              </a:rPr>
              <a:t>Intervalos entre calibraciones.</a:t>
            </a:r>
          </a:p>
        </p:txBody>
      </p:sp>
      <p:sp>
        <p:nvSpPr>
          <p:cNvPr name="TextBox 50" id="50"/>
          <p:cNvSpPr txBox="true"/>
          <p:nvPr/>
        </p:nvSpPr>
        <p:spPr>
          <a:xfrm rot="0">
            <a:off x="1028700" y="1769324"/>
            <a:ext cx="8973844" cy="1171575"/>
          </a:xfrm>
          <a:prstGeom prst="rect">
            <a:avLst/>
          </a:prstGeom>
        </p:spPr>
        <p:txBody>
          <a:bodyPr anchor="t" rtlCol="false" tIns="0" lIns="0" bIns="0" rIns="0">
            <a:spAutoFit/>
          </a:bodyPr>
          <a:lstStyle/>
          <a:p>
            <a:pPr algn="just">
              <a:lnSpc>
                <a:spcPts val="3000"/>
              </a:lnSpc>
            </a:pPr>
            <a:r>
              <a:rPr lang="en-US" sz="2500">
                <a:solidFill>
                  <a:srgbClr val="000000"/>
                </a:solidFill>
                <a:latin typeface="Poppins"/>
                <a:ea typeface="Poppins"/>
                <a:cs typeface="Poppins"/>
                <a:sym typeface="Poppins"/>
              </a:rPr>
              <a:t>Por lo tanto, la trazabilidad metrológica se obtiene mediante calibraciones donde se cumple con lo siguiente:</a:t>
            </a:r>
          </a:p>
        </p:txBody>
      </p:sp>
      <p:sp>
        <p:nvSpPr>
          <p:cNvPr name="TextBox 51" id="51"/>
          <p:cNvSpPr txBox="true"/>
          <p:nvPr/>
        </p:nvSpPr>
        <p:spPr>
          <a:xfrm rot="0">
            <a:off x="2161485" y="3950523"/>
            <a:ext cx="6954622" cy="391795"/>
          </a:xfrm>
          <a:prstGeom prst="rect">
            <a:avLst/>
          </a:prstGeom>
        </p:spPr>
        <p:txBody>
          <a:bodyPr anchor="t" rtlCol="false" tIns="0" lIns="0" bIns="0" rIns="0">
            <a:spAutoFit/>
          </a:bodyPr>
          <a:lstStyle/>
          <a:p>
            <a:pPr algn="l">
              <a:lnSpc>
                <a:spcPts val="3080"/>
              </a:lnSpc>
              <a:spcBef>
                <a:spcPct val="0"/>
              </a:spcBef>
            </a:pPr>
            <a:r>
              <a:rPr lang="en-US" sz="2200">
                <a:solidFill>
                  <a:srgbClr val="FFFFFF"/>
                </a:solidFill>
                <a:latin typeface="Poppins"/>
                <a:ea typeface="Poppins"/>
                <a:cs typeface="Poppins"/>
                <a:sym typeface="Poppins"/>
              </a:rPr>
              <a:t>Procedimiento de calibración documentado.</a:t>
            </a:r>
          </a:p>
        </p:txBody>
      </p:sp>
      <p:sp>
        <p:nvSpPr>
          <p:cNvPr name="Freeform 52" id="52"/>
          <p:cNvSpPr/>
          <p:nvPr/>
        </p:nvSpPr>
        <p:spPr>
          <a:xfrm flipH="false" flipV="false" rot="0">
            <a:off x="11561965" y="766577"/>
            <a:ext cx="5426641" cy="9520423"/>
          </a:xfrm>
          <a:custGeom>
            <a:avLst/>
            <a:gdLst/>
            <a:ahLst/>
            <a:cxnLst/>
            <a:rect r="r" b="b" t="t" l="l"/>
            <a:pathLst>
              <a:path h="9520423" w="5426641">
                <a:moveTo>
                  <a:pt x="0" y="0"/>
                </a:moveTo>
                <a:lnTo>
                  <a:pt x="5426642" y="0"/>
                </a:lnTo>
                <a:lnTo>
                  <a:pt x="5426642" y="9520423"/>
                </a:lnTo>
                <a:lnTo>
                  <a:pt x="0" y="9520423"/>
                </a:lnTo>
                <a:lnTo>
                  <a:pt x="0" y="0"/>
                </a:lnTo>
                <a:close/>
              </a:path>
            </a:pathLst>
          </a:custGeom>
          <a:blipFill>
            <a:blip r:embed="rId1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146955" y="3135498"/>
            <a:ext cx="12944475" cy="4016003"/>
            <a:chOff x="0" y="0"/>
            <a:chExt cx="3409244" cy="1057713"/>
          </a:xfrm>
        </p:grpSpPr>
        <p:sp>
          <p:nvSpPr>
            <p:cNvPr name="Freeform 3" id="3"/>
            <p:cNvSpPr/>
            <p:nvPr/>
          </p:nvSpPr>
          <p:spPr>
            <a:xfrm flipH="false" flipV="false" rot="0">
              <a:off x="0" y="0"/>
              <a:ext cx="3409245" cy="1057713"/>
            </a:xfrm>
            <a:custGeom>
              <a:avLst/>
              <a:gdLst/>
              <a:ahLst/>
              <a:cxnLst/>
              <a:rect r="r" b="b" t="t" l="l"/>
              <a:pathLst>
                <a:path h="1057713" w="3409245">
                  <a:moveTo>
                    <a:pt x="0" y="0"/>
                  </a:moveTo>
                  <a:lnTo>
                    <a:pt x="3409245" y="0"/>
                  </a:lnTo>
                  <a:lnTo>
                    <a:pt x="3409245" y="1057713"/>
                  </a:lnTo>
                  <a:lnTo>
                    <a:pt x="0" y="1057713"/>
                  </a:lnTo>
                  <a:close/>
                </a:path>
              </a:pathLst>
            </a:custGeom>
            <a:solidFill>
              <a:srgbClr val="2E2768"/>
            </a:solidFill>
          </p:spPr>
        </p:sp>
        <p:sp>
          <p:nvSpPr>
            <p:cNvPr name="TextBox 4" id="4"/>
            <p:cNvSpPr txBox="true"/>
            <p:nvPr/>
          </p:nvSpPr>
          <p:spPr>
            <a:xfrm>
              <a:off x="0" y="-66675"/>
              <a:ext cx="3409244" cy="1124388"/>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3201999" y="4198544"/>
            <a:ext cx="1889912" cy="188991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7" id="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Freeform 8" id="8"/>
          <p:cNvSpPr/>
          <p:nvPr/>
        </p:nvSpPr>
        <p:spPr>
          <a:xfrm flipH="false" flipV="false" rot="0">
            <a:off x="3675711" y="4605582"/>
            <a:ext cx="1075837" cy="1075837"/>
          </a:xfrm>
          <a:custGeom>
            <a:avLst/>
            <a:gdLst/>
            <a:ahLst/>
            <a:cxnLst/>
            <a:rect r="r" b="b" t="t" l="l"/>
            <a:pathLst>
              <a:path h="1075837" w="1075837">
                <a:moveTo>
                  <a:pt x="0" y="0"/>
                </a:moveTo>
                <a:lnTo>
                  <a:pt x="1075837" y="0"/>
                </a:lnTo>
                <a:lnTo>
                  <a:pt x="1075837" y="1075836"/>
                </a:lnTo>
                <a:lnTo>
                  <a:pt x="0" y="1075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0" y="3221143"/>
            <a:ext cx="4557478" cy="7065857"/>
          </a:xfrm>
          <a:custGeom>
            <a:avLst/>
            <a:gdLst/>
            <a:ahLst/>
            <a:cxnLst/>
            <a:rect r="r" b="b" t="t" l="l"/>
            <a:pathLst>
              <a:path h="7065857" w="4557478">
                <a:moveTo>
                  <a:pt x="0" y="0"/>
                </a:moveTo>
                <a:lnTo>
                  <a:pt x="4557478" y="0"/>
                </a:lnTo>
                <a:lnTo>
                  <a:pt x="4557478" y="7065857"/>
                </a:lnTo>
                <a:lnTo>
                  <a:pt x="0" y="7065857"/>
                </a:lnTo>
                <a:lnTo>
                  <a:pt x="0" y="0"/>
                </a:lnTo>
                <a:close/>
              </a:path>
            </a:pathLst>
          </a:custGeom>
          <a:blipFill>
            <a:blip r:embed="rId4"/>
            <a:stretch>
              <a:fillRect l="0" t="0" r="0" b="0"/>
            </a:stretch>
          </a:blipFill>
        </p:spPr>
      </p:sp>
      <p:sp>
        <p:nvSpPr>
          <p:cNvPr name="TextBox 10" id="10"/>
          <p:cNvSpPr txBox="true"/>
          <p:nvPr/>
        </p:nvSpPr>
        <p:spPr>
          <a:xfrm rot="0">
            <a:off x="1028700" y="1681819"/>
            <a:ext cx="16062730" cy="131445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Procedimiento de calibración documentado</a:t>
            </a:r>
          </a:p>
          <a:p>
            <a:pPr algn="l">
              <a:lnSpc>
                <a:spcPts val="4950"/>
              </a:lnSpc>
            </a:pPr>
          </a:p>
        </p:txBody>
      </p:sp>
      <p:sp>
        <p:nvSpPr>
          <p:cNvPr name="TextBox 11" id="11"/>
          <p:cNvSpPr txBox="true"/>
          <p:nvPr/>
        </p:nvSpPr>
        <p:spPr>
          <a:xfrm rot="0">
            <a:off x="1028700" y="1201123"/>
            <a:ext cx="5210807" cy="478790"/>
          </a:xfrm>
          <a:prstGeom prst="rect">
            <a:avLst/>
          </a:prstGeom>
        </p:spPr>
        <p:txBody>
          <a:bodyPr anchor="t" rtlCol="false" tIns="0" lIns="0" bIns="0" rIns="0">
            <a:spAutoFit/>
          </a:bodyPr>
          <a:lstStyle/>
          <a:p>
            <a:pPr algn="l">
              <a:lnSpc>
                <a:spcPts val="3519"/>
              </a:lnSpc>
            </a:pPr>
            <a:r>
              <a:rPr lang="en-US" sz="3199">
                <a:solidFill>
                  <a:srgbClr val="000000"/>
                </a:solidFill>
                <a:latin typeface="Poppins"/>
                <a:ea typeface="Poppins"/>
                <a:cs typeface="Poppins"/>
                <a:sym typeface="Poppins"/>
              </a:rPr>
              <a:t>Norma ISO/IEC 17025 </a:t>
            </a:r>
          </a:p>
        </p:txBody>
      </p:sp>
      <p:sp>
        <p:nvSpPr>
          <p:cNvPr name="TextBox 12" id="12"/>
          <p:cNvSpPr txBox="true"/>
          <p:nvPr/>
        </p:nvSpPr>
        <p:spPr>
          <a:xfrm rot="0">
            <a:off x="5322320" y="3676650"/>
            <a:ext cx="11225393" cy="3276600"/>
          </a:xfrm>
          <a:prstGeom prst="rect">
            <a:avLst/>
          </a:prstGeom>
        </p:spPr>
        <p:txBody>
          <a:bodyPr anchor="t" rtlCol="false" tIns="0" lIns="0" bIns="0" rIns="0">
            <a:spAutoFit/>
          </a:bodyPr>
          <a:lstStyle/>
          <a:p>
            <a:pPr algn="just">
              <a:lnSpc>
                <a:spcPts val="2876"/>
              </a:lnSpc>
            </a:pPr>
            <a:r>
              <a:rPr lang="en-US" sz="2396">
                <a:solidFill>
                  <a:srgbClr val="FFFFFF"/>
                </a:solidFill>
                <a:latin typeface="Poppins"/>
                <a:ea typeface="Poppins"/>
                <a:cs typeface="Poppins"/>
                <a:sym typeface="Poppins"/>
              </a:rPr>
              <a:t>El procedimiento debe contener los requisitos solicitados en la norma ISO/IEC 17025 vigente. </a:t>
            </a:r>
          </a:p>
          <a:p>
            <a:pPr algn="just">
              <a:lnSpc>
                <a:spcPts val="2876"/>
              </a:lnSpc>
            </a:pPr>
          </a:p>
          <a:p>
            <a:pPr algn="just">
              <a:lnSpc>
                <a:spcPts val="2876"/>
              </a:lnSpc>
            </a:pPr>
            <a:r>
              <a:rPr lang="en-US" sz="2396">
                <a:solidFill>
                  <a:srgbClr val="FFFFFF"/>
                </a:solidFill>
                <a:latin typeface="Poppins"/>
                <a:ea typeface="Poppins"/>
                <a:cs typeface="Poppins"/>
                <a:sym typeface="Poppins"/>
              </a:rPr>
              <a:t>El sistema de gestión de calidad es la gestión de servicios que se ofrecen, y que incluye planear, controlar, y mejorar, aquellos elementos de una organización que, de alguna manera, afectan o influyen en la satisfacción del cliente y en el logro de los resultados deseados por la organización.</a:t>
            </a:r>
          </a:p>
          <a:p>
            <a:pPr algn="just">
              <a:lnSpc>
                <a:spcPts val="2876"/>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362958" y="0"/>
            <a:ext cx="7792684" cy="6062687"/>
            <a:chOff x="0" y="0"/>
            <a:chExt cx="10390245" cy="8083583"/>
          </a:xfrm>
        </p:grpSpPr>
        <p:pic>
          <p:nvPicPr>
            <p:cNvPr name="Picture 3" id="3"/>
            <p:cNvPicPr>
              <a:picLocks noChangeAspect="true"/>
            </p:cNvPicPr>
            <p:nvPr/>
          </p:nvPicPr>
          <p:blipFill>
            <a:blip r:embed="rId2"/>
            <a:srcRect l="7101" t="0" r="7101" b="0"/>
            <a:stretch>
              <a:fillRect/>
            </a:stretch>
          </p:blipFill>
          <p:spPr>
            <a:xfrm flipH="false" flipV="false">
              <a:off x="0" y="0"/>
              <a:ext cx="10390245" cy="8083583"/>
            </a:xfrm>
            <a:prstGeom prst="rect">
              <a:avLst/>
            </a:prstGeom>
          </p:spPr>
        </p:pic>
      </p:grpSp>
      <p:grpSp>
        <p:nvGrpSpPr>
          <p:cNvPr name="Group 4" id="4"/>
          <p:cNvGrpSpPr/>
          <p:nvPr/>
        </p:nvGrpSpPr>
        <p:grpSpPr>
          <a:xfrm rot="0">
            <a:off x="13362958" y="6062687"/>
            <a:ext cx="7792684" cy="4224313"/>
            <a:chOff x="0" y="0"/>
            <a:chExt cx="10390245" cy="5632417"/>
          </a:xfrm>
        </p:grpSpPr>
        <p:pic>
          <p:nvPicPr>
            <p:cNvPr name="Picture 5" id="5"/>
            <p:cNvPicPr>
              <a:picLocks noChangeAspect="true"/>
            </p:cNvPicPr>
            <p:nvPr/>
          </p:nvPicPr>
          <p:blipFill>
            <a:blip r:embed="rId3"/>
            <a:srcRect l="0" t="9343" r="0" b="9343"/>
            <a:stretch>
              <a:fillRect/>
            </a:stretch>
          </p:blipFill>
          <p:spPr>
            <a:xfrm flipH="false" flipV="false">
              <a:off x="0" y="0"/>
              <a:ext cx="10390245" cy="5632417"/>
            </a:xfrm>
            <a:prstGeom prst="rect">
              <a:avLst/>
            </a:prstGeom>
          </p:spPr>
        </p:pic>
      </p:grpSp>
      <p:grpSp>
        <p:nvGrpSpPr>
          <p:cNvPr name="Group 6" id="6"/>
          <p:cNvGrpSpPr/>
          <p:nvPr/>
        </p:nvGrpSpPr>
        <p:grpSpPr>
          <a:xfrm rot="0">
            <a:off x="1577270" y="2125949"/>
            <a:ext cx="702288" cy="702288"/>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8" id="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9" id="9"/>
          <p:cNvGrpSpPr/>
          <p:nvPr/>
        </p:nvGrpSpPr>
        <p:grpSpPr>
          <a:xfrm rot="0">
            <a:off x="1577270" y="6258894"/>
            <a:ext cx="702288" cy="702288"/>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1" id="11"/>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2" id="12"/>
          <p:cNvGrpSpPr/>
          <p:nvPr/>
        </p:nvGrpSpPr>
        <p:grpSpPr>
          <a:xfrm rot="0">
            <a:off x="1577270" y="2954441"/>
            <a:ext cx="702288" cy="702288"/>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4" id="1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5" id="15"/>
          <p:cNvGrpSpPr/>
          <p:nvPr/>
        </p:nvGrpSpPr>
        <p:grpSpPr>
          <a:xfrm rot="0">
            <a:off x="1577270" y="7085007"/>
            <a:ext cx="702288" cy="70228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7" id="1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18" id="18"/>
          <p:cNvGrpSpPr/>
          <p:nvPr/>
        </p:nvGrpSpPr>
        <p:grpSpPr>
          <a:xfrm rot="0">
            <a:off x="1577270" y="3780554"/>
            <a:ext cx="702288" cy="70228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20" id="20"/>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21" id="21"/>
          <p:cNvGrpSpPr/>
          <p:nvPr/>
        </p:nvGrpSpPr>
        <p:grpSpPr>
          <a:xfrm rot="0">
            <a:off x="1577270" y="4606667"/>
            <a:ext cx="702288" cy="702288"/>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23" id="23"/>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24" id="24"/>
          <p:cNvGrpSpPr/>
          <p:nvPr/>
        </p:nvGrpSpPr>
        <p:grpSpPr>
          <a:xfrm rot="0">
            <a:off x="1577270" y="5432781"/>
            <a:ext cx="702288" cy="702288"/>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26" id="26"/>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TextBox 27" id="27"/>
          <p:cNvSpPr txBox="true"/>
          <p:nvPr/>
        </p:nvSpPr>
        <p:spPr>
          <a:xfrm rot="0">
            <a:off x="1028700" y="1028700"/>
            <a:ext cx="9343967" cy="6858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Sistema de Gestión de Calidad</a:t>
            </a:r>
          </a:p>
        </p:txBody>
      </p:sp>
      <p:sp>
        <p:nvSpPr>
          <p:cNvPr name="TextBox 28" id="28"/>
          <p:cNvSpPr txBox="true"/>
          <p:nvPr/>
        </p:nvSpPr>
        <p:spPr>
          <a:xfrm rot="0">
            <a:off x="1670303" y="2297626"/>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01</a:t>
            </a:r>
          </a:p>
        </p:txBody>
      </p:sp>
      <p:sp>
        <p:nvSpPr>
          <p:cNvPr name="TextBox 29" id="29"/>
          <p:cNvSpPr txBox="true"/>
          <p:nvPr/>
        </p:nvSpPr>
        <p:spPr>
          <a:xfrm rot="0">
            <a:off x="1670303" y="6430570"/>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06</a:t>
            </a:r>
          </a:p>
        </p:txBody>
      </p:sp>
      <p:sp>
        <p:nvSpPr>
          <p:cNvPr name="TextBox 30" id="30"/>
          <p:cNvSpPr txBox="true"/>
          <p:nvPr/>
        </p:nvSpPr>
        <p:spPr>
          <a:xfrm rot="0">
            <a:off x="1670303" y="3126118"/>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02</a:t>
            </a:r>
          </a:p>
        </p:txBody>
      </p:sp>
      <p:sp>
        <p:nvSpPr>
          <p:cNvPr name="TextBox 31" id="31"/>
          <p:cNvSpPr txBox="true"/>
          <p:nvPr/>
        </p:nvSpPr>
        <p:spPr>
          <a:xfrm rot="0">
            <a:off x="1670303" y="7256683"/>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07</a:t>
            </a:r>
          </a:p>
        </p:txBody>
      </p:sp>
      <p:sp>
        <p:nvSpPr>
          <p:cNvPr name="TextBox 32" id="32"/>
          <p:cNvSpPr txBox="true"/>
          <p:nvPr/>
        </p:nvSpPr>
        <p:spPr>
          <a:xfrm rot="0">
            <a:off x="1670303" y="3952231"/>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03</a:t>
            </a:r>
          </a:p>
        </p:txBody>
      </p:sp>
      <p:sp>
        <p:nvSpPr>
          <p:cNvPr name="TextBox 33" id="33"/>
          <p:cNvSpPr txBox="true"/>
          <p:nvPr/>
        </p:nvSpPr>
        <p:spPr>
          <a:xfrm rot="0">
            <a:off x="1670303" y="4778344"/>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04</a:t>
            </a:r>
          </a:p>
        </p:txBody>
      </p:sp>
      <p:sp>
        <p:nvSpPr>
          <p:cNvPr name="TextBox 34" id="34"/>
          <p:cNvSpPr txBox="true"/>
          <p:nvPr/>
        </p:nvSpPr>
        <p:spPr>
          <a:xfrm rot="0">
            <a:off x="1670303" y="5604457"/>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05</a:t>
            </a:r>
          </a:p>
        </p:txBody>
      </p:sp>
      <p:sp>
        <p:nvSpPr>
          <p:cNvPr name="TextBox 35" id="35"/>
          <p:cNvSpPr txBox="true"/>
          <p:nvPr/>
        </p:nvSpPr>
        <p:spPr>
          <a:xfrm rot="0">
            <a:off x="2488169" y="2259526"/>
            <a:ext cx="8007147"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identificación apropiada del documento.</a:t>
            </a:r>
          </a:p>
        </p:txBody>
      </p:sp>
      <p:sp>
        <p:nvSpPr>
          <p:cNvPr name="TextBox 36" id="36"/>
          <p:cNvSpPr txBox="true"/>
          <p:nvPr/>
        </p:nvSpPr>
        <p:spPr>
          <a:xfrm rot="0">
            <a:off x="2488169" y="6344619"/>
            <a:ext cx="10620222" cy="59055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El método de registro de las observaciones y de los resultados y las medidas de seguridad a observar deben encontrarse explícitamente designados.</a:t>
            </a:r>
          </a:p>
        </p:txBody>
      </p:sp>
      <p:sp>
        <p:nvSpPr>
          <p:cNvPr name="TextBox 37" id="37"/>
          <p:cNvSpPr txBox="true"/>
          <p:nvPr/>
        </p:nvSpPr>
        <p:spPr>
          <a:xfrm rot="0">
            <a:off x="2488169" y="3026098"/>
            <a:ext cx="7987264" cy="59055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Descripcion del item a calibrar, definición del alcance y rangos del mismo.</a:t>
            </a:r>
          </a:p>
        </p:txBody>
      </p:sp>
      <p:sp>
        <p:nvSpPr>
          <p:cNvPr name="TextBox 38" id="38"/>
          <p:cNvSpPr txBox="true"/>
          <p:nvPr/>
        </p:nvSpPr>
        <p:spPr>
          <a:xfrm rot="0">
            <a:off x="2488169" y="7201971"/>
            <a:ext cx="10495214"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Los datos a ser registrados y el método de análisis y de presentación.</a:t>
            </a:r>
          </a:p>
        </p:txBody>
      </p:sp>
      <p:sp>
        <p:nvSpPr>
          <p:cNvPr name="TextBox 39" id="39"/>
          <p:cNvSpPr txBox="true"/>
          <p:nvPr/>
        </p:nvSpPr>
        <p:spPr>
          <a:xfrm rot="0">
            <a:off x="2488169" y="3871261"/>
            <a:ext cx="7987264" cy="59055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Deben indicarse los equipos, patrones y todo otro material de referencia requerido.</a:t>
            </a:r>
          </a:p>
        </p:txBody>
      </p:sp>
      <p:sp>
        <p:nvSpPr>
          <p:cNvPr name="TextBox 40" id="40"/>
          <p:cNvSpPr txBox="true"/>
          <p:nvPr/>
        </p:nvSpPr>
        <p:spPr>
          <a:xfrm rot="0">
            <a:off x="2488169" y="4653011"/>
            <a:ext cx="7987264" cy="590550"/>
          </a:xfrm>
          <a:prstGeom prst="rect">
            <a:avLst/>
          </a:prstGeom>
        </p:spPr>
        <p:txBody>
          <a:bodyPr anchor="t" rtlCol="false" tIns="0" lIns="0" bIns="0" rIns="0">
            <a:spAutoFit/>
          </a:bodyPr>
          <a:lstStyle/>
          <a:p>
            <a:pPr algn="l">
              <a:lnSpc>
                <a:spcPts val="2315"/>
              </a:lnSpc>
            </a:pPr>
            <a:r>
              <a:rPr lang="en-US" sz="1929">
                <a:solidFill>
                  <a:srgbClr val="000000"/>
                </a:solidFill>
                <a:latin typeface="Poppins"/>
                <a:ea typeface="Poppins"/>
                <a:cs typeface="Poppins"/>
                <a:sym typeface="Poppins"/>
              </a:rPr>
              <a:t>Las condiciones ambientales y todo período de estabilización de los sistemas de medición deben encontrarse establecidos.</a:t>
            </a:r>
          </a:p>
        </p:txBody>
      </p:sp>
      <p:sp>
        <p:nvSpPr>
          <p:cNvPr name="TextBox 41" id="41"/>
          <p:cNvSpPr txBox="true"/>
          <p:nvPr/>
        </p:nvSpPr>
        <p:spPr>
          <a:xfrm rot="0">
            <a:off x="2488169" y="5456813"/>
            <a:ext cx="9929409" cy="744330"/>
          </a:xfrm>
          <a:prstGeom prst="rect">
            <a:avLst/>
          </a:prstGeom>
        </p:spPr>
        <p:txBody>
          <a:bodyPr anchor="t" rtlCol="false" tIns="0" lIns="0" bIns="0" rIns="0">
            <a:spAutoFit/>
          </a:bodyPr>
          <a:lstStyle/>
          <a:p>
            <a:pPr algn="l">
              <a:lnSpc>
                <a:spcPts val="1929"/>
              </a:lnSpc>
            </a:pPr>
            <a:r>
              <a:rPr lang="en-US" sz="1929">
                <a:solidFill>
                  <a:srgbClr val="000000"/>
                </a:solidFill>
                <a:latin typeface="Poppins"/>
                <a:ea typeface="Poppins"/>
                <a:cs typeface="Poppins"/>
                <a:sym typeface="Poppins"/>
              </a:rPr>
              <a:t>La descripción del procedimiento, incluyendo las verificaciones a realizar antes de comenzar el trabajo, la verificación del correcto funcionamiento de los equipos y, cuando corresponda, su calibración y ajuste antes de cada uso.</a:t>
            </a:r>
          </a:p>
        </p:txBody>
      </p:sp>
      <p:grpSp>
        <p:nvGrpSpPr>
          <p:cNvPr name="Group 42" id="42"/>
          <p:cNvGrpSpPr/>
          <p:nvPr/>
        </p:nvGrpSpPr>
        <p:grpSpPr>
          <a:xfrm rot="0">
            <a:off x="1577270" y="7911120"/>
            <a:ext cx="702288" cy="702288"/>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44" id="44"/>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45" id="45"/>
          <p:cNvGrpSpPr/>
          <p:nvPr/>
        </p:nvGrpSpPr>
        <p:grpSpPr>
          <a:xfrm rot="0">
            <a:off x="1577270" y="8737233"/>
            <a:ext cx="702288" cy="702288"/>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47" id="47"/>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TextBox 48" id="48"/>
          <p:cNvSpPr txBox="true"/>
          <p:nvPr/>
        </p:nvSpPr>
        <p:spPr>
          <a:xfrm rot="0">
            <a:off x="1670303" y="8082796"/>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08</a:t>
            </a:r>
          </a:p>
        </p:txBody>
      </p:sp>
      <p:sp>
        <p:nvSpPr>
          <p:cNvPr name="TextBox 49" id="49"/>
          <p:cNvSpPr txBox="true"/>
          <p:nvPr/>
        </p:nvSpPr>
        <p:spPr>
          <a:xfrm rot="0">
            <a:off x="1670303" y="8908909"/>
            <a:ext cx="516221" cy="339885"/>
          </a:xfrm>
          <a:prstGeom prst="rect">
            <a:avLst/>
          </a:prstGeom>
        </p:spPr>
        <p:txBody>
          <a:bodyPr anchor="t" rtlCol="false" tIns="0" lIns="0" bIns="0" rIns="0">
            <a:spAutoFit/>
          </a:bodyPr>
          <a:lstStyle/>
          <a:p>
            <a:pPr algn="ctr">
              <a:lnSpc>
                <a:spcPts val="2526"/>
              </a:lnSpc>
              <a:spcBef>
                <a:spcPct val="0"/>
              </a:spcBef>
            </a:pPr>
            <a:r>
              <a:rPr lang="en-US" b="true" sz="2105">
                <a:solidFill>
                  <a:srgbClr val="FFFFFF"/>
                </a:solidFill>
                <a:latin typeface="Poppins Bold"/>
                <a:ea typeface="Poppins Bold"/>
                <a:cs typeface="Poppins Bold"/>
                <a:sym typeface="Poppins Bold"/>
              </a:rPr>
              <a:t>09</a:t>
            </a:r>
          </a:p>
        </p:txBody>
      </p:sp>
      <p:sp>
        <p:nvSpPr>
          <p:cNvPr name="TextBox 50" id="50"/>
          <p:cNvSpPr txBox="true"/>
          <p:nvPr/>
        </p:nvSpPr>
        <p:spPr>
          <a:xfrm rot="0">
            <a:off x="2488169" y="8029266"/>
            <a:ext cx="10766609"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La incertidumbre o el procedimiento para estimar la incertidumbre.</a:t>
            </a:r>
          </a:p>
        </p:txBody>
      </p:sp>
      <p:sp>
        <p:nvSpPr>
          <p:cNvPr name="TextBox 51" id="51"/>
          <p:cNvSpPr txBox="true"/>
          <p:nvPr/>
        </p:nvSpPr>
        <p:spPr>
          <a:xfrm rot="0">
            <a:off x="2488169" y="8823184"/>
            <a:ext cx="10874789" cy="351045"/>
          </a:xfrm>
          <a:prstGeom prst="rect">
            <a:avLst/>
          </a:prstGeom>
        </p:spPr>
        <p:txBody>
          <a:bodyPr anchor="t" rtlCol="false" tIns="0" lIns="0" bIns="0" rIns="0">
            <a:spAutoFit/>
          </a:bodyPr>
          <a:lstStyle/>
          <a:p>
            <a:pPr algn="l">
              <a:lnSpc>
                <a:spcPts val="2701"/>
              </a:lnSpc>
              <a:spcBef>
                <a:spcPct val="0"/>
              </a:spcBef>
            </a:pPr>
            <a:r>
              <a:rPr lang="en-US" sz="1929">
                <a:solidFill>
                  <a:srgbClr val="000000"/>
                </a:solidFill>
                <a:latin typeface="Poppins"/>
                <a:ea typeface="Poppins"/>
                <a:cs typeface="Poppins"/>
                <a:sym typeface="Poppins"/>
              </a:rPr>
              <a:t>Los criterios o requisitos para la aprobación o el rechazo de la calibración.</a:t>
            </a:r>
          </a:p>
        </p:txBody>
      </p:sp>
      <p:sp>
        <p:nvSpPr>
          <p:cNvPr name="AutoShape 52" id="52"/>
          <p:cNvSpPr/>
          <p:nvPr/>
        </p:nvSpPr>
        <p:spPr>
          <a:xfrm>
            <a:off x="2488169" y="2894912"/>
            <a:ext cx="6492240" cy="0"/>
          </a:xfrm>
          <a:prstGeom prst="line">
            <a:avLst/>
          </a:prstGeom>
          <a:ln cap="flat" w="38100">
            <a:solidFill>
              <a:srgbClr val="000000"/>
            </a:solidFill>
            <a:prstDash val="solid"/>
            <a:headEnd type="none" len="sm" w="sm"/>
            <a:tailEnd type="none" len="sm" w="sm"/>
          </a:ln>
        </p:spPr>
      </p:sp>
      <p:sp>
        <p:nvSpPr>
          <p:cNvPr name="AutoShape 53" id="53"/>
          <p:cNvSpPr/>
          <p:nvPr/>
        </p:nvSpPr>
        <p:spPr>
          <a:xfrm>
            <a:off x="2488169" y="3723404"/>
            <a:ext cx="6492240" cy="0"/>
          </a:xfrm>
          <a:prstGeom prst="line">
            <a:avLst/>
          </a:prstGeom>
          <a:ln cap="flat" w="38100">
            <a:solidFill>
              <a:srgbClr val="000000"/>
            </a:solidFill>
            <a:prstDash val="solid"/>
            <a:headEnd type="none" len="sm" w="sm"/>
            <a:tailEnd type="none" len="sm" w="sm"/>
          </a:ln>
        </p:spPr>
      </p:sp>
      <p:sp>
        <p:nvSpPr>
          <p:cNvPr name="AutoShape 54" id="54"/>
          <p:cNvSpPr/>
          <p:nvPr/>
        </p:nvSpPr>
        <p:spPr>
          <a:xfrm>
            <a:off x="2488169" y="4549517"/>
            <a:ext cx="6492240" cy="0"/>
          </a:xfrm>
          <a:prstGeom prst="line">
            <a:avLst/>
          </a:prstGeom>
          <a:ln cap="flat" w="38100">
            <a:solidFill>
              <a:srgbClr val="000000"/>
            </a:solidFill>
            <a:prstDash val="solid"/>
            <a:headEnd type="none" len="sm" w="sm"/>
            <a:tailEnd type="none" len="sm" w="sm"/>
          </a:ln>
        </p:spPr>
      </p:sp>
      <p:sp>
        <p:nvSpPr>
          <p:cNvPr name="AutoShape 55" id="55"/>
          <p:cNvSpPr/>
          <p:nvPr/>
        </p:nvSpPr>
        <p:spPr>
          <a:xfrm>
            <a:off x="2488169" y="5366106"/>
            <a:ext cx="6492240" cy="0"/>
          </a:xfrm>
          <a:prstGeom prst="line">
            <a:avLst/>
          </a:prstGeom>
          <a:ln cap="flat" w="38100">
            <a:solidFill>
              <a:srgbClr val="000000"/>
            </a:solidFill>
            <a:prstDash val="solid"/>
            <a:headEnd type="none" len="sm" w="sm"/>
            <a:tailEnd type="none" len="sm" w="sm"/>
          </a:ln>
        </p:spPr>
      </p:sp>
      <p:sp>
        <p:nvSpPr>
          <p:cNvPr name="AutoShape 56" id="56"/>
          <p:cNvSpPr/>
          <p:nvPr/>
        </p:nvSpPr>
        <p:spPr>
          <a:xfrm>
            <a:off x="2488169" y="6268419"/>
            <a:ext cx="6492240" cy="0"/>
          </a:xfrm>
          <a:prstGeom prst="line">
            <a:avLst/>
          </a:prstGeom>
          <a:ln cap="flat" w="38100">
            <a:solidFill>
              <a:srgbClr val="000000"/>
            </a:solidFill>
            <a:prstDash val="solid"/>
            <a:headEnd type="none" len="sm" w="sm"/>
            <a:tailEnd type="none" len="sm" w="sm"/>
          </a:ln>
        </p:spPr>
      </p:sp>
      <p:sp>
        <p:nvSpPr>
          <p:cNvPr name="AutoShape 57" id="57"/>
          <p:cNvSpPr/>
          <p:nvPr/>
        </p:nvSpPr>
        <p:spPr>
          <a:xfrm>
            <a:off x="2488169" y="7104057"/>
            <a:ext cx="6492240" cy="0"/>
          </a:xfrm>
          <a:prstGeom prst="line">
            <a:avLst/>
          </a:prstGeom>
          <a:ln cap="flat" w="38100">
            <a:solidFill>
              <a:srgbClr val="000000"/>
            </a:solidFill>
            <a:prstDash val="solid"/>
            <a:headEnd type="none" len="sm" w="sm"/>
            <a:tailEnd type="none" len="sm" w="sm"/>
          </a:ln>
        </p:spPr>
      </p:sp>
      <p:sp>
        <p:nvSpPr>
          <p:cNvPr name="AutoShape 58" id="58"/>
          <p:cNvSpPr/>
          <p:nvPr/>
        </p:nvSpPr>
        <p:spPr>
          <a:xfrm>
            <a:off x="2488169" y="7853970"/>
            <a:ext cx="6492240" cy="0"/>
          </a:xfrm>
          <a:prstGeom prst="line">
            <a:avLst/>
          </a:prstGeom>
          <a:ln cap="flat" w="38100">
            <a:solidFill>
              <a:srgbClr val="000000"/>
            </a:solidFill>
            <a:prstDash val="solid"/>
            <a:headEnd type="none" len="sm" w="sm"/>
            <a:tailEnd type="none" len="sm" w="sm"/>
          </a:ln>
        </p:spPr>
      </p:sp>
      <p:sp>
        <p:nvSpPr>
          <p:cNvPr name="AutoShape 59" id="59"/>
          <p:cNvSpPr/>
          <p:nvPr/>
        </p:nvSpPr>
        <p:spPr>
          <a:xfrm>
            <a:off x="2488169" y="8661033"/>
            <a:ext cx="6492240"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57416" y="2080917"/>
            <a:ext cx="10573168" cy="5134000"/>
          </a:xfrm>
          <a:custGeom>
            <a:avLst/>
            <a:gdLst/>
            <a:ahLst/>
            <a:cxnLst/>
            <a:rect r="r" b="b" t="t" l="l"/>
            <a:pathLst>
              <a:path h="5134000" w="10573168">
                <a:moveTo>
                  <a:pt x="0" y="0"/>
                </a:moveTo>
                <a:lnTo>
                  <a:pt x="10573168" y="0"/>
                </a:lnTo>
                <a:lnTo>
                  <a:pt x="10573168" y="5134000"/>
                </a:lnTo>
                <a:lnTo>
                  <a:pt x="0" y="5134000"/>
                </a:lnTo>
                <a:lnTo>
                  <a:pt x="0" y="0"/>
                </a:lnTo>
                <a:close/>
              </a:path>
            </a:pathLst>
          </a:custGeom>
          <a:blipFill>
            <a:blip r:embed="rId2"/>
            <a:stretch>
              <a:fillRect l="0" t="0" r="0" b="0"/>
            </a:stretch>
          </a:blipFill>
        </p:spPr>
      </p:sp>
      <p:sp>
        <p:nvSpPr>
          <p:cNvPr name="Freeform 3" id="3"/>
          <p:cNvSpPr/>
          <p:nvPr/>
        </p:nvSpPr>
        <p:spPr>
          <a:xfrm flipH="false" flipV="false" rot="0">
            <a:off x="1028700" y="2751199"/>
            <a:ext cx="2760775" cy="3793436"/>
          </a:xfrm>
          <a:custGeom>
            <a:avLst/>
            <a:gdLst/>
            <a:ahLst/>
            <a:cxnLst/>
            <a:rect r="r" b="b" t="t" l="l"/>
            <a:pathLst>
              <a:path h="3793436" w="2760775">
                <a:moveTo>
                  <a:pt x="0" y="0"/>
                </a:moveTo>
                <a:lnTo>
                  <a:pt x="2760775" y="0"/>
                </a:lnTo>
                <a:lnTo>
                  <a:pt x="2760775" y="3793436"/>
                </a:lnTo>
                <a:lnTo>
                  <a:pt x="0" y="37934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4498525" y="2751199"/>
            <a:ext cx="2760775" cy="3793436"/>
          </a:xfrm>
          <a:custGeom>
            <a:avLst/>
            <a:gdLst/>
            <a:ahLst/>
            <a:cxnLst/>
            <a:rect r="r" b="b" t="t" l="l"/>
            <a:pathLst>
              <a:path h="3793436" w="2760775">
                <a:moveTo>
                  <a:pt x="0" y="0"/>
                </a:moveTo>
                <a:lnTo>
                  <a:pt x="2760775" y="0"/>
                </a:lnTo>
                <a:lnTo>
                  <a:pt x="2760775" y="3793436"/>
                </a:lnTo>
                <a:lnTo>
                  <a:pt x="0" y="37934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5114643" y="1028700"/>
            <a:ext cx="8058714" cy="685800"/>
          </a:xfrm>
          <a:prstGeom prst="rect">
            <a:avLst/>
          </a:prstGeom>
        </p:spPr>
        <p:txBody>
          <a:bodyPr anchor="t" rtlCol="false" tIns="0" lIns="0" bIns="0" rIns="0">
            <a:spAutoFit/>
          </a:bodyPr>
          <a:lstStyle/>
          <a:p>
            <a:pPr algn="ctr">
              <a:lnSpc>
                <a:spcPts val="4950"/>
              </a:lnSpc>
            </a:pPr>
            <a:r>
              <a:rPr lang="en-US" b="true" sz="4500">
                <a:solidFill>
                  <a:srgbClr val="000000"/>
                </a:solidFill>
                <a:latin typeface="Poppins Semi-Bold"/>
                <a:ea typeface="Poppins Semi-Bold"/>
                <a:cs typeface="Poppins Semi-Bold"/>
                <a:sym typeface="Poppins Semi-Bold"/>
              </a:rPr>
              <a:t>Cadena de calibraciones</a:t>
            </a:r>
          </a:p>
        </p:txBody>
      </p:sp>
      <p:grpSp>
        <p:nvGrpSpPr>
          <p:cNvPr name="Group 6" id="6"/>
          <p:cNvGrpSpPr/>
          <p:nvPr/>
        </p:nvGrpSpPr>
        <p:grpSpPr>
          <a:xfrm rot="0">
            <a:off x="1028700" y="7752971"/>
            <a:ext cx="16230600" cy="1456526"/>
            <a:chOff x="0" y="0"/>
            <a:chExt cx="4274726" cy="383612"/>
          </a:xfrm>
        </p:grpSpPr>
        <p:sp>
          <p:nvSpPr>
            <p:cNvPr name="Freeform 7" id="7"/>
            <p:cNvSpPr/>
            <p:nvPr/>
          </p:nvSpPr>
          <p:spPr>
            <a:xfrm flipH="false" flipV="false" rot="0">
              <a:off x="0" y="0"/>
              <a:ext cx="4274726" cy="383612"/>
            </a:xfrm>
            <a:custGeom>
              <a:avLst/>
              <a:gdLst/>
              <a:ahLst/>
              <a:cxnLst/>
              <a:rect r="r" b="b" t="t" l="l"/>
              <a:pathLst>
                <a:path h="383612" w="4274726">
                  <a:moveTo>
                    <a:pt x="24327" y="0"/>
                  </a:moveTo>
                  <a:lnTo>
                    <a:pt x="4250399" y="0"/>
                  </a:lnTo>
                  <a:cubicBezTo>
                    <a:pt x="4263834" y="0"/>
                    <a:pt x="4274726" y="10891"/>
                    <a:pt x="4274726" y="24327"/>
                  </a:cubicBezTo>
                  <a:lnTo>
                    <a:pt x="4274726" y="359285"/>
                  </a:lnTo>
                  <a:cubicBezTo>
                    <a:pt x="4274726" y="365737"/>
                    <a:pt x="4272163" y="371925"/>
                    <a:pt x="4267601" y="376487"/>
                  </a:cubicBezTo>
                  <a:cubicBezTo>
                    <a:pt x="4263039" y="381049"/>
                    <a:pt x="4256851" y="383612"/>
                    <a:pt x="4250399" y="383612"/>
                  </a:cubicBezTo>
                  <a:lnTo>
                    <a:pt x="24327" y="383612"/>
                  </a:lnTo>
                  <a:cubicBezTo>
                    <a:pt x="10891" y="383612"/>
                    <a:pt x="0" y="372720"/>
                    <a:pt x="0" y="359285"/>
                  </a:cubicBezTo>
                  <a:lnTo>
                    <a:pt x="0" y="24327"/>
                  </a:lnTo>
                  <a:cubicBezTo>
                    <a:pt x="0" y="10891"/>
                    <a:pt x="10891" y="0"/>
                    <a:pt x="24327" y="0"/>
                  </a:cubicBezTo>
                  <a:close/>
                </a:path>
              </a:pathLst>
            </a:custGeom>
            <a:solidFill>
              <a:srgbClr val="16234A"/>
            </a:solidFill>
          </p:spPr>
        </p:sp>
        <p:sp>
          <p:nvSpPr>
            <p:cNvPr name="TextBox 8" id="8"/>
            <p:cNvSpPr txBox="true"/>
            <p:nvPr/>
          </p:nvSpPr>
          <p:spPr>
            <a:xfrm>
              <a:off x="0" y="-66675"/>
              <a:ext cx="4274726" cy="450287"/>
            </a:xfrm>
            <a:prstGeom prst="rect">
              <a:avLst/>
            </a:prstGeom>
          </p:spPr>
          <p:txBody>
            <a:bodyPr anchor="ctr" rtlCol="false" tIns="50800" lIns="50800" bIns="50800" rIns="50800"/>
            <a:lstStyle/>
            <a:p>
              <a:pPr algn="ctr">
                <a:lnSpc>
                  <a:spcPts val="2800"/>
                </a:lnSpc>
              </a:pPr>
            </a:p>
          </p:txBody>
        </p:sp>
      </p:grpSp>
      <p:sp>
        <p:nvSpPr>
          <p:cNvPr name="TextBox 9" id="9"/>
          <p:cNvSpPr txBox="true"/>
          <p:nvPr/>
        </p:nvSpPr>
        <p:spPr>
          <a:xfrm rot="0">
            <a:off x="1268983" y="7990697"/>
            <a:ext cx="15750035" cy="962025"/>
          </a:xfrm>
          <a:prstGeom prst="rect">
            <a:avLst/>
          </a:prstGeom>
        </p:spPr>
        <p:txBody>
          <a:bodyPr anchor="t" rtlCol="false" tIns="0" lIns="0" bIns="0" rIns="0">
            <a:spAutoFit/>
          </a:bodyPr>
          <a:lstStyle/>
          <a:p>
            <a:pPr algn="just">
              <a:lnSpc>
                <a:spcPts val="2520"/>
              </a:lnSpc>
            </a:pPr>
            <a:r>
              <a:rPr lang="en-US" sz="2100">
                <a:solidFill>
                  <a:srgbClr val="FFFFFF"/>
                </a:solidFill>
                <a:latin typeface="Poppins"/>
                <a:ea typeface="Poppins"/>
                <a:cs typeface="Poppins"/>
                <a:sym typeface="Poppins"/>
              </a:rPr>
              <a:t>Los patrones usados en cualquier calibración deben haber sido calibrados en condiciones que aseguren la trazabilidad al Sistema Internacional de Unidades. Esto se evidencia verificando que el proveedor de la calibración ha calibrado en un laboratorio que cumple con todos los requisitos de esta nota.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7752971"/>
            <a:ext cx="16230600" cy="1456526"/>
            <a:chOff x="0" y="0"/>
            <a:chExt cx="4274726" cy="383612"/>
          </a:xfrm>
        </p:grpSpPr>
        <p:sp>
          <p:nvSpPr>
            <p:cNvPr name="Freeform 3" id="3"/>
            <p:cNvSpPr/>
            <p:nvPr/>
          </p:nvSpPr>
          <p:spPr>
            <a:xfrm flipH="false" flipV="false" rot="0">
              <a:off x="0" y="0"/>
              <a:ext cx="4274726" cy="383612"/>
            </a:xfrm>
            <a:custGeom>
              <a:avLst/>
              <a:gdLst/>
              <a:ahLst/>
              <a:cxnLst/>
              <a:rect r="r" b="b" t="t" l="l"/>
              <a:pathLst>
                <a:path h="383612" w="4274726">
                  <a:moveTo>
                    <a:pt x="24327" y="0"/>
                  </a:moveTo>
                  <a:lnTo>
                    <a:pt x="4250399" y="0"/>
                  </a:lnTo>
                  <a:cubicBezTo>
                    <a:pt x="4263834" y="0"/>
                    <a:pt x="4274726" y="10891"/>
                    <a:pt x="4274726" y="24327"/>
                  </a:cubicBezTo>
                  <a:lnTo>
                    <a:pt x="4274726" y="359285"/>
                  </a:lnTo>
                  <a:cubicBezTo>
                    <a:pt x="4274726" y="365737"/>
                    <a:pt x="4272163" y="371925"/>
                    <a:pt x="4267601" y="376487"/>
                  </a:cubicBezTo>
                  <a:cubicBezTo>
                    <a:pt x="4263039" y="381049"/>
                    <a:pt x="4256851" y="383612"/>
                    <a:pt x="4250399" y="383612"/>
                  </a:cubicBezTo>
                  <a:lnTo>
                    <a:pt x="24327" y="383612"/>
                  </a:lnTo>
                  <a:cubicBezTo>
                    <a:pt x="10891" y="383612"/>
                    <a:pt x="0" y="372720"/>
                    <a:pt x="0" y="359285"/>
                  </a:cubicBezTo>
                  <a:lnTo>
                    <a:pt x="0" y="24327"/>
                  </a:lnTo>
                  <a:cubicBezTo>
                    <a:pt x="0" y="10891"/>
                    <a:pt x="10891" y="0"/>
                    <a:pt x="24327" y="0"/>
                  </a:cubicBezTo>
                  <a:close/>
                </a:path>
              </a:pathLst>
            </a:custGeom>
            <a:solidFill>
              <a:srgbClr val="00BF63"/>
            </a:solidFill>
          </p:spPr>
        </p:sp>
        <p:sp>
          <p:nvSpPr>
            <p:cNvPr name="TextBox 4" id="4"/>
            <p:cNvSpPr txBox="true"/>
            <p:nvPr/>
          </p:nvSpPr>
          <p:spPr>
            <a:xfrm>
              <a:off x="0" y="-66675"/>
              <a:ext cx="4274726" cy="450287"/>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1028700" y="2751199"/>
            <a:ext cx="2760775" cy="3793436"/>
          </a:xfrm>
          <a:custGeom>
            <a:avLst/>
            <a:gdLst/>
            <a:ahLst/>
            <a:cxnLst/>
            <a:rect r="r" b="b" t="t" l="l"/>
            <a:pathLst>
              <a:path h="3793436" w="2760775">
                <a:moveTo>
                  <a:pt x="0" y="0"/>
                </a:moveTo>
                <a:lnTo>
                  <a:pt x="2760775" y="0"/>
                </a:lnTo>
                <a:lnTo>
                  <a:pt x="2760775" y="3793436"/>
                </a:lnTo>
                <a:lnTo>
                  <a:pt x="0" y="37934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10800000">
            <a:off x="14498525" y="2751199"/>
            <a:ext cx="2760775" cy="3793436"/>
          </a:xfrm>
          <a:custGeom>
            <a:avLst/>
            <a:gdLst/>
            <a:ahLst/>
            <a:cxnLst/>
            <a:rect r="r" b="b" t="t" l="l"/>
            <a:pathLst>
              <a:path h="3793436" w="2760775">
                <a:moveTo>
                  <a:pt x="0" y="0"/>
                </a:moveTo>
                <a:lnTo>
                  <a:pt x="2760775" y="0"/>
                </a:lnTo>
                <a:lnTo>
                  <a:pt x="2760775" y="3793436"/>
                </a:lnTo>
                <a:lnTo>
                  <a:pt x="0" y="37934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500560" y="2041786"/>
            <a:ext cx="9286880" cy="5212261"/>
          </a:xfrm>
          <a:custGeom>
            <a:avLst/>
            <a:gdLst/>
            <a:ahLst/>
            <a:cxnLst/>
            <a:rect r="r" b="b" t="t" l="l"/>
            <a:pathLst>
              <a:path h="5212261" w="9286880">
                <a:moveTo>
                  <a:pt x="0" y="0"/>
                </a:moveTo>
                <a:lnTo>
                  <a:pt x="9286880" y="0"/>
                </a:lnTo>
                <a:lnTo>
                  <a:pt x="9286880" y="5212262"/>
                </a:lnTo>
                <a:lnTo>
                  <a:pt x="0" y="5212262"/>
                </a:lnTo>
                <a:lnTo>
                  <a:pt x="0" y="0"/>
                </a:lnTo>
                <a:close/>
              </a:path>
            </a:pathLst>
          </a:custGeom>
          <a:blipFill>
            <a:blip r:embed="rId4"/>
            <a:stretch>
              <a:fillRect l="0" t="0" r="0" b="0"/>
            </a:stretch>
          </a:blipFill>
        </p:spPr>
      </p:sp>
      <p:sp>
        <p:nvSpPr>
          <p:cNvPr name="TextBox 8" id="8"/>
          <p:cNvSpPr txBox="true"/>
          <p:nvPr/>
        </p:nvSpPr>
        <p:spPr>
          <a:xfrm rot="0">
            <a:off x="3857416" y="1028700"/>
            <a:ext cx="10573168" cy="1314450"/>
          </a:xfrm>
          <a:prstGeom prst="rect">
            <a:avLst/>
          </a:prstGeom>
        </p:spPr>
        <p:txBody>
          <a:bodyPr anchor="t" rtlCol="false" tIns="0" lIns="0" bIns="0" rIns="0">
            <a:spAutoFit/>
          </a:bodyPr>
          <a:lstStyle/>
          <a:p>
            <a:pPr algn="ctr">
              <a:lnSpc>
                <a:spcPts val="4950"/>
              </a:lnSpc>
            </a:pPr>
            <a:r>
              <a:rPr lang="en-US" sz="4500" b="true">
                <a:solidFill>
                  <a:srgbClr val="000000"/>
                </a:solidFill>
                <a:latin typeface="Poppins Semi-Bold"/>
                <a:ea typeface="Poppins Semi-Bold"/>
                <a:cs typeface="Poppins Semi-Bold"/>
                <a:sym typeface="Poppins Semi-Bold"/>
              </a:rPr>
              <a:t>Intervalos entre calibraciones</a:t>
            </a:r>
          </a:p>
          <a:p>
            <a:pPr algn="ctr">
              <a:lnSpc>
                <a:spcPts val="4950"/>
              </a:lnSpc>
            </a:pPr>
          </a:p>
        </p:txBody>
      </p:sp>
      <p:sp>
        <p:nvSpPr>
          <p:cNvPr name="TextBox 9" id="9"/>
          <p:cNvSpPr txBox="true"/>
          <p:nvPr/>
        </p:nvSpPr>
        <p:spPr>
          <a:xfrm rot="0">
            <a:off x="1299018" y="8147860"/>
            <a:ext cx="15659929" cy="647700"/>
          </a:xfrm>
          <a:prstGeom prst="rect">
            <a:avLst/>
          </a:prstGeom>
        </p:spPr>
        <p:txBody>
          <a:bodyPr anchor="t" rtlCol="false" tIns="0" lIns="0" bIns="0" rIns="0">
            <a:spAutoFit/>
          </a:bodyPr>
          <a:lstStyle/>
          <a:p>
            <a:pPr algn="just">
              <a:lnSpc>
                <a:spcPts val="2520"/>
              </a:lnSpc>
            </a:pPr>
            <a:r>
              <a:rPr lang="en-US" b="true" sz="2100">
                <a:solidFill>
                  <a:srgbClr val="000000"/>
                </a:solidFill>
                <a:latin typeface="Poppins Medium"/>
                <a:ea typeface="Poppins Medium"/>
                <a:cs typeface="Poppins Medium"/>
                <a:sym typeface="Poppins Medium"/>
              </a:rPr>
              <a:t>Se debe seleccionar una frecuencia de calibraciones tal que minimice la posibilidad de que el instrumento de medición pueda hallarse fuera de especificaciones.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3433836" y="3891673"/>
            <a:ext cx="11517191" cy="38100"/>
          </a:xfrm>
          <a:prstGeom prst="line">
            <a:avLst/>
          </a:prstGeom>
          <a:ln cap="flat" w="38100">
            <a:solidFill>
              <a:srgbClr val="000000"/>
            </a:solidFill>
            <a:prstDash val="solid"/>
            <a:headEnd type="none" len="sm" w="sm"/>
            <a:tailEnd type="none" len="sm" w="sm"/>
          </a:ln>
        </p:spPr>
      </p:sp>
      <p:grpSp>
        <p:nvGrpSpPr>
          <p:cNvPr name="Group 3" id="3"/>
          <p:cNvGrpSpPr/>
          <p:nvPr/>
        </p:nvGrpSpPr>
        <p:grpSpPr>
          <a:xfrm rot="0">
            <a:off x="2815653" y="3601631"/>
            <a:ext cx="618183" cy="618183"/>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5" id="5"/>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6" id="6"/>
          <p:cNvGrpSpPr/>
          <p:nvPr/>
        </p:nvGrpSpPr>
        <p:grpSpPr>
          <a:xfrm rot="0">
            <a:off x="8883340" y="3601631"/>
            <a:ext cx="618183" cy="61818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8" id="8"/>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grpSp>
        <p:nvGrpSpPr>
          <p:cNvPr name="Group 9" id="9"/>
          <p:cNvGrpSpPr/>
          <p:nvPr/>
        </p:nvGrpSpPr>
        <p:grpSpPr>
          <a:xfrm rot="0">
            <a:off x="14951027" y="3601631"/>
            <a:ext cx="618183" cy="61818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name="TextBox 11" id="11"/>
            <p:cNvSpPr txBox="true"/>
            <p:nvPr/>
          </p:nvSpPr>
          <p:spPr>
            <a:xfrm>
              <a:off x="76200" y="9525"/>
              <a:ext cx="660400" cy="727075"/>
            </a:xfrm>
            <a:prstGeom prst="rect">
              <a:avLst/>
            </a:prstGeom>
          </p:spPr>
          <p:txBody>
            <a:bodyPr anchor="ctr" rtlCol="false" tIns="50800" lIns="50800" bIns="50800" rIns="50800"/>
            <a:lstStyle/>
            <a:p>
              <a:pPr algn="ctr">
                <a:lnSpc>
                  <a:spcPts val="2800"/>
                </a:lnSpc>
              </a:pPr>
            </a:p>
          </p:txBody>
        </p:sp>
      </p:grpSp>
      <p:sp>
        <p:nvSpPr>
          <p:cNvPr name="TextBox 12" id="12"/>
          <p:cNvSpPr txBox="true"/>
          <p:nvPr/>
        </p:nvSpPr>
        <p:spPr>
          <a:xfrm rot="0">
            <a:off x="1174704" y="4889569"/>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Recomendación</a:t>
            </a:r>
          </a:p>
        </p:txBody>
      </p:sp>
      <p:sp>
        <p:nvSpPr>
          <p:cNvPr name="TextBox 13" id="13"/>
          <p:cNvSpPr txBox="true"/>
          <p:nvPr/>
        </p:nvSpPr>
        <p:spPr>
          <a:xfrm rot="0">
            <a:off x="7242392" y="4889569"/>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Severidad</a:t>
            </a:r>
          </a:p>
        </p:txBody>
      </p:sp>
      <p:sp>
        <p:nvSpPr>
          <p:cNvPr name="TextBox 14" id="14"/>
          <p:cNvSpPr txBox="true"/>
          <p:nvPr/>
        </p:nvSpPr>
        <p:spPr>
          <a:xfrm rot="0">
            <a:off x="13310079" y="4889569"/>
            <a:ext cx="3900789" cy="481569"/>
          </a:xfrm>
          <a:prstGeom prst="rect">
            <a:avLst/>
          </a:prstGeom>
        </p:spPr>
        <p:txBody>
          <a:bodyPr anchor="t" rtlCol="false" tIns="0" lIns="0" bIns="0" rIns="0">
            <a:spAutoFit/>
          </a:bodyPr>
          <a:lstStyle/>
          <a:p>
            <a:pPr algn="ctr">
              <a:lnSpc>
                <a:spcPts val="3600"/>
              </a:lnSpc>
            </a:pPr>
            <a:r>
              <a:rPr lang="en-US" b="true" sz="3000">
                <a:solidFill>
                  <a:srgbClr val="000000"/>
                </a:solidFill>
                <a:latin typeface="Poppins Semi-Bold"/>
                <a:ea typeface="Poppins Semi-Bold"/>
                <a:cs typeface="Poppins Semi-Bold"/>
                <a:sym typeface="Poppins Semi-Bold"/>
              </a:rPr>
              <a:t>Influencia</a:t>
            </a:r>
          </a:p>
        </p:txBody>
      </p:sp>
      <p:sp>
        <p:nvSpPr>
          <p:cNvPr name="AutoShape 15" id="15"/>
          <p:cNvSpPr/>
          <p:nvPr/>
        </p:nvSpPr>
        <p:spPr>
          <a:xfrm>
            <a:off x="3124853" y="4219814"/>
            <a:ext cx="246" cy="698330"/>
          </a:xfrm>
          <a:prstGeom prst="line">
            <a:avLst/>
          </a:prstGeom>
          <a:ln cap="flat" w="38100">
            <a:solidFill>
              <a:srgbClr val="000000"/>
            </a:solidFill>
            <a:prstDash val="solid"/>
            <a:headEnd type="none" len="sm" w="sm"/>
            <a:tailEnd type="oval" len="lg" w="lg"/>
          </a:ln>
        </p:spPr>
      </p:sp>
      <p:sp>
        <p:nvSpPr>
          <p:cNvPr name="AutoShape 16" id="16"/>
          <p:cNvSpPr/>
          <p:nvPr/>
        </p:nvSpPr>
        <p:spPr>
          <a:xfrm>
            <a:off x="9192541" y="4219814"/>
            <a:ext cx="246" cy="698330"/>
          </a:xfrm>
          <a:prstGeom prst="line">
            <a:avLst/>
          </a:prstGeom>
          <a:ln cap="flat" w="38100">
            <a:solidFill>
              <a:srgbClr val="000000"/>
            </a:solidFill>
            <a:prstDash val="solid"/>
            <a:headEnd type="none" len="sm" w="sm"/>
            <a:tailEnd type="oval" len="lg" w="lg"/>
          </a:ln>
        </p:spPr>
      </p:sp>
      <p:sp>
        <p:nvSpPr>
          <p:cNvPr name="AutoShape 17" id="17"/>
          <p:cNvSpPr/>
          <p:nvPr/>
        </p:nvSpPr>
        <p:spPr>
          <a:xfrm>
            <a:off x="15260228" y="4219814"/>
            <a:ext cx="246" cy="698330"/>
          </a:xfrm>
          <a:prstGeom prst="line">
            <a:avLst/>
          </a:prstGeom>
          <a:ln cap="flat" w="38100">
            <a:solidFill>
              <a:srgbClr val="000000"/>
            </a:solidFill>
            <a:prstDash val="solid"/>
            <a:headEnd type="none" len="sm" w="sm"/>
            <a:tailEnd type="oval" len="lg" w="lg"/>
          </a:ln>
        </p:spPr>
      </p:sp>
      <p:sp>
        <p:nvSpPr>
          <p:cNvPr name="Freeform 18" id="18"/>
          <p:cNvSpPr/>
          <p:nvPr/>
        </p:nvSpPr>
        <p:spPr>
          <a:xfrm flipH="false" flipV="false" rot="0">
            <a:off x="4597734" y="8115997"/>
            <a:ext cx="2123844" cy="2010873"/>
          </a:xfrm>
          <a:custGeom>
            <a:avLst/>
            <a:gdLst/>
            <a:ahLst/>
            <a:cxnLst/>
            <a:rect r="r" b="b" t="t" l="l"/>
            <a:pathLst>
              <a:path h="2010873" w="2123844">
                <a:moveTo>
                  <a:pt x="0" y="0"/>
                </a:moveTo>
                <a:lnTo>
                  <a:pt x="2123844" y="0"/>
                </a:lnTo>
                <a:lnTo>
                  <a:pt x="2123844" y="2010873"/>
                </a:lnTo>
                <a:lnTo>
                  <a:pt x="0" y="20108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11252199" y="8202720"/>
            <a:ext cx="2053865" cy="1602094"/>
          </a:xfrm>
          <a:custGeom>
            <a:avLst/>
            <a:gdLst/>
            <a:ahLst/>
            <a:cxnLst/>
            <a:rect r="r" b="b" t="t" l="l"/>
            <a:pathLst>
              <a:path h="1602094" w="2053865">
                <a:moveTo>
                  <a:pt x="0" y="0"/>
                </a:moveTo>
                <a:lnTo>
                  <a:pt x="2053865" y="0"/>
                </a:lnTo>
                <a:lnTo>
                  <a:pt x="2053865" y="1602094"/>
                </a:lnTo>
                <a:lnTo>
                  <a:pt x="0" y="16020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1077132" y="1532628"/>
            <a:ext cx="16130430" cy="1943100"/>
          </a:xfrm>
          <a:prstGeom prst="rect">
            <a:avLst/>
          </a:prstGeom>
        </p:spPr>
        <p:txBody>
          <a:bodyPr anchor="t" rtlCol="false" tIns="0" lIns="0" bIns="0" rIns="0">
            <a:spAutoFit/>
          </a:bodyPr>
          <a:lstStyle/>
          <a:p>
            <a:pPr algn="l">
              <a:lnSpc>
                <a:spcPts val="4950"/>
              </a:lnSpc>
            </a:pPr>
            <a:r>
              <a:rPr lang="en-US" sz="4500" b="true">
                <a:solidFill>
                  <a:srgbClr val="000000"/>
                </a:solidFill>
                <a:latin typeface="Poppins Semi-Bold"/>
                <a:ea typeface="Poppins Semi-Bold"/>
                <a:cs typeface="Poppins Semi-Bold"/>
                <a:sym typeface="Poppins Semi-Bold"/>
              </a:rPr>
              <a:t>Para determinar ese periodo de recalibración puede usarse lo siguiente:</a:t>
            </a:r>
          </a:p>
          <a:p>
            <a:pPr algn="l">
              <a:lnSpc>
                <a:spcPts val="4950"/>
              </a:lnSpc>
            </a:pPr>
          </a:p>
        </p:txBody>
      </p:sp>
      <p:sp>
        <p:nvSpPr>
          <p:cNvPr name="TextBox 21" id="21"/>
          <p:cNvSpPr txBox="true"/>
          <p:nvPr/>
        </p:nvSpPr>
        <p:spPr>
          <a:xfrm rot="0">
            <a:off x="1178719" y="5637838"/>
            <a:ext cx="3901498" cy="2170770"/>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R</a:t>
            </a:r>
            <a:r>
              <a:rPr lang="en-US" sz="2035">
                <a:solidFill>
                  <a:srgbClr val="000000"/>
                </a:solidFill>
                <a:latin typeface="Poppins"/>
                <a:ea typeface="Poppins"/>
                <a:cs typeface="Poppins"/>
                <a:sym typeface="Poppins"/>
              </a:rPr>
              <a:t>ecomendación del fabricante: el fabricante debería realizar pruebas de estabilidad para definir especificaciones y definir frecuencias.</a:t>
            </a:r>
          </a:p>
          <a:p>
            <a:pPr algn="just">
              <a:lnSpc>
                <a:spcPts val="2442"/>
              </a:lnSpc>
            </a:pPr>
          </a:p>
        </p:txBody>
      </p:sp>
      <p:sp>
        <p:nvSpPr>
          <p:cNvPr name="TextBox 22" id="22"/>
          <p:cNvSpPr txBox="true"/>
          <p:nvPr/>
        </p:nvSpPr>
        <p:spPr>
          <a:xfrm rot="0">
            <a:off x="7242392" y="5637838"/>
            <a:ext cx="3901498" cy="2478159"/>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S</a:t>
            </a:r>
            <a:r>
              <a:rPr lang="en-US" sz="2035">
                <a:solidFill>
                  <a:srgbClr val="000000"/>
                </a:solidFill>
                <a:latin typeface="Poppins"/>
                <a:ea typeface="Poppins"/>
                <a:cs typeface="Poppins"/>
                <a:sym typeface="Poppins"/>
              </a:rPr>
              <a:t>everidad y rango de uso esperado: equipos usados a valores extremos de su rango de uso tienen mayor probabilidad de fallar y por lo tanto deben ser calibrados más frecuentemente.</a:t>
            </a:r>
          </a:p>
          <a:p>
            <a:pPr algn="just">
              <a:lnSpc>
                <a:spcPts val="2442"/>
              </a:lnSpc>
            </a:pPr>
          </a:p>
        </p:txBody>
      </p:sp>
      <p:sp>
        <p:nvSpPr>
          <p:cNvPr name="TextBox 23" id="23"/>
          <p:cNvSpPr txBox="true"/>
          <p:nvPr/>
        </p:nvSpPr>
        <p:spPr>
          <a:xfrm rot="0">
            <a:off x="13306064" y="5637838"/>
            <a:ext cx="3901498" cy="1863382"/>
          </a:xfrm>
          <a:prstGeom prst="rect">
            <a:avLst/>
          </a:prstGeom>
        </p:spPr>
        <p:txBody>
          <a:bodyPr anchor="t" rtlCol="false" tIns="0" lIns="0" bIns="0" rIns="0">
            <a:spAutoFit/>
          </a:bodyPr>
          <a:lstStyle/>
          <a:p>
            <a:pPr algn="just">
              <a:lnSpc>
                <a:spcPts val="2442"/>
              </a:lnSpc>
            </a:pPr>
            <a:r>
              <a:rPr lang="en-US" sz="2035">
                <a:solidFill>
                  <a:srgbClr val="000000"/>
                </a:solidFill>
                <a:latin typeface="Poppins"/>
                <a:ea typeface="Poppins"/>
                <a:cs typeface="Poppins"/>
                <a:sym typeface="Poppins"/>
              </a:rPr>
              <a:t>La influencia del ambiente: ambientes desfavorables hacen necesario la calibración con mayor frecuencia.</a:t>
            </a:r>
          </a:p>
          <a:p>
            <a:pPr algn="just">
              <a:lnSpc>
                <a:spcPts val="2442"/>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DAGR444peQA</dc:identifier>
  <dcterms:modified xsi:type="dcterms:W3CDTF">2011-08-01T06:04:30Z</dcterms:modified>
  <cp:revision>1</cp:revision>
  <dc:title>Trazabilidad Metrológica</dc:title>
</cp:coreProperties>
</file>