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</p:sldIdLst>
  <p:sldSz cx="18288000" cy="10287000"/>
  <p:notesSz cx="6858000" cy="9144000"/>
  <p:embeddedFontLst>
    <p:embeddedFont>
      <p:font typeface="Open Sans" panose="020B0604020202020204" charset="0"/>
      <p:regular r:id="rId71"/>
    </p:embeddedFont>
    <p:embeddedFont>
      <p:font typeface="Calibri" panose="020F0502020204030204" pitchFamily="34" charset="0"/>
      <p:regular r:id="rId72"/>
      <p:bold r:id="rId73"/>
      <p:italic r:id="rId74"/>
      <p:boldItalic r:id="rId75"/>
    </p:embeddedFont>
    <p:embeddedFont>
      <p:font typeface="Open Sans Bold" panose="020B0604020202020204" charset="0"/>
      <p:regular r:id="rId7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4.fntdata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3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661766" y="-548487"/>
            <a:ext cx="15176340" cy="12515946"/>
          </a:xfrm>
          <a:custGeom>
            <a:avLst/>
            <a:gdLst/>
            <a:ahLst/>
            <a:cxnLst/>
            <a:rect l="l" t="t" r="r" b="b"/>
            <a:pathLst>
              <a:path w="15176340" h="12515946">
                <a:moveTo>
                  <a:pt x="0" y="0"/>
                </a:moveTo>
                <a:lnTo>
                  <a:pt x="15176340" y="0"/>
                </a:lnTo>
                <a:lnTo>
                  <a:pt x="15176340" y="12515946"/>
                </a:lnTo>
                <a:lnTo>
                  <a:pt x="0" y="125159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91989" cy="10287000"/>
            <a:chOff x="0" y="0"/>
            <a:chExt cx="5056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565" cy="2709333"/>
            </a:xfrm>
            <a:custGeom>
              <a:avLst/>
              <a:gdLst/>
              <a:ahLst/>
              <a:cxnLst/>
              <a:rect l="l" t="t" r="r" b="b"/>
              <a:pathLst>
                <a:path w="50565" h="2709333">
                  <a:moveTo>
                    <a:pt x="0" y="0"/>
                  </a:moveTo>
                  <a:lnTo>
                    <a:pt x="50565" y="0"/>
                  </a:lnTo>
                  <a:lnTo>
                    <a:pt x="5056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C6AD5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0565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504570" y="1102680"/>
            <a:ext cx="2564897" cy="1466553"/>
          </a:xfrm>
          <a:custGeom>
            <a:avLst/>
            <a:gdLst/>
            <a:ahLst/>
            <a:cxnLst/>
            <a:rect l="l" t="t" r="r" b="b"/>
            <a:pathLst>
              <a:path w="2564897" h="1466553">
                <a:moveTo>
                  <a:pt x="0" y="0"/>
                </a:moveTo>
                <a:lnTo>
                  <a:pt x="2564897" y="0"/>
                </a:lnTo>
                <a:lnTo>
                  <a:pt x="2564897" y="1466553"/>
                </a:lnTo>
                <a:lnTo>
                  <a:pt x="0" y="14665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238820" y="1024622"/>
            <a:ext cx="1544610" cy="1544610"/>
          </a:xfrm>
          <a:custGeom>
            <a:avLst/>
            <a:gdLst/>
            <a:ahLst/>
            <a:cxnLst/>
            <a:rect l="l" t="t" r="r" b="b"/>
            <a:pathLst>
              <a:path w="1544610" h="1544610">
                <a:moveTo>
                  <a:pt x="0" y="0"/>
                </a:moveTo>
                <a:lnTo>
                  <a:pt x="1544610" y="0"/>
                </a:lnTo>
                <a:lnTo>
                  <a:pt x="1544610" y="1544611"/>
                </a:lnTo>
                <a:lnTo>
                  <a:pt x="0" y="15446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596981" y="1024622"/>
            <a:ext cx="4112302" cy="1544610"/>
          </a:xfrm>
          <a:custGeom>
            <a:avLst/>
            <a:gdLst/>
            <a:ahLst/>
            <a:cxnLst/>
            <a:rect l="l" t="t" r="r" b="b"/>
            <a:pathLst>
              <a:path w="4112302" h="1544610">
                <a:moveTo>
                  <a:pt x="0" y="0"/>
                </a:moveTo>
                <a:lnTo>
                  <a:pt x="4112303" y="0"/>
                </a:lnTo>
                <a:lnTo>
                  <a:pt x="4112303" y="1544611"/>
                </a:lnTo>
                <a:lnTo>
                  <a:pt x="0" y="15446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32578" b="-40059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359354" y="3245508"/>
            <a:ext cx="9569291" cy="4488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PROGRAMA DE </a:t>
            </a:r>
            <a:r>
              <a:rPr lang="en-US" sz="50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CAPACITACIÓN</a:t>
            </a:r>
          </a:p>
          <a:p>
            <a:pPr algn="ctr">
              <a:lnSpc>
                <a:spcPts val="7000"/>
              </a:lnSpc>
            </a:pPr>
            <a:r>
              <a:rPr lang="es-MX" sz="50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MÓDULO 1</a:t>
            </a:r>
          </a:p>
          <a:p>
            <a:pPr algn="ctr">
              <a:lnSpc>
                <a:spcPts val="7000"/>
              </a:lnSpc>
            </a:pPr>
            <a:r>
              <a:rPr lang="es-MX" sz="5000" b="1" dirty="0" smtClean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INTRODUCCIÓN A LAS CINTAS TRANSPORTADORAS Y RASPADORES</a:t>
            </a:r>
            <a:endParaRPr lang="en-US" sz="50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929265" y="8909050"/>
            <a:ext cx="242947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31 de enero de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8027" y="2861397"/>
            <a:ext cx="16185573" cy="4897149"/>
          </a:xfrm>
        </p:spPr>
        <p:txBody>
          <a:bodyPr>
            <a:noAutofit/>
          </a:bodyPr>
          <a:lstStyle/>
          <a:p>
            <a:pPr algn="ctr"/>
            <a: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INTRODUCCIÓN </a:t>
            </a:r>
            <a:endParaRPr lang="en-US" sz="9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85" y="-1"/>
            <a:ext cx="17306462" cy="1031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96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8027" y="2861397"/>
            <a:ext cx="16185573" cy="4897149"/>
          </a:xfrm>
        </p:spPr>
        <p:txBody>
          <a:bodyPr>
            <a:noAutofit/>
          </a:bodyPr>
          <a:lstStyle/>
          <a:p>
            <a:pPr algn="ctr"/>
            <a: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BANDAS TRANSPORTADORAS</a:t>
            </a:r>
            <a:endParaRPr lang="en-US" sz="9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00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556" y="-45751"/>
            <a:ext cx="15164889" cy="103785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8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1" y="1661161"/>
            <a:ext cx="16360865" cy="729995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3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34293" y="1371599"/>
            <a:ext cx="17054945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Correas Transportadoras están presentes en diversos sectores y tienen una función muy importante: transportar materiales diversos como mineral de hierro, granos, carbón, cemento y madera.</a:t>
            </a:r>
          </a:p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Debido a la gran diversidad de elementos y condiciones en las que operan, requieren personalización para cada tipo de proyecto, ofreciendo resistencia a la abrasión, altas temperaturas, ataques de aceite, rasgaduras, impactos, reacciones químicas y varias otras especificidades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6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031" y="861074"/>
            <a:ext cx="15447009" cy="874012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856213" y="3169919"/>
            <a:ext cx="170549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Correas Transportadoras son fundamentales e indispensables para llevar a cabo el transporte de diversos materiales y están presentes en las industrias de diferentes sectores de la economía.</a:t>
            </a:r>
          </a:p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3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34293" y="1371599"/>
            <a:ext cx="17054945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Correas Transportadoras, también conocidas como cintas transportadoras, son componentes responsables de mover grandes volúmenes de materiales a granel de forma continua, desplazándose sobre tambores y rodillos.</a:t>
            </a:r>
          </a:p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Estos equipos son responsables de facilitar el flujo de la producción, asegurando un menor costo por volumen transportado, mayor seguridad, confiabilidad, agilidad en las operaciones y garantía operativa.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58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8027" y="2861397"/>
            <a:ext cx="16185573" cy="4897149"/>
          </a:xfrm>
        </p:spPr>
        <p:txBody>
          <a:bodyPr>
            <a:noAutofit/>
          </a:bodyPr>
          <a:lstStyle/>
          <a:p>
            <a:pPr algn="ctr"/>
            <a: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COMPOSICIÓN DE UNA CORREA TRFANSPORTADORA </a:t>
            </a:r>
            <a:endParaRPr lang="en-US" sz="9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59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629384"/>
            <a:ext cx="11811000" cy="920642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0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34293" y="1371599"/>
            <a:ext cx="17054945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Correas Transportadoras están compuestas por tres elementos básicos: cubierta superior e inferior, cauchos de unión y carcasa.</a:t>
            </a:r>
          </a:p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cubiertas, cuya función principal es proteger la carcasa de la correa transportadora contra el desgaste del material transportado, deben ser resistentes a cortes, surcos, rasgaduras, abrasión y otros</a:t>
            </a:r>
          </a:p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2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34293" y="1371599"/>
            <a:ext cx="17054945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otro lado, la carcasa se considera el elemento de resistencia de la correa transportadora, siendo responsable de soportar la carga, tensiones, flexiones e impactos. Y los cauchos de unión promueven la ligación de las cubiertas a la carcasa y ayudan a mantener el conjunto cohesionado y flexible</a:t>
            </a:r>
          </a:p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74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8027" y="2861397"/>
            <a:ext cx="16185573" cy="4897149"/>
          </a:xfrm>
        </p:spPr>
        <p:txBody>
          <a:bodyPr>
            <a:noAutofit/>
          </a:bodyPr>
          <a:lstStyle/>
          <a:p>
            <a:pPr algn="ctr"/>
            <a: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CÓMO SURGIERON LAS CORREAS TRANSPORTADORAS</a:t>
            </a:r>
            <a:endParaRPr lang="en-US" sz="9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1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4698" y="782393"/>
            <a:ext cx="13035822" cy="8818808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32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34293" y="1371599"/>
            <a:ext cx="17054945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registro de las primeras Correas Transportadoras nos remonta a la segunda mitad del siglo XVIII en Inglaterra, como resultado de los avances tecnológicos de la Revolución Industrial.</a:t>
            </a:r>
          </a:p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Inicialmente, se construían con lonas, cueros o caucho que deslizaban sobre superficies planas de madera. Eran equipos rudimentarios utilizados principalmente en panaderías y mataderos para el transporte de cargas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64773" y="1874519"/>
            <a:ext cx="1705494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Posteriormente, se comenzaron a utilizar para el transporte de cereales hacia los buques, en distancias relativamente cortas. Poco a poco, las Correas Transportadoras fueron mejorándose y en 1804, la Marina Británica instaló una correa transportadora accionada por una máquina de vapor.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4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64773" y="1874519"/>
            <a:ext cx="17054945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principios del siglo XX, la empresa sueca </a:t>
            </a:r>
            <a:r>
              <a:rPr lang="es-MX" sz="5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Sandvik</a:t>
            </a:r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inventó las Correas Transportadoras con carcasa de cable de acero, que comenzaron a ser utilizadas para el transporte de arena, carbón vegetal y caña de azúcar.</a:t>
            </a:r>
          </a:p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lo largo del siglo XX, el sistema se fue perfeccionando progresivamente, ampliando aún más su uso en diversos sectores industriales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64773" y="1874519"/>
            <a:ext cx="1705494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Durante la Segunda Guerra Mundial, debido a la escasez de recursos naturales, se introdujo el material sintético como parte de la composición de las Correas Transportadoras.</a:t>
            </a:r>
          </a:p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el paso de los años, las Correas Transportadoras se fueron perfeccionando, aumentando gradualmente su importancia en los procesos industriales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5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64773" y="1874519"/>
            <a:ext cx="1705494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MX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las últimas décadas, con productos avanzados y la constante inversión en nuevas tecnologías, las Correas Transportadoras se han convertido en equipos necesarios y presentes en las operaciones que impulsan la economía mundial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8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8027" y="2861397"/>
            <a:ext cx="16185573" cy="4897149"/>
          </a:xfrm>
        </p:spPr>
        <p:txBody>
          <a:bodyPr>
            <a:noAutofit/>
          </a:bodyPr>
          <a:lstStyle/>
          <a:p>
            <a:pPr algn="ctr"/>
            <a: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VENTAJAS DE LAS </a:t>
            </a:r>
            <a:b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CORREAS TRANSPORTADORAS</a:t>
            </a:r>
            <a:endParaRPr lang="en-US" sz="9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7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73480" y="1257733"/>
            <a:ext cx="16123920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8625" indent="-428625">
              <a:buFont typeface="Wingdings" panose="05000000000000000000" pitchFamily="2" charset="2"/>
              <a:buChar char="q"/>
            </a:pPr>
            <a:r>
              <a:rPr lang="es-MX" sz="5400" dirty="0"/>
              <a:t> Incrementa la eficiencia y productividad porque transportan grandes cantidades de materiales o productos en muy poco tiempo.</a:t>
            </a:r>
          </a:p>
          <a:p>
            <a:pPr marL="428625" indent="-428625">
              <a:buFont typeface="Wingdings" panose="05000000000000000000" pitchFamily="2" charset="2"/>
              <a:buChar char="q"/>
            </a:pPr>
            <a:endParaRPr lang="es-MX" sz="5400" dirty="0"/>
          </a:p>
          <a:p>
            <a:pPr marL="428625" indent="-428625">
              <a:buFont typeface="Wingdings" panose="05000000000000000000" pitchFamily="2" charset="2"/>
              <a:buChar char="q"/>
            </a:pPr>
            <a:r>
              <a:rPr lang="es-MX" sz="5400" dirty="0"/>
              <a:t>Mejoran las condiciones laborales del talento humano ya que reduce los trabajos más físicos y pesados que requieren grandes esfuerzos.</a:t>
            </a:r>
          </a:p>
          <a:p>
            <a:pPr marL="428625" indent="-428625">
              <a:buFont typeface="Wingdings" panose="05000000000000000000" pitchFamily="2" charset="2"/>
              <a:buChar char="q"/>
            </a:pPr>
            <a:endParaRPr lang="es-MX" sz="5400" dirty="0"/>
          </a:p>
          <a:p>
            <a:pPr marL="428625" indent="-428625">
              <a:buFont typeface="Wingdings" panose="05000000000000000000" pitchFamily="2" charset="2"/>
              <a:buChar char="q"/>
            </a:pPr>
            <a:r>
              <a:rPr lang="es-MX" sz="5400" dirty="0"/>
              <a:t>Son fáciles de usar y no necesitan altos costos de instalación y mantenimiento</a:t>
            </a:r>
          </a:p>
          <a:p>
            <a:endParaRPr lang="es-MX" sz="5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6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66800" y="1623493"/>
            <a:ext cx="16123920" cy="7155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5400" dirty="0"/>
          </a:p>
          <a:p>
            <a:pPr marL="428625" indent="-428625">
              <a:buFont typeface="Wingdings" panose="05000000000000000000" pitchFamily="2" charset="2"/>
              <a:buChar char="q"/>
            </a:pPr>
            <a:r>
              <a:rPr lang="es-MX" sz="5400" dirty="0"/>
              <a:t>Son resistentes y tienen un periodo de vida útil largo.</a:t>
            </a:r>
          </a:p>
          <a:p>
            <a:pPr marL="428625" indent="-428625">
              <a:buFont typeface="Wingdings" panose="05000000000000000000" pitchFamily="2" charset="2"/>
              <a:buChar char="q"/>
            </a:pPr>
            <a:endParaRPr lang="es-MX" sz="5400" dirty="0"/>
          </a:p>
          <a:p>
            <a:pPr marL="428625" indent="-428625">
              <a:buFont typeface="Wingdings" panose="05000000000000000000" pitchFamily="2" charset="2"/>
              <a:buChar char="q"/>
            </a:pPr>
            <a:r>
              <a:rPr lang="es-MX" sz="5400" dirty="0"/>
              <a:t>Son flexibles y algunas se adaptan a varias aplicaciones.</a:t>
            </a:r>
          </a:p>
          <a:p>
            <a:pPr marL="428625" indent="-428625">
              <a:buFont typeface="Wingdings" panose="05000000000000000000" pitchFamily="2" charset="2"/>
              <a:buChar char="q"/>
            </a:pPr>
            <a:endParaRPr lang="es-MX" sz="5400" dirty="0"/>
          </a:p>
          <a:p>
            <a:pPr marL="428625" indent="-428625">
              <a:buFont typeface="Wingdings" panose="05000000000000000000" pitchFamily="2" charset="2"/>
              <a:buChar char="q"/>
            </a:pPr>
            <a:r>
              <a:rPr lang="es-MX" sz="5400" dirty="0"/>
              <a:t>Existe una gran relación la calidad – precio</a:t>
            </a:r>
          </a:p>
          <a:p>
            <a:pPr marL="428625" indent="-428625">
              <a:buFont typeface="Wingdings" panose="05000000000000000000" pitchFamily="2" charset="2"/>
              <a:buChar char="q"/>
            </a:pPr>
            <a:endParaRPr lang="es-MX" sz="5400" dirty="0"/>
          </a:p>
          <a:p>
            <a:pPr marL="428625" indent="-428625">
              <a:buFont typeface="Wingdings" panose="05000000000000000000" pitchFamily="2" charset="2"/>
              <a:buChar char="q"/>
            </a:pPr>
            <a:endParaRPr lang="es-MX" sz="27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70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21080" y="678613"/>
            <a:ext cx="16123920" cy="7986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sz="5400" dirty="0"/>
          </a:p>
          <a:p>
            <a:pPr marL="428625" indent="-428625">
              <a:buFont typeface="Wingdings" panose="05000000000000000000" pitchFamily="2" charset="2"/>
              <a:buChar char="q"/>
            </a:pPr>
            <a:r>
              <a:rPr lang="es-MX" sz="5400" dirty="0"/>
              <a:t>Transportan productos a cortas, medianas y largas distancias.</a:t>
            </a:r>
          </a:p>
          <a:p>
            <a:pPr marL="428625" indent="-428625">
              <a:buFont typeface="Wingdings" panose="05000000000000000000" pitchFamily="2" charset="2"/>
              <a:buChar char="q"/>
            </a:pPr>
            <a:endParaRPr lang="es-MX" sz="5400" dirty="0"/>
          </a:p>
          <a:p>
            <a:pPr marL="428625" indent="-428625">
              <a:buFont typeface="Wingdings" panose="05000000000000000000" pitchFamily="2" charset="2"/>
              <a:buChar char="q"/>
            </a:pPr>
            <a:r>
              <a:rPr lang="es-MX" sz="5400" dirty="0"/>
              <a:t>Permiten la carga y descarga del material en cualquier punto de la banda.</a:t>
            </a:r>
          </a:p>
          <a:p>
            <a:pPr marL="428625" indent="-428625">
              <a:buFont typeface="Wingdings" panose="05000000000000000000" pitchFamily="2" charset="2"/>
              <a:buChar char="q"/>
            </a:pPr>
            <a:endParaRPr lang="es-MX" sz="5400" dirty="0"/>
          </a:p>
          <a:p>
            <a:pPr marL="428625" indent="-428625">
              <a:buFont typeface="Wingdings" panose="05000000000000000000" pitchFamily="2" charset="2"/>
              <a:buChar char="q"/>
            </a:pPr>
            <a:r>
              <a:rPr lang="es-MX" sz="5400" dirty="0"/>
              <a:t>Garantizan el cuidado y resguardo del producto transportado</a:t>
            </a:r>
          </a:p>
          <a:p>
            <a:pPr marL="428625" indent="-428625">
              <a:buFont typeface="Wingdings" panose="05000000000000000000" pitchFamily="2" charset="2"/>
              <a:buChar char="q"/>
            </a:pPr>
            <a:endParaRPr lang="es-MX" sz="27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0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958" y="-16876"/>
            <a:ext cx="15140084" cy="103207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68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227" y="-376"/>
            <a:ext cx="15123546" cy="102877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57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45127" y="3311235"/>
            <a:ext cx="17068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Wingdings" panose="05000000000000000000" pitchFamily="2" charset="2"/>
              <a:buChar char="§"/>
            </a:pPr>
            <a:r>
              <a:rPr lang="es-MX" sz="6600" dirty="0"/>
              <a:t>Su costo de operación y mantención es menor respecto de los camiones, y requiere menos mano de obra menor y menos especializada.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1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45127" y="2119745"/>
            <a:ext cx="170688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Wingdings" panose="05000000000000000000" pitchFamily="2" charset="2"/>
              <a:buChar char="§"/>
            </a:pPr>
            <a:r>
              <a:rPr lang="es-MX" sz="6600" dirty="0"/>
              <a:t>Las correas transportadoras tienen mayor eficiencia energética, del orden del 75% frente al 45% de los camiones. Esta diferencia se acentúa aún más al aumentar el desnivelen en el  transporte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6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17418" y="2646220"/>
            <a:ext cx="17068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Wingdings" panose="05000000000000000000" pitchFamily="2" charset="2"/>
              <a:buChar char="§"/>
            </a:pPr>
            <a:r>
              <a:rPr lang="es-MX" sz="6600" dirty="0"/>
              <a:t>La vida útil de las correas transportadoras es mayor que la de los camiones. </a:t>
            </a:r>
          </a:p>
          <a:p>
            <a:pPr marL="857250" indent="-857250">
              <a:buFont typeface="Wingdings" panose="05000000000000000000" pitchFamily="2" charset="2"/>
              <a:buChar char="§"/>
            </a:pPr>
            <a:r>
              <a:rPr lang="es-MX" sz="6600" dirty="0"/>
              <a:t>Las condiciones ambientales son mejores por la menor emisión de ruidos y polvo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73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03564" y="1385455"/>
            <a:ext cx="170688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Wingdings" panose="05000000000000000000" pitchFamily="2" charset="2"/>
              <a:buChar char="§"/>
            </a:pPr>
            <a:r>
              <a:rPr lang="es-MX" sz="6600" dirty="0"/>
              <a:t>Logran continuidad y la automatización de la producción y mejorar la productividad y reducir la intensidad de trabajo</a:t>
            </a:r>
          </a:p>
          <a:p>
            <a:pPr marL="857250" indent="-857250">
              <a:buFont typeface="Wingdings" panose="05000000000000000000" pitchFamily="2" charset="2"/>
              <a:buChar char="§"/>
            </a:pPr>
            <a:r>
              <a:rPr lang="es-MX" sz="6600" dirty="0"/>
              <a:t>La cinta transportadora permite reducir las  longitudes de transporte, ya que frente a una inclinación media remontable del 33% para las cintas, los camiones no superan el 10%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8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03564" y="1385454"/>
            <a:ext cx="17068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Wingdings" panose="05000000000000000000" pitchFamily="2" charset="2"/>
              <a:buChar char="§"/>
            </a:pPr>
            <a:r>
              <a:rPr lang="es-MX" sz="6600" dirty="0"/>
              <a:t>Al suprimir rampas de transporte, los taludes pueden aumentar su ángulo, mejorando la rentabilidad del proyecto minero.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8027" y="2861397"/>
            <a:ext cx="16185573" cy="4897149"/>
          </a:xfrm>
        </p:spPr>
        <p:txBody>
          <a:bodyPr>
            <a:noAutofit/>
          </a:bodyPr>
          <a:lstStyle/>
          <a:p>
            <a:pPr algn="ctr"/>
            <a: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DESVENTAJAS DE LAS </a:t>
            </a:r>
            <a:b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CORREAS TRANSPORTADORAS</a:t>
            </a:r>
            <a:endParaRPr lang="en-US" sz="9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3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31272" y="2618509"/>
            <a:ext cx="17068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>
              <a:buFont typeface="Wingdings" panose="05000000000000000000" pitchFamily="2" charset="2"/>
              <a:buChar char="§"/>
            </a:pPr>
            <a:r>
              <a:rPr lang="es-MX" sz="5400" dirty="0"/>
              <a:t>Permite poca versatilidad para aumentar o modificar la producción, requiriendo, por tanto, una cuidadosa planificación.</a:t>
            </a:r>
          </a:p>
          <a:p>
            <a:pPr marL="857250" indent="-857250">
              <a:buFont typeface="Wingdings" panose="05000000000000000000" pitchFamily="2" charset="2"/>
              <a:buChar char="§"/>
            </a:pPr>
            <a:r>
              <a:rPr lang="es-MX" sz="5400" dirty="0"/>
              <a:t>Dependen de motores: El depender de motores significa que si </a:t>
            </a:r>
            <a:r>
              <a:rPr lang="es-MX" sz="5400" dirty="0" err="1"/>
              <a:t>ca</a:t>
            </a:r>
            <a:r>
              <a:rPr lang="es-MX" sz="5400" dirty="0"/>
              <a:t> que si no hay electricidad no hay electricidad haría difícil su funcionamiento.</a:t>
            </a:r>
            <a:endParaRPr lang="en-US" sz="5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0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8027" y="2861397"/>
            <a:ext cx="16185573" cy="4897149"/>
          </a:xfrm>
        </p:spPr>
        <p:txBody>
          <a:bodyPr>
            <a:noAutofit/>
          </a:bodyPr>
          <a:lstStyle/>
          <a:p>
            <a:pPr algn="ctr"/>
            <a: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SELECCIÓN DE LAS </a:t>
            </a:r>
            <a:b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9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CORREAS TRANSPORTADORAS</a:t>
            </a:r>
            <a:endParaRPr lang="en-US" sz="9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2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496" y="20249"/>
            <a:ext cx="15107009" cy="102465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95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496" y="11999"/>
            <a:ext cx="15107009" cy="1026300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6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990" y="28499"/>
            <a:ext cx="14892021" cy="102300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0"/>
            <a:ext cx="1548214" cy="90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7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437" y="106874"/>
            <a:ext cx="15049127" cy="1007325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5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706" y="57374"/>
            <a:ext cx="15032589" cy="101722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2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049" y="86249"/>
            <a:ext cx="14949902" cy="1011450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7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706" y="65624"/>
            <a:ext cx="15032589" cy="101557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92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646" y="49124"/>
            <a:ext cx="14974709" cy="101887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0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377" y="49124"/>
            <a:ext cx="14991246" cy="1018875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3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437" y="36749"/>
            <a:ext cx="15049127" cy="1021350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0"/>
            <a:ext cx="1548214" cy="90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7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99" y="77999"/>
            <a:ext cx="15082202" cy="1013100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377" y="36749"/>
            <a:ext cx="14991246" cy="102135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5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593274" y="1473587"/>
            <a:ext cx="5389418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Bastidor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Tambor</a:t>
            </a:r>
            <a:r>
              <a:rPr lang="en-US" sz="3000" dirty="0"/>
              <a:t> </a:t>
            </a:r>
            <a:r>
              <a:rPr lang="en-US" sz="3000" dirty="0" err="1"/>
              <a:t>Motriz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Tambor</a:t>
            </a:r>
            <a:r>
              <a:rPr lang="en-US" sz="3000" dirty="0"/>
              <a:t> de </a:t>
            </a:r>
            <a:r>
              <a:rPr lang="en-US" sz="3000" dirty="0" err="1"/>
              <a:t>Inflexión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Reductor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/>
              <a:t>Motor </a:t>
            </a:r>
            <a:r>
              <a:rPr lang="en-US" sz="3000" dirty="0" err="1"/>
              <a:t>Eléctrico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Transmisión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Poleas</a:t>
            </a:r>
            <a:r>
              <a:rPr lang="en-US" sz="3000" dirty="0"/>
              <a:t> </a:t>
            </a:r>
            <a:r>
              <a:rPr lang="en-US" sz="3000" dirty="0" err="1"/>
              <a:t>Hidráulicas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Protección</a:t>
            </a:r>
            <a:r>
              <a:rPr lang="en-US" sz="3000" dirty="0"/>
              <a:t> de la </a:t>
            </a:r>
            <a:r>
              <a:rPr lang="en-US" sz="3000" dirty="0" err="1"/>
              <a:t>Transmisión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Tolvín</a:t>
            </a:r>
            <a:r>
              <a:rPr lang="en-US" sz="3000" dirty="0"/>
              <a:t> de </a:t>
            </a:r>
            <a:r>
              <a:rPr lang="en-US" sz="3000" dirty="0" err="1"/>
              <a:t>Caída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Rascador</a:t>
            </a:r>
            <a:r>
              <a:rPr lang="en-US" sz="3000" dirty="0"/>
              <a:t> </a:t>
            </a:r>
            <a:r>
              <a:rPr lang="en-US" sz="3000" dirty="0" err="1"/>
              <a:t>Elástico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Tambor</a:t>
            </a:r>
            <a:r>
              <a:rPr lang="en-US" sz="3000" dirty="0"/>
              <a:t> de </a:t>
            </a:r>
            <a:r>
              <a:rPr lang="en-US" sz="3000" dirty="0" err="1"/>
              <a:t>Reenvío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Protección</a:t>
            </a:r>
            <a:r>
              <a:rPr lang="en-US" sz="3000" dirty="0"/>
              <a:t> </a:t>
            </a:r>
            <a:r>
              <a:rPr lang="en-US" sz="3000" dirty="0" err="1"/>
              <a:t>Tambor</a:t>
            </a:r>
            <a:r>
              <a:rPr lang="en-US" sz="3000" dirty="0"/>
              <a:t> de </a:t>
            </a:r>
            <a:r>
              <a:rPr lang="en-US" sz="3000" dirty="0" err="1"/>
              <a:t>Reenvío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Tensores</a:t>
            </a:r>
            <a:r>
              <a:rPr lang="en-US" sz="3000" dirty="0"/>
              <a:t> de </a:t>
            </a:r>
            <a:r>
              <a:rPr lang="en-US" sz="3000" dirty="0" err="1"/>
              <a:t>Husillo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/>
              <a:t>Tensor </a:t>
            </a:r>
            <a:r>
              <a:rPr lang="en-US" sz="3000" dirty="0" err="1"/>
              <a:t>Contrapeso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Tolva</a:t>
            </a:r>
            <a:r>
              <a:rPr lang="en-US" sz="3000" dirty="0"/>
              <a:t> </a:t>
            </a:r>
            <a:r>
              <a:rPr lang="en-US" sz="3000" dirty="0" err="1"/>
              <a:t>Encauzadora</a:t>
            </a:r>
            <a:endParaRPr lang="en-US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Rascador</a:t>
            </a:r>
            <a:r>
              <a:rPr lang="en-US" sz="3000" dirty="0"/>
              <a:t> </a:t>
            </a:r>
            <a:r>
              <a:rPr lang="en-US" sz="3000" dirty="0" err="1"/>
              <a:t>en</a:t>
            </a:r>
            <a:r>
              <a:rPr lang="en-US" sz="3000" dirty="0"/>
              <a:t> "V"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n-US" sz="3000" dirty="0" err="1"/>
              <a:t>Interruptor</a:t>
            </a:r>
            <a:r>
              <a:rPr lang="en-US" sz="3000" dirty="0"/>
              <a:t> de </a:t>
            </a:r>
            <a:r>
              <a:rPr lang="en-US" sz="3000" dirty="0" err="1"/>
              <a:t>Tirón</a:t>
            </a:r>
            <a:endParaRPr lang="en-US" sz="3000" dirty="0"/>
          </a:p>
        </p:txBody>
      </p:sp>
      <p:sp>
        <p:nvSpPr>
          <p:cNvPr id="4" name="Rectángulo 3"/>
          <p:cNvSpPr/>
          <p:nvPr/>
        </p:nvSpPr>
        <p:spPr>
          <a:xfrm>
            <a:off x="8215746" y="1473587"/>
            <a:ext cx="9144000" cy="74789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Controlador de Giro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Controlador desvío de Banda 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Banda Transportado Transportadora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Estaciones Rodillos Portantes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Amortiguadores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Estaciones Rodillos de Retorno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Limpiadores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Rascadores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Estaciones auto alineadoras 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 err="1"/>
              <a:t>Tripper</a:t>
            </a:r>
            <a:r>
              <a:rPr lang="es-MX" sz="3000" dirty="0"/>
              <a:t> de Descarga Lateral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Bandeja de Recogidas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Guías Laterales </a:t>
            </a:r>
            <a:r>
              <a:rPr lang="es-MX" sz="3000" dirty="0" err="1"/>
              <a:t>Encauzadoras</a:t>
            </a:r>
            <a:endParaRPr lang="es-MX" sz="3000" dirty="0"/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Cubierta de Protección Abatible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Soportes de Apoyo del Transportado 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Pasarela de Servicio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es-MX" sz="3000" dirty="0"/>
              <a:t>Escalera de Acceso</a:t>
            </a:r>
            <a:endParaRPr lang="en-US" sz="3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40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437" y="65624"/>
            <a:ext cx="15049127" cy="101557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0"/>
            <a:ext cx="1548214" cy="904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1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377" y="86249"/>
            <a:ext cx="14991246" cy="1011450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0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168" y="11999"/>
            <a:ext cx="15065664" cy="1026300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0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99" y="-16876"/>
            <a:ext cx="15082202" cy="103207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5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99" y="-16876"/>
            <a:ext cx="15082202" cy="1032075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1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108" y="20249"/>
            <a:ext cx="15007784" cy="1024650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3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706" y="49124"/>
            <a:ext cx="15032589" cy="101887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437" y="36749"/>
            <a:ext cx="15049127" cy="1021350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9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437" y="49124"/>
            <a:ext cx="15049127" cy="101887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3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377" y="28499"/>
            <a:ext cx="14991246" cy="1023000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81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899" y="36749"/>
            <a:ext cx="15082202" cy="102135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4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183" y="-4501"/>
            <a:ext cx="14941634" cy="102960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8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377" y="28499"/>
            <a:ext cx="14991246" cy="102300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1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168" y="36749"/>
            <a:ext cx="15065664" cy="1021350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15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437" y="57374"/>
            <a:ext cx="15049127" cy="101722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1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168" y="49124"/>
            <a:ext cx="15065664" cy="1018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0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437" y="11999"/>
            <a:ext cx="15049127" cy="102630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5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437" y="49124"/>
            <a:ext cx="15049127" cy="1018875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33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168" y="28499"/>
            <a:ext cx="15065664" cy="102300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99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108" y="57374"/>
            <a:ext cx="15007784" cy="1017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3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108" y="11999"/>
            <a:ext cx="15007784" cy="1026300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90501"/>
            <a:ext cx="1332956" cy="7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3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978</Words>
  <Application>Microsoft Office PowerPoint</Application>
  <PresentationFormat>Personalizado</PresentationFormat>
  <Paragraphs>101</Paragraphs>
  <Slides>69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69</vt:i4>
      </vt:variant>
    </vt:vector>
  </HeadingPairs>
  <TitlesOfParts>
    <vt:vector size="75" baseType="lpstr">
      <vt:lpstr>Open Sans</vt:lpstr>
      <vt:lpstr>Calibri</vt:lpstr>
      <vt:lpstr>Wingdings</vt:lpstr>
      <vt:lpstr>Open Sans Bold</vt:lpstr>
      <vt:lpstr>Arial</vt:lpstr>
      <vt:lpstr>Office Theme</vt:lpstr>
      <vt:lpstr>Presentación de PowerPoint</vt:lpstr>
      <vt:lpstr>INTRODUCCIÓN </vt:lpstr>
      <vt:lpstr>Presentación de PowerPoint</vt:lpstr>
      <vt:lpstr>BANDAS TRANSPORTADORAS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COMPOSICIÓN DE UNA CORREA TRFANSPORTADORA </vt:lpstr>
      <vt:lpstr>Presentación de PowerPoint</vt:lpstr>
      <vt:lpstr>Presentación de PowerPoint</vt:lpstr>
      <vt:lpstr>Presentación de PowerPoint</vt:lpstr>
      <vt:lpstr>CÓMO SURGIERON LAS CORREAS TRANSPORTADORAS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VENTAJAS DE LAS  CORREAS TRANSPORTADORAS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DESVENTAJAS DE LAS  CORREAS TRANSPORTADORAS</vt:lpstr>
      <vt:lpstr>Presentación de PowerPoint</vt:lpstr>
      <vt:lpstr>SELECCIÓN DE LAS  CORREAS TRANSPORTADORAS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Raspadores y Alineamiento de Cintas</dc:title>
  <dc:creator>usuario</dc:creator>
  <cp:lastModifiedBy>Admin</cp:lastModifiedBy>
  <cp:revision>5</cp:revision>
  <dcterms:created xsi:type="dcterms:W3CDTF">2006-08-16T00:00:00Z</dcterms:created>
  <dcterms:modified xsi:type="dcterms:W3CDTF">2025-01-24T15:56:51Z</dcterms:modified>
  <dc:identifier>DAGTpMZGTgo</dc:identifier>
</cp:coreProperties>
</file>