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7" r:id="rId2"/>
    <p:sldId id="257" r:id="rId3"/>
    <p:sldId id="260" r:id="rId4"/>
    <p:sldId id="258" r:id="rId5"/>
    <p:sldId id="308" r:id="rId6"/>
    <p:sldId id="309" r:id="rId7"/>
    <p:sldId id="310" r:id="rId8"/>
    <p:sldId id="311" r:id="rId9"/>
    <p:sldId id="312" r:id="rId10"/>
    <p:sldId id="314" r:id="rId11"/>
    <p:sldId id="313" r:id="rId12"/>
    <p:sldId id="315" r:id="rId13"/>
    <p:sldId id="316" r:id="rId14"/>
    <p:sldId id="317" r:id="rId15"/>
    <p:sldId id="318" r:id="rId16"/>
    <p:sldId id="320" r:id="rId17"/>
    <p:sldId id="321" r:id="rId18"/>
    <p:sldId id="322" r:id="rId19"/>
    <p:sldId id="323" r:id="rId20"/>
    <p:sldId id="329" r:id="rId21"/>
    <p:sldId id="324" r:id="rId22"/>
    <p:sldId id="326" r:id="rId23"/>
    <p:sldId id="327" r:id="rId24"/>
    <p:sldId id="328" r:id="rId25"/>
    <p:sldId id="330" r:id="rId26"/>
    <p:sldId id="331" r:id="rId27"/>
    <p:sldId id="332" r:id="rId28"/>
    <p:sldId id="333" r:id="rId29"/>
    <p:sldId id="334" r:id="rId30"/>
    <p:sldId id="33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68"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830679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139022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476980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p:cNvSpPr>
            <a:spLocks noGrp="1"/>
          </p:cNvSpPr>
          <p:nvPr>
            <p:ph type="dt" sz="half" idx="10"/>
          </p:nvPr>
        </p:nvSpPr>
        <p:spPr/>
        <p:txBody>
          <a:bodyPr/>
          <a:lstStyle/>
          <a:p>
            <a:fld id="{CB51C8C8-B396-4222-8397-FA5525453A11}" type="datetimeFigureOut">
              <a:rPr lang="en-US" smtClean="0"/>
              <a:t>1/24/2025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1069803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p:cNvSpPr>
            <a:spLocks noGrp="1"/>
          </p:cNvSpPr>
          <p:nvPr>
            <p:ph type="dt" sz="half" idx="10"/>
          </p:nvPr>
        </p:nvSpPr>
        <p:spPr/>
        <p:txBody>
          <a:bodyPr/>
          <a:lstStyle/>
          <a:p>
            <a:fld id="{CB51C8C8-B396-4222-8397-FA5525453A11}" type="datetimeFigureOut">
              <a:rPr lang="en-US" smtClean="0"/>
              <a:t>1/24/2025</a:t>
            </a:fld>
            <a:endParaRPr lang="en-US"/>
          </a:p>
        </p:txBody>
      </p:sp>
      <p:sp>
        <p:nvSpPr>
          <p:cNvPr id="8" name="Marcador de pie de página 7"/>
          <p:cNvSpPr>
            <a:spLocks noGrp="1"/>
          </p:cNvSpPr>
          <p:nvPr>
            <p:ph type="ftr" sz="quarter" idx="11"/>
          </p:nvPr>
        </p:nvSpPr>
        <p:spPr/>
        <p:txBody>
          <a:bodyPr/>
          <a:lstStyle/>
          <a:p>
            <a:endParaRPr lang="en-US"/>
          </a:p>
        </p:txBody>
      </p:sp>
      <p:sp>
        <p:nvSpPr>
          <p:cNvPr id="9" name="Marcador de número de diapositiva 8"/>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2380810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fecha 2"/>
          <p:cNvSpPr>
            <a:spLocks noGrp="1"/>
          </p:cNvSpPr>
          <p:nvPr>
            <p:ph type="dt" sz="half" idx="10"/>
          </p:nvPr>
        </p:nvSpPr>
        <p:spPr/>
        <p:txBody>
          <a:bodyPr/>
          <a:lstStyle/>
          <a:p>
            <a:fld id="{CB51C8C8-B396-4222-8397-FA5525453A11}" type="datetimeFigureOut">
              <a:rPr lang="en-US" smtClean="0"/>
              <a:t>1/24/2025</a:t>
            </a:fld>
            <a:endParaRPr lang="en-US"/>
          </a:p>
        </p:txBody>
      </p:sp>
      <p:sp>
        <p:nvSpPr>
          <p:cNvPr id="4" name="Marcador de pie de página 3"/>
          <p:cNvSpPr>
            <a:spLocks noGrp="1"/>
          </p:cNvSpPr>
          <p:nvPr>
            <p:ph type="ftr" sz="quarter" idx="11"/>
          </p:nvPr>
        </p:nvSpPr>
        <p:spPr/>
        <p:txBody>
          <a:bodyPr/>
          <a:lstStyle/>
          <a:p>
            <a:endParaRPr lang="en-US"/>
          </a:p>
        </p:txBody>
      </p:sp>
      <p:sp>
        <p:nvSpPr>
          <p:cNvPr id="5" name="Marcador de número de diapositiva 4"/>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1398372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B51C8C8-B396-4222-8397-FA5525453A11}" type="datetimeFigureOut">
              <a:rPr lang="en-US" smtClean="0"/>
              <a:t>1/24/2025</a:t>
            </a:fld>
            <a:endParaRPr lang="en-US"/>
          </a:p>
        </p:txBody>
      </p:sp>
      <p:sp>
        <p:nvSpPr>
          <p:cNvPr id="3" name="Marcador de pie de página 2"/>
          <p:cNvSpPr>
            <a:spLocks noGrp="1"/>
          </p:cNvSpPr>
          <p:nvPr>
            <p:ph type="ftr" sz="quarter" idx="11"/>
          </p:nvPr>
        </p:nvSpPr>
        <p:spPr/>
        <p:txBody>
          <a:bodyPr/>
          <a:lstStyle/>
          <a:p>
            <a:endParaRPr lang="en-US"/>
          </a:p>
        </p:txBody>
      </p:sp>
      <p:sp>
        <p:nvSpPr>
          <p:cNvPr id="4" name="Marcador de número de diapositiva 3"/>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203174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CB51C8C8-B396-4222-8397-FA5525453A11}" type="datetimeFigureOut">
              <a:rPr lang="en-US" smtClean="0"/>
              <a:t>1/24/2025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325420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CB51C8C8-B396-4222-8397-FA5525453A11}" type="datetimeFigureOut">
              <a:rPr lang="en-US" smtClean="0"/>
              <a:t>1/24/2025</a:t>
            </a:fld>
            <a:endParaRPr lang="en-US"/>
          </a:p>
        </p:txBody>
      </p:sp>
      <p:sp>
        <p:nvSpPr>
          <p:cNvPr id="6" name="Marcador de pie de página 5"/>
          <p:cNvSpPr>
            <a:spLocks noGrp="1"/>
          </p:cNvSpPr>
          <p:nvPr>
            <p:ph type="ftr" sz="quarter" idx="11"/>
          </p:nvPr>
        </p:nvSpPr>
        <p:spPr/>
        <p:txBody>
          <a:bodyPr/>
          <a:lstStyle/>
          <a:p>
            <a:endParaRPr lang="en-US"/>
          </a:p>
        </p:txBody>
      </p:sp>
      <p:sp>
        <p:nvSpPr>
          <p:cNvPr id="7" name="Marcador de número de diapositiva 6"/>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1373044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US"/>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159409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10"/>
          </p:nvPr>
        </p:nvSpPr>
        <p:spPr/>
        <p:txBody>
          <a:bodyPr/>
          <a:lstStyle/>
          <a:p>
            <a:fld id="{CB51C8C8-B396-4222-8397-FA5525453A11}" type="datetimeFigureOut">
              <a:rPr lang="en-US" smtClean="0"/>
              <a:t>1/24/2025</a:t>
            </a:fld>
            <a:endParaRPr lang="en-US"/>
          </a:p>
        </p:txBody>
      </p:sp>
      <p:sp>
        <p:nvSpPr>
          <p:cNvPr id="5" name="Marcador de pie de página 4"/>
          <p:cNvSpPr>
            <a:spLocks noGrp="1"/>
          </p:cNvSpPr>
          <p:nvPr>
            <p:ph type="ftr" sz="quarter" idx="11"/>
          </p:nvPr>
        </p:nvSpPr>
        <p:spPr/>
        <p:txBody>
          <a:bodyPr/>
          <a:lstStyle/>
          <a:p>
            <a:endParaRPr lang="en-US"/>
          </a:p>
        </p:txBody>
      </p:sp>
      <p:sp>
        <p:nvSpPr>
          <p:cNvPr id="6" name="Marcador de número de diapositiva 5"/>
          <p:cNvSpPr>
            <a:spLocks noGrp="1"/>
          </p:cNvSpPr>
          <p:nvPr>
            <p:ph type="sldNum" sz="quarter" idx="12"/>
          </p:nvPr>
        </p:nvSpPr>
        <p:spPr/>
        <p:txBody>
          <a:bodyPr/>
          <a:lstStyle/>
          <a:p>
            <a:fld id="{06026AAE-9FBD-473C-8E80-99D9725C9158}" type="slidenum">
              <a:rPr lang="en-US" smtClean="0"/>
              <a:t>‹Nº›</a:t>
            </a:fld>
            <a:endParaRPr lang="en-US"/>
          </a:p>
        </p:txBody>
      </p:sp>
    </p:spTree>
    <p:extLst>
      <p:ext uri="{BB962C8B-B14F-4D97-AF65-F5344CB8AC3E}">
        <p14:creationId xmlns:p14="http://schemas.microsoft.com/office/powerpoint/2010/main" val="3128328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51C8C8-B396-4222-8397-FA5525453A11}" type="datetimeFigureOut">
              <a:rPr lang="en-US" smtClean="0"/>
              <a:t>1/24/2025</a:t>
            </a:fld>
            <a:endParaRPr lang="en-U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26AAE-9FBD-473C-8E80-99D9725C9158}" type="slidenum">
              <a:rPr lang="en-US" smtClean="0"/>
              <a:t>‹Nº›</a:t>
            </a:fld>
            <a:endParaRPr lang="en-US"/>
          </a:p>
        </p:txBody>
      </p:sp>
      <p:pic>
        <p:nvPicPr>
          <p:cNvPr id="8" name="Imagen 7">
            <a:extLst>
              <a:ext uri="{FF2B5EF4-FFF2-40B4-BE49-F238E27FC236}">
                <a16:creationId xmlns:a16="http://schemas.microsoft.com/office/drawing/2014/main" id="{9E7999AA-E513-F9BE-63D1-DE9D96CDFECA}"/>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42106" y="136525"/>
            <a:ext cx="1192187" cy="681037"/>
          </a:xfrm>
          <a:prstGeom prst="rect">
            <a:avLst/>
          </a:prstGeom>
        </p:spPr>
      </p:pic>
    </p:spTree>
    <p:extLst>
      <p:ext uri="{BB962C8B-B14F-4D97-AF65-F5344CB8AC3E}">
        <p14:creationId xmlns:p14="http://schemas.microsoft.com/office/powerpoint/2010/main" val="3035234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6234A"/>
        </a:solidFill>
        <a:effectLst/>
      </p:bgPr>
    </p:bg>
    <p:spTree>
      <p:nvGrpSpPr>
        <p:cNvPr id="1" name=""/>
        <p:cNvGrpSpPr/>
        <p:nvPr/>
      </p:nvGrpSpPr>
      <p:grpSpPr>
        <a:xfrm>
          <a:off x="0" y="0"/>
          <a:ext cx="0" cy="0"/>
          <a:chOff x="0" y="0"/>
          <a:chExt cx="0" cy="0"/>
        </a:xfrm>
      </p:grpSpPr>
      <p:sp>
        <p:nvSpPr>
          <p:cNvPr id="2" name="Freeform 2"/>
          <p:cNvSpPr/>
          <p:nvPr/>
        </p:nvSpPr>
        <p:spPr>
          <a:xfrm rot="5400000">
            <a:off x="5107844" y="-365658"/>
            <a:ext cx="10117560" cy="8343964"/>
          </a:xfrm>
          <a:custGeom>
            <a:avLst/>
            <a:gdLst/>
            <a:ahLst/>
            <a:cxnLst/>
            <a:rect l="l" t="t" r="r" b="b"/>
            <a:pathLst>
              <a:path w="15176340" h="12515946">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r:embed="rId3"/>
                </a:ext>
              </a:extLst>
            </a:blip>
            <a:stretch>
              <a:fillRect/>
            </a:stretch>
          </a:blipFill>
        </p:spPr>
        <p:txBody>
          <a:bodyPr/>
          <a:lstStyle/>
          <a:p>
            <a:endParaRPr lang="es-CL"/>
          </a:p>
        </p:txBody>
      </p:sp>
      <p:grpSp>
        <p:nvGrpSpPr>
          <p:cNvPr id="3" name="Group 3"/>
          <p:cNvGrpSpPr/>
          <p:nvPr/>
        </p:nvGrpSpPr>
        <p:grpSpPr>
          <a:xfrm>
            <a:off x="0" y="0"/>
            <a:ext cx="127993" cy="6858000"/>
            <a:chOff x="0" y="0"/>
            <a:chExt cx="50565" cy="2709333"/>
          </a:xfrm>
        </p:grpSpPr>
        <p:sp>
          <p:nvSpPr>
            <p:cNvPr id="4" name="Freeform 4"/>
            <p:cNvSpPr/>
            <p:nvPr/>
          </p:nvSpPr>
          <p:spPr>
            <a:xfrm>
              <a:off x="0" y="0"/>
              <a:ext cx="50565" cy="2709333"/>
            </a:xfrm>
            <a:custGeom>
              <a:avLst/>
              <a:gdLst/>
              <a:ahLst/>
              <a:cxnLst/>
              <a:rect l="l" t="t" r="r" b="b"/>
              <a:pathLst>
                <a:path w="50565" h="2709333">
                  <a:moveTo>
                    <a:pt x="0" y="0"/>
                  </a:moveTo>
                  <a:lnTo>
                    <a:pt x="50565" y="0"/>
                  </a:lnTo>
                  <a:lnTo>
                    <a:pt x="50565" y="2709333"/>
                  </a:lnTo>
                  <a:lnTo>
                    <a:pt x="0" y="2709333"/>
                  </a:lnTo>
                  <a:close/>
                </a:path>
              </a:pathLst>
            </a:custGeom>
            <a:solidFill>
              <a:srgbClr val="C6AD5F"/>
            </a:solidFill>
          </p:spPr>
          <p:txBody>
            <a:bodyPr/>
            <a:lstStyle/>
            <a:p>
              <a:endParaRPr lang="es-CL"/>
            </a:p>
          </p:txBody>
        </p:sp>
        <p:sp>
          <p:nvSpPr>
            <p:cNvPr id="5" name="TextBox 5"/>
            <p:cNvSpPr txBox="1"/>
            <p:nvPr/>
          </p:nvSpPr>
          <p:spPr>
            <a:xfrm>
              <a:off x="0" y="-38100"/>
              <a:ext cx="50565" cy="2747433"/>
            </a:xfrm>
            <a:prstGeom prst="rect">
              <a:avLst/>
            </a:prstGeom>
          </p:spPr>
          <p:txBody>
            <a:bodyPr lIns="33867" tIns="33867" rIns="33867" bIns="33867" rtlCol="0" anchor="ctr"/>
            <a:lstStyle/>
            <a:p>
              <a:pPr algn="ctr">
                <a:lnSpc>
                  <a:spcPts val="1400"/>
                </a:lnSpc>
              </a:pPr>
              <a:endParaRPr sz="1200"/>
            </a:p>
          </p:txBody>
        </p:sp>
      </p:grpSp>
      <p:sp>
        <p:nvSpPr>
          <p:cNvPr id="6" name="Freeform 6"/>
          <p:cNvSpPr/>
          <p:nvPr/>
        </p:nvSpPr>
        <p:spPr>
          <a:xfrm>
            <a:off x="3003047" y="735120"/>
            <a:ext cx="1709931" cy="977702"/>
          </a:xfrm>
          <a:custGeom>
            <a:avLst/>
            <a:gdLst/>
            <a:ahLst/>
            <a:cxnLst/>
            <a:rect l="l" t="t" r="r" b="b"/>
            <a:pathLst>
              <a:path w="2564897" h="1466553">
                <a:moveTo>
                  <a:pt x="0" y="0"/>
                </a:moveTo>
                <a:lnTo>
                  <a:pt x="2564897" y="0"/>
                </a:lnTo>
                <a:lnTo>
                  <a:pt x="2564897" y="1466553"/>
                </a:lnTo>
                <a:lnTo>
                  <a:pt x="0" y="1466553"/>
                </a:lnTo>
                <a:lnTo>
                  <a:pt x="0" y="0"/>
                </a:lnTo>
                <a:close/>
              </a:path>
            </a:pathLst>
          </a:custGeom>
          <a:blipFill>
            <a:blip r:embed="rId4"/>
            <a:stretch>
              <a:fillRect/>
            </a:stretch>
          </a:blipFill>
        </p:spPr>
        <p:txBody>
          <a:bodyPr/>
          <a:lstStyle/>
          <a:p>
            <a:endParaRPr lang="es-CL"/>
          </a:p>
        </p:txBody>
      </p:sp>
      <p:sp>
        <p:nvSpPr>
          <p:cNvPr id="7" name="Freeform 7"/>
          <p:cNvSpPr/>
          <p:nvPr/>
        </p:nvSpPr>
        <p:spPr>
          <a:xfrm>
            <a:off x="8159213" y="683081"/>
            <a:ext cx="1029740" cy="1029740"/>
          </a:xfrm>
          <a:custGeom>
            <a:avLst/>
            <a:gdLst/>
            <a:ahLst/>
            <a:cxnLst/>
            <a:rect l="l" t="t" r="r" b="b"/>
            <a:pathLst>
              <a:path w="1544610" h="1544610">
                <a:moveTo>
                  <a:pt x="0" y="0"/>
                </a:moveTo>
                <a:lnTo>
                  <a:pt x="1544610" y="0"/>
                </a:lnTo>
                <a:lnTo>
                  <a:pt x="1544610" y="1544611"/>
                </a:lnTo>
                <a:lnTo>
                  <a:pt x="0" y="1544611"/>
                </a:lnTo>
                <a:lnTo>
                  <a:pt x="0" y="0"/>
                </a:lnTo>
                <a:close/>
              </a:path>
            </a:pathLst>
          </a:custGeom>
          <a:blipFill>
            <a:blip r:embed="rId5"/>
            <a:stretch>
              <a:fillRect/>
            </a:stretch>
          </a:blipFill>
        </p:spPr>
        <p:txBody>
          <a:bodyPr/>
          <a:lstStyle/>
          <a:p>
            <a:endParaRPr lang="es-CL"/>
          </a:p>
        </p:txBody>
      </p:sp>
      <p:sp>
        <p:nvSpPr>
          <p:cNvPr id="8" name="Freeform 8"/>
          <p:cNvSpPr/>
          <p:nvPr/>
        </p:nvSpPr>
        <p:spPr>
          <a:xfrm>
            <a:off x="5064654" y="683081"/>
            <a:ext cx="2741535" cy="1029740"/>
          </a:xfrm>
          <a:custGeom>
            <a:avLst/>
            <a:gdLst/>
            <a:ahLst/>
            <a:cxnLst/>
            <a:rect l="l" t="t" r="r" b="b"/>
            <a:pathLst>
              <a:path w="4112302" h="1544610">
                <a:moveTo>
                  <a:pt x="0" y="0"/>
                </a:moveTo>
                <a:lnTo>
                  <a:pt x="4112303" y="0"/>
                </a:lnTo>
                <a:lnTo>
                  <a:pt x="4112303" y="1544611"/>
                </a:lnTo>
                <a:lnTo>
                  <a:pt x="0" y="1544611"/>
                </a:lnTo>
                <a:lnTo>
                  <a:pt x="0" y="0"/>
                </a:lnTo>
                <a:close/>
              </a:path>
            </a:pathLst>
          </a:custGeom>
          <a:blipFill>
            <a:blip r:embed="rId6"/>
            <a:stretch>
              <a:fillRect t="-32578" b="-40059"/>
            </a:stretch>
          </a:blipFill>
        </p:spPr>
        <p:txBody>
          <a:bodyPr/>
          <a:lstStyle/>
          <a:p>
            <a:endParaRPr lang="es-CL"/>
          </a:p>
        </p:txBody>
      </p:sp>
      <p:sp>
        <p:nvSpPr>
          <p:cNvPr id="9" name="TextBox 9"/>
          <p:cNvSpPr txBox="1"/>
          <p:nvPr/>
        </p:nvSpPr>
        <p:spPr>
          <a:xfrm>
            <a:off x="2751667" y="2163672"/>
            <a:ext cx="6697133" cy="3013646"/>
          </a:xfrm>
          <a:prstGeom prst="rect">
            <a:avLst/>
          </a:prstGeom>
        </p:spPr>
        <p:txBody>
          <a:bodyPr wrap="square" lIns="0" tIns="0" rIns="0" bIns="0" rtlCol="0" anchor="t">
            <a:spAutoFit/>
          </a:bodyPr>
          <a:lstStyle/>
          <a:p>
            <a:pPr algn="ctr">
              <a:lnSpc>
                <a:spcPts val="4667"/>
              </a:lnSpc>
            </a:pPr>
            <a:r>
              <a:rPr lang="en-US" sz="3334" b="1" dirty="0">
                <a:solidFill>
                  <a:srgbClr val="FFFFFF"/>
                </a:solidFill>
                <a:latin typeface="Open Sans Bold"/>
                <a:ea typeface="Open Sans Bold"/>
                <a:cs typeface="Open Sans Bold"/>
                <a:sym typeface="Open Sans Bold"/>
              </a:rPr>
              <a:t>PROGRAMA DE CAPACITACIÓN</a:t>
            </a:r>
          </a:p>
          <a:p>
            <a:pPr algn="ctr">
              <a:lnSpc>
                <a:spcPts val="4667"/>
              </a:lnSpc>
            </a:pPr>
            <a:r>
              <a:rPr lang="es-MX" sz="3334" b="1" dirty="0">
                <a:solidFill>
                  <a:srgbClr val="FFFFFF"/>
                </a:solidFill>
                <a:latin typeface="Open Sans Bold"/>
                <a:ea typeface="Open Sans Bold"/>
                <a:cs typeface="Open Sans Bold"/>
                <a:sym typeface="Open Sans Bold"/>
              </a:rPr>
              <a:t>MÓDULO 4</a:t>
            </a:r>
          </a:p>
          <a:p>
            <a:pPr algn="ctr">
              <a:lnSpc>
                <a:spcPts val="4667"/>
              </a:lnSpc>
            </a:pPr>
            <a:endParaRPr lang="es-MX" sz="3334" b="1" dirty="0">
              <a:solidFill>
                <a:srgbClr val="FFFFFF"/>
              </a:solidFill>
              <a:latin typeface="Open Sans Bold"/>
              <a:ea typeface="Open Sans Bold"/>
              <a:cs typeface="Open Sans Bold"/>
              <a:sym typeface="Open Sans Bold"/>
            </a:endParaRPr>
          </a:p>
          <a:p>
            <a:pPr algn="ctr">
              <a:lnSpc>
                <a:spcPts val="4667"/>
              </a:lnSpc>
            </a:pPr>
            <a:r>
              <a:rPr lang="es-MX" sz="3334" b="1" dirty="0">
                <a:solidFill>
                  <a:srgbClr val="FFFFFF"/>
                </a:solidFill>
                <a:latin typeface="Open Sans Bold"/>
                <a:ea typeface="Open Sans Bold"/>
                <a:cs typeface="Open Sans Bold"/>
                <a:sym typeface="Open Sans Bold"/>
              </a:rPr>
              <a:t>BUENAS PRÁCTICAS Y RECOMENDACIONES TÉCNICAS</a:t>
            </a:r>
            <a:endParaRPr lang="en-US" sz="3334" b="1" dirty="0">
              <a:solidFill>
                <a:srgbClr val="FFFFFF"/>
              </a:solidFill>
              <a:latin typeface="Open Sans Bold"/>
              <a:ea typeface="Open Sans Bold"/>
              <a:cs typeface="Open Sans Bold"/>
              <a:sym typeface="Open Sans Bold"/>
            </a:endParaRPr>
          </a:p>
        </p:txBody>
      </p:sp>
      <p:sp>
        <p:nvSpPr>
          <p:cNvPr id="10" name="TextBox 10"/>
          <p:cNvSpPr txBox="1"/>
          <p:nvPr/>
        </p:nvSpPr>
        <p:spPr>
          <a:xfrm>
            <a:off x="5286177" y="5939367"/>
            <a:ext cx="1619647" cy="243656"/>
          </a:xfrm>
          <a:prstGeom prst="rect">
            <a:avLst/>
          </a:prstGeom>
        </p:spPr>
        <p:txBody>
          <a:bodyPr lIns="0" tIns="0" rIns="0" bIns="0" rtlCol="0" anchor="t">
            <a:spAutoFit/>
          </a:bodyPr>
          <a:lstStyle/>
          <a:p>
            <a:pPr algn="ctr">
              <a:lnSpc>
                <a:spcPts val="1867"/>
              </a:lnSpc>
            </a:pPr>
            <a:r>
              <a:rPr lang="en-US" sz="1333">
                <a:solidFill>
                  <a:srgbClr val="FFFFFF"/>
                </a:solidFill>
                <a:latin typeface="Open Sans"/>
                <a:ea typeface="Open Sans"/>
                <a:cs typeface="Open Sans"/>
                <a:sym typeface="Open Sans"/>
              </a:rPr>
              <a:t>31 de enero de 2025</a:t>
            </a:r>
          </a:p>
        </p:txBody>
      </p:sp>
    </p:spTree>
    <p:extLst>
      <p:ext uri="{BB962C8B-B14F-4D97-AF65-F5344CB8AC3E}">
        <p14:creationId xmlns:p14="http://schemas.microsoft.com/office/powerpoint/2010/main" val="2182382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92018" y="1907598"/>
            <a:ext cx="10790382" cy="3264766"/>
          </a:xfrm>
        </p:spPr>
        <p:txBody>
          <a:bodyPr>
            <a:noAutofit/>
          </a:bodyPr>
          <a:lstStyle/>
          <a:p>
            <a:pPr algn="ctr"/>
            <a:r>
              <a:rPr lang="es-MX" sz="6600" b="1" dirty="0">
                <a:effectLst>
                  <a:outerShdw blurRad="38100" dist="38100" dir="2700000" algn="tl">
                    <a:srgbClr val="000000">
                      <a:alpha val="43137"/>
                    </a:srgbClr>
                  </a:outerShdw>
                </a:effectLst>
              </a:rPr>
              <a:t>BUENAS PRÁCTICAS Y RECOMENDACIONES TÉCNICAS</a:t>
            </a:r>
            <a:endParaRPr lang="en-US" sz="6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5916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5747596" y="6086764"/>
            <a:ext cx="1068868" cy="632316"/>
          </a:xfrm>
          <a:prstGeom prst="rect">
            <a:avLst/>
          </a:prstGeom>
        </p:spPr>
      </p:pic>
      <p:pic>
        <p:nvPicPr>
          <p:cNvPr id="3" name="Imagen 2"/>
          <p:cNvPicPr>
            <a:picLocks noChangeAspect="1"/>
          </p:cNvPicPr>
          <p:nvPr/>
        </p:nvPicPr>
        <p:blipFill>
          <a:blip r:embed="rId3"/>
          <a:stretch>
            <a:fillRect/>
          </a:stretch>
        </p:blipFill>
        <p:spPr>
          <a:xfrm>
            <a:off x="1791855" y="378691"/>
            <a:ext cx="8333412" cy="6308711"/>
          </a:xfrm>
          <a:prstGeom prst="rect">
            <a:avLst/>
          </a:prstGeom>
        </p:spPr>
      </p:pic>
    </p:spTree>
    <p:extLst>
      <p:ext uri="{BB962C8B-B14F-4D97-AF65-F5344CB8AC3E}">
        <p14:creationId xmlns:p14="http://schemas.microsoft.com/office/powerpoint/2010/main" val="1707820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26475" y="1225689"/>
            <a:ext cx="11148290" cy="5632311"/>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Aunque gozar de los beneficios y facilidades que ofrece la tecnología en la actualidad es cada vez más fácil, para que nuestra empresa esté verdaderamente a la vanguardia de las necesidades y demandas del mercado, es esencial que aprendamos a potenciar la eficiencia en todos y cada uno de nuestros procesos.</a:t>
            </a:r>
          </a:p>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 </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876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9528" y="914400"/>
            <a:ext cx="11434617" cy="7294305"/>
          </a:xfrm>
          <a:prstGeom prst="rect">
            <a:avLst/>
          </a:prstGeom>
        </p:spPr>
        <p:txBody>
          <a:bodyPr wrap="square">
            <a:spAutoFit/>
          </a:bodyPr>
          <a:lstStyle/>
          <a:p>
            <a:r>
              <a:rPr lang="es-MX" sz="3600" dirty="0">
                <a:effectLst>
                  <a:outerShdw blurRad="38100" dist="38100" dir="2700000" algn="tl">
                    <a:srgbClr val="000000">
                      <a:alpha val="43137"/>
                    </a:srgbClr>
                  </a:outerShdw>
                </a:effectLst>
              </a:rPr>
              <a:t>En el marco de la Industria 4.0, las acciones y procedimientos que se ejecuten dentro de una compañía ya no solo deben cumplir con los más altos estándares de calidad, sino también deben estar alineados a parámetros específicos que contribuyan a garantizar la productividad de la organización. Dentro del proceso de distribución y de transporte, una de las herramientas ejes del progreso son las bandas transportadoras industriales; un elemento presente dentro de un sin número de procesos productivos de los cuales nuestra realidad depende en gran manera.</a:t>
            </a:r>
          </a:p>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 </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95831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1967345"/>
            <a:ext cx="11369963" cy="2862322"/>
          </a:xfrm>
          <a:prstGeom prst="rect">
            <a:avLst/>
          </a:prstGeom>
        </p:spPr>
        <p:txBody>
          <a:bodyPr wrap="square">
            <a:spAutoFit/>
          </a:bodyPr>
          <a:lstStyle/>
          <a:p>
            <a:r>
              <a:rPr lang="es-MX" sz="3600" dirty="0">
                <a:effectLst>
                  <a:outerShdw blurRad="38100" dist="38100" dir="2700000" algn="tl">
                    <a:srgbClr val="000000">
                      <a:alpha val="43137"/>
                    </a:srgbClr>
                  </a:outerShdw>
                </a:effectLst>
              </a:rPr>
              <a:t>Con el objetivo de que pueda garantizar el funcionamiento y la eficiencia de las bandas transportadoras presentes en su empresa, a continuación le compartimos 5 recomendaciones mediante las cuales puede incrementar su productividad a través de esta herramienta.</a:t>
            </a:r>
          </a:p>
        </p:txBody>
      </p:sp>
    </p:spTree>
    <p:extLst>
      <p:ext uri="{BB962C8B-B14F-4D97-AF65-F5344CB8AC3E}">
        <p14:creationId xmlns:p14="http://schemas.microsoft.com/office/powerpoint/2010/main" val="3013577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79514" y="1620835"/>
            <a:ext cx="11369963" cy="3970318"/>
          </a:xfrm>
          <a:prstGeom prst="rect">
            <a:avLst/>
          </a:prstGeom>
        </p:spPr>
        <p:txBody>
          <a:bodyPr wrap="square">
            <a:spAutoFit/>
          </a:bodyPr>
          <a:lstStyle/>
          <a:p>
            <a:r>
              <a:rPr lang="es-MX" sz="3600" b="1" dirty="0">
                <a:effectLst>
                  <a:outerShdw blurRad="38100" dist="38100" dir="2700000" algn="tl">
                    <a:srgbClr val="000000">
                      <a:alpha val="43137"/>
                    </a:srgbClr>
                  </a:outerShdw>
                </a:effectLst>
              </a:rPr>
              <a:t>1. Configure sus bandas de forma correcta</a:t>
            </a:r>
          </a:p>
          <a:p>
            <a:r>
              <a:rPr lang="es-MX" sz="3600" dirty="0">
                <a:effectLst>
                  <a:outerShdw blurRad="38100" dist="38100" dir="2700000" algn="tl">
                    <a:srgbClr val="000000">
                      <a:alpha val="43137"/>
                    </a:srgbClr>
                  </a:outerShdw>
                </a:effectLst>
              </a:rPr>
              <a:t> </a:t>
            </a:r>
          </a:p>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Desde el instante en que usted realiza la instalación de sus bandas de caucho industriales, la funcionalidad y el rendimiento de su proceso productivo y de distribución está en juego.</a:t>
            </a:r>
          </a:p>
        </p:txBody>
      </p:sp>
    </p:spTree>
    <p:extLst>
      <p:ext uri="{BB962C8B-B14F-4D97-AF65-F5344CB8AC3E}">
        <p14:creationId xmlns:p14="http://schemas.microsoft.com/office/powerpoint/2010/main" val="1565890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27640" y="1720840"/>
            <a:ext cx="11369963" cy="3416320"/>
          </a:xfrm>
          <a:prstGeom prst="rect">
            <a:avLst/>
          </a:prstGeom>
        </p:spPr>
        <p:txBody>
          <a:bodyPr wrap="square">
            <a:spAutoFit/>
          </a:bodyPr>
          <a:lstStyle/>
          <a:p>
            <a:r>
              <a:rPr lang="es-MX" sz="3600" dirty="0">
                <a:effectLst>
                  <a:outerShdw blurRad="38100" dist="38100" dir="2700000" algn="tl">
                    <a:srgbClr val="000000">
                      <a:alpha val="43137"/>
                    </a:srgbClr>
                  </a:outerShdw>
                </a:effectLst>
              </a:rPr>
              <a:t>Para evitar cualquier tipo de complicaciones futuras es preciso que contrate o cuente con personal capacitado para cumplir con las labores de montaje. Recuerde que este capital humano no solamente debe instalar y linear la banda, sino que también debe ser capaz de garantizar el correcto funcionamiento de todos los mecanismos.</a:t>
            </a:r>
          </a:p>
        </p:txBody>
      </p:sp>
    </p:spTree>
    <p:extLst>
      <p:ext uri="{BB962C8B-B14F-4D97-AF65-F5344CB8AC3E}">
        <p14:creationId xmlns:p14="http://schemas.microsoft.com/office/powerpoint/2010/main" val="2014626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11018" y="1283951"/>
            <a:ext cx="11369963" cy="4524315"/>
          </a:xfrm>
          <a:prstGeom prst="rect">
            <a:avLst/>
          </a:prstGeom>
        </p:spPr>
        <p:txBody>
          <a:bodyPr wrap="square">
            <a:spAutoFit/>
          </a:bodyPr>
          <a:lstStyle/>
          <a:p>
            <a:r>
              <a:rPr lang="es-MX" sz="3600" b="1" dirty="0">
                <a:effectLst>
                  <a:outerShdw blurRad="38100" dist="38100" dir="2700000" algn="tl">
                    <a:srgbClr val="000000">
                      <a:alpha val="43137"/>
                    </a:srgbClr>
                  </a:outerShdw>
                </a:effectLst>
              </a:rPr>
              <a:t>2. Tenga en cuenta las cargas que manejan sus bandas y la velocidad del flujo</a:t>
            </a:r>
          </a:p>
          <a:p>
            <a:r>
              <a:rPr lang="es-MX" sz="3600" dirty="0">
                <a:effectLst>
                  <a:outerShdw blurRad="38100" dist="38100" dir="2700000" algn="tl">
                    <a:srgbClr val="000000">
                      <a:alpha val="43137"/>
                    </a:srgbClr>
                  </a:outerShdw>
                </a:effectLst>
              </a:rPr>
              <a:t> </a:t>
            </a:r>
          </a:p>
          <a:p>
            <a:r>
              <a:rPr lang="es-MX" sz="3600" dirty="0">
                <a:effectLst>
                  <a:outerShdw blurRad="38100" dist="38100" dir="2700000" algn="tl">
                    <a:srgbClr val="000000">
                      <a:alpha val="43137"/>
                    </a:srgbClr>
                  </a:outerShdw>
                </a:effectLst>
              </a:rPr>
              <a:t>Es indiscutible que, a la hora de aumentar la efectividad de un proceso, cada factor cuenta. En el caso de las bandas transportadoras hay que tener presentes todas las características de la carga (tamaño, peso, temperatura, dimensiones, etc.)</a:t>
            </a:r>
          </a:p>
        </p:txBody>
      </p:sp>
    </p:spTree>
    <p:extLst>
      <p:ext uri="{BB962C8B-B14F-4D97-AF65-F5344CB8AC3E}">
        <p14:creationId xmlns:p14="http://schemas.microsoft.com/office/powerpoint/2010/main" val="3980059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98764" y="1967345"/>
            <a:ext cx="11369963" cy="2308324"/>
          </a:xfrm>
          <a:prstGeom prst="rect">
            <a:avLst/>
          </a:prstGeom>
        </p:spPr>
        <p:txBody>
          <a:bodyPr wrap="square">
            <a:spAutoFit/>
          </a:bodyPr>
          <a:lstStyle/>
          <a:p>
            <a:r>
              <a:rPr lang="es-MX" sz="3600" dirty="0">
                <a:effectLst>
                  <a:outerShdw blurRad="38100" dist="38100" dir="2700000" algn="tl">
                    <a:srgbClr val="000000">
                      <a:alpha val="43137"/>
                    </a:srgbClr>
                  </a:outerShdw>
                </a:effectLst>
              </a:rPr>
              <a:t>De modo que usted pueda elegir el material, el tipo de banda, el motor, la transmisión y los  demás componentes que sean más adecuados para su proceso de transporte y distribución. </a:t>
            </a:r>
          </a:p>
        </p:txBody>
      </p:sp>
    </p:spTree>
    <p:extLst>
      <p:ext uri="{BB962C8B-B14F-4D97-AF65-F5344CB8AC3E}">
        <p14:creationId xmlns:p14="http://schemas.microsoft.com/office/powerpoint/2010/main" val="1501707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11018" y="1370579"/>
            <a:ext cx="11369963" cy="4524315"/>
          </a:xfrm>
          <a:prstGeom prst="rect">
            <a:avLst/>
          </a:prstGeom>
        </p:spPr>
        <p:txBody>
          <a:bodyPr wrap="square">
            <a:spAutoFit/>
          </a:bodyPr>
          <a:lstStyle/>
          <a:p>
            <a:r>
              <a:rPr lang="es-MX" sz="3600" b="1" dirty="0">
                <a:effectLst>
                  <a:outerShdw blurRad="38100" dist="38100" dir="2700000" algn="tl">
                    <a:srgbClr val="000000">
                      <a:alpha val="43137"/>
                    </a:srgbClr>
                  </a:outerShdw>
                </a:effectLst>
              </a:rPr>
              <a:t>3. Ejecute un mantenimiento y revisión constante</a:t>
            </a:r>
          </a:p>
          <a:p>
            <a:r>
              <a:rPr lang="es-MX" sz="3600" dirty="0">
                <a:effectLst>
                  <a:outerShdw blurRad="38100" dist="38100" dir="2700000" algn="tl">
                    <a:srgbClr val="000000">
                      <a:alpha val="43137"/>
                    </a:srgbClr>
                  </a:outerShdw>
                </a:effectLst>
              </a:rPr>
              <a:t> </a:t>
            </a:r>
          </a:p>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A pesar de que empresas de bandas transportadoras como </a:t>
            </a:r>
            <a:r>
              <a:rPr lang="es-MX" sz="3600" i="1" dirty="0" err="1">
                <a:effectLst>
                  <a:outerShdw blurRad="38100" dist="38100" dir="2700000" algn="tl">
                    <a:srgbClr val="000000">
                      <a:alpha val="43137"/>
                    </a:srgbClr>
                  </a:outerShdw>
                </a:effectLst>
              </a:rPr>
              <a:t>AyJ</a:t>
            </a:r>
            <a:r>
              <a:rPr lang="es-MX" sz="3600" i="1" dirty="0">
                <a:effectLst>
                  <a:outerShdw blurRad="38100" dist="38100" dir="2700000" algn="tl">
                    <a:srgbClr val="000000">
                      <a:alpha val="43137"/>
                    </a:srgbClr>
                  </a:outerShdw>
                </a:effectLst>
              </a:rPr>
              <a:t> Transmisiones </a:t>
            </a:r>
            <a:r>
              <a:rPr lang="es-MX" sz="3600" dirty="0">
                <a:effectLst>
                  <a:outerShdw blurRad="38100" dist="38100" dir="2700000" algn="tl">
                    <a:srgbClr val="000000">
                      <a:alpha val="43137"/>
                    </a:srgbClr>
                  </a:outerShdw>
                </a:effectLst>
              </a:rPr>
              <a:t>garantizan una amplia durabilidad y resistencia en sus productos, ningún mecanismo tecnológico está exento de desgastes por el paso del tiempo o por la falta de cuidados mínimos </a:t>
            </a:r>
          </a:p>
        </p:txBody>
      </p:sp>
    </p:spTree>
    <p:extLst>
      <p:ext uri="{BB962C8B-B14F-4D97-AF65-F5344CB8AC3E}">
        <p14:creationId xmlns:p14="http://schemas.microsoft.com/office/powerpoint/2010/main" val="505229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1819" y="1228435"/>
            <a:ext cx="11369963" cy="5078313"/>
          </a:xfrm>
          <a:prstGeom prst="rect">
            <a:avLst/>
          </a:prstGeom>
        </p:spPr>
        <p:txBody>
          <a:bodyPr wrap="square">
            <a:spAutoFit/>
          </a:bodyPr>
          <a:lstStyle/>
          <a:p>
            <a:r>
              <a:rPr lang="es-MX" sz="3600" dirty="0">
                <a:effectLst>
                  <a:outerShdw blurRad="38100" dist="38100" dir="2700000" algn="tl">
                    <a:srgbClr val="000000">
                      <a:alpha val="43137"/>
                    </a:srgbClr>
                  </a:outerShdw>
                </a:effectLst>
              </a:rPr>
              <a:t>Para prevenir cualquier tipo de escenario que comprometa la productividad de su empresa, es importante que efectúe periódicamente tanto un mantenimiento como una revisión completa. </a:t>
            </a:r>
          </a:p>
          <a:p>
            <a:r>
              <a:rPr lang="es-MX" sz="3600" dirty="0">
                <a:effectLst>
                  <a:outerShdw blurRad="38100" dist="38100" dir="2700000" algn="tl">
                    <a:srgbClr val="000000">
                      <a:alpha val="43137"/>
                    </a:srgbClr>
                  </a:outerShdw>
                </a:effectLst>
              </a:rPr>
              <a:t>Los expertos recomiendan implementar un mantenimiento de banda transportadora tanto predictivo como preventivo, mediante el cual no solo se reemplacen las piezas que muestren mayor deterioro, sino también se realice un rastreo de los procesos.</a:t>
            </a:r>
          </a:p>
        </p:txBody>
      </p:sp>
    </p:spTree>
    <p:extLst>
      <p:ext uri="{BB962C8B-B14F-4D97-AF65-F5344CB8AC3E}">
        <p14:creationId xmlns:p14="http://schemas.microsoft.com/office/powerpoint/2010/main" val="3065099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822037" y="1979595"/>
            <a:ext cx="11369963" cy="1754326"/>
          </a:xfrm>
          <a:prstGeom prst="rect">
            <a:avLst/>
          </a:prstGeom>
        </p:spPr>
        <p:txBody>
          <a:bodyPr wrap="square">
            <a:spAutoFit/>
          </a:bodyPr>
          <a:lstStyle/>
          <a:p>
            <a:r>
              <a:rPr lang="es-MX" sz="3600" dirty="0">
                <a:effectLst>
                  <a:outerShdw blurRad="38100" dist="38100" dir="2700000" algn="tl">
                    <a:srgbClr val="000000">
                      <a:alpha val="43137"/>
                    </a:srgbClr>
                  </a:outerShdw>
                </a:effectLst>
              </a:rPr>
              <a:t>Es decir, efectuar un análisis del flujo de trabajo que le permita determinar en qué partes del proceso se ve disminuida la eficiencia y la productividad.</a:t>
            </a:r>
          </a:p>
        </p:txBody>
      </p:sp>
    </p:spTree>
    <p:extLst>
      <p:ext uri="{BB962C8B-B14F-4D97-AF65-F5344CB8AC3E}">
        <p14:creationId xmlns:p14="http://schemas.microsoft.com/office/powerpoint/2010/main" val="3664736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28419" y="1642710"/>
            <a:ext cx="11369963" cy="3416320"/>
          </a:xfrm>
          <a:prstGeom prst="rect">
            <a:avLst/>
          </a:prstGeom>
        </p:spPr>
        <p:txBody>
          <a:bodyPr wrap="square">
            <a:spAutoFit/>
          </a:bodyPr>
          <a:lstStyle/>
          <a:p>
            <a:r>
              <a:rPr lang="es-MX" sz="3600" b="1" dirty="0">
                <a:effectLst>
                  <a:outerShdw blurRad="38100" dist="38100" dir="2700000" algn="tl">
                    <a:srgbClr val="000000">
                      <a:alpha val="43137"/>
                    </a:srgbClr>
                  </a:outerShdw>
                </a:effectLst>
              </a:rPr>
              <a:t>4. Efectúe una limpieza y lubricación continua</a:t>
            </a:r>
          </a:p>
          <a:p>
            <a:r>
              <a:rPr lang="es-MX" sz="3600" dirty="0">
                <a:effectLst>
                  <a:outerShdw blurRad="38100" dist="38100" dir="2700000" algn="tl">
                    <a:srgbClr val="000000">
                      <a:alpha val="43137"/>
                    </a:srgbClr>
                  </a:outerShdw>
                </a:effectLst>
              </a:rPr>
              <a:t> </a:t>
            </a:r>
          </a:p>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Dentro de los trabajos de mantenimiento, es fundamental también adoptar protocolos para la limpieza de todos los elementos que componen la banda transportadora.</a:t>
            </a:r>
          </a:p>
        </p:txBody>
      </p:sp>
    </p:spTree>
    <p:extLst>
      <p:ext uri="{BB962C8B-B14F-4D97-AF65-F5344CB8AC3E}">
        <p14:creationId xmlns:p14="http://schemas.microsoft.com/office/powerpoint/2010/main" val="3170359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518793" y="1720840"/>
            <a:ext cx="11369963" cy="3416320"/>
          </a:xfrm>
          <a:prstGeom prst="rect">
            <a:avLst/>
          </a:prstGeom>
        </p:spPr>
        <p:txBody>
          <a:bodyPr wrap="square">
            <a:spAutoFit/>
          </a:bodyPr>
          <a:lstStyle/>
          <a:p>
            <a:r>
              <a:rPr lang="es-MX" sz="3600" dirty="0">
                <a:effectLst>
                  <a:outerShdw blurRad="38100" dist="38100" dir="2700000" algn="tl">
                    <a:srgbClr val="000000">
                      <a:alpha val="43137"/>
                    </a:srgbClr>
                  </a:outerShdw>
                </a:effectLst>
              </a:rPr>
              <a:t>Con el simple hecho de ejecutar una rutina de limpieza y lubricación a las máquinas, su empresa aumentará la vida útil de los mecanismos a través de la reducción del gasto energético y de la fricción y el deslizamiento que se presenta en los rodillos, motores y demás elementos móviles.</a:t>
            </a:r>
          </a:p>
        </p:txBody>
      </p:sp>
    </p:spTree>
    <p:extLst>
      <p:ext uri="{BB962C8B-B14F-4D97-AF65-F5344CB8AC3E}">
        <p14:creationId xmlns:p14="http://schemas.microsoft.com/office/powerpoint/2010/main" val="68312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682423" y="1536833"/>
            <a:ext cx="11369963" cy="3970318"/>
          </a:xfrm>
          <a:prstGeom prst="rect">
            <a:avLst/>
          </a:prstGeom>
        </p:spPr>
        <p:txBody>
          <a:bodyPr wrap="square">
            <a:spAutoFit/>
          </a:bodyPr>
          <a:lstStyle/>
          <a:p>
            <a:r>
              <a:rPr lang="es-MX" sz="3600" b="1" dirty="0">
                <a:effectLst>
                  <a:outerShdw blurRad="38100" dist="38100" dir="2700000" algn="tl">
                    <a:srgbClr val="000000">
                      <a:alpha val="43137"/>
                    </a:srgbClr>
                  </a:outerShdw>
                </a:effectLst>
              </a:rPr>
              <a:t>5. Establezca estaciones de trabajo seguras y eficientes</a:t>
            </a:r>
          </a:p>
          <a:p>
            <a:r>
              <a:rPr lang="es-MX" sz="3600" dirty="0">
                <a:effectLst>
                  <a:outerShdw blurRad="38100" dist="38100" dir="2700000" algn="tl">
                    <a:srgbClr val="000000">
                      <a:alpha val="43137"/>
                    </a:srgbClr>
                  </a:outerShdw>
                </a:effectLst>
              </a:rPr>
              <a:t> </a:t>
            </a:r>
          </a:p>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No obstante, tenga en cuenta que para lograr un proceso industrial rápido, no debe únicamente apoyarse en las máquinas o los mecanismos que utilice dentro de su empresa.</a:t>
            </a:r>
          </a:p>
        </p:txBody>
      </p:sp>
    </p:spTree>
    <p:extLst>
      <p:ext uri="{BB962C8B-B14F-4D97-AF65-F5344CB8AC3E}">
        <p14:creationId xmlns:p14="http://schemas.microsoft.com/office/powerpoint/2010/main" val="3124592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0292" y="2133599"/>
            <a:ext cx="11369963" cy="1754326"/>
          </a:xfrm>
          <a:prstGeom prst="rect">
            <a:avLst/>
          </a:prstGeom>
        </p:spPr>
        <p:txBody>
          <a:bodyPr wrap="square">
            <a:spAutoFit/>
          </a:bodyPr>
          <a:lstStyle/>
          <a:p>
            <a:r>
              <a:rPr lang="es-MX" sz="3600" dirty="0">
                <a:effectLst>
                  <a:outerShdw blurRad="38100" dist="38100" dir="2700000" algn="tl">
                    <a:srgbClr val="000000">
                      <a:alpha val="43137"/>
                    </a:srgbClr>
                  </a:outerShdw>
                </a:effectLst>
              </a:rPr>
              <a:t>A pesar de la innegable y constante evolución tecnológica, el capital humano sigue cumpliendo labores indispensables dentro de muchas actividades operativas e industriales.</a:t>
            </a:r>
          </a:p>
        </p:txBody>
      </p:sp>
    </p:spTree>
    <p:extLst>
      <p:ext uri="{BB962C8B-B14F-4D97-AF65-F5344CB8AC3E}">
        <p14:creationId xmlns:p14="http://schemas.microsoft.com/office/powerpoint/2010/main" val="3787425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80292" y="944879"/>
            <a:ext cx="11369963" cy="4524315"/>
          </a:xfrm>
          <a:prstGeom prst="rect">
            <a:avLst/>
          </a:prstGeom>
        </p:spPr>
        <p:txBody>
          <a:bodyPr wrap="square">
            <a:spAutoFit/>
          </a:bodyPr>
          <a:lstStyle/>
          <a:p>
            <a:r>
              <a:rPr lang="es-MX" sz="3600" dirty="0">
                <a:effectLst>
                  <a:outerShdw blurRad="38100" dist="38100" dir="2700000" algn="tl">
                    <a:srgbClr val="000000">
                      <a:alpha val="43137"/>
                    </a:srgbClr>
                  </a:outerShdw>
                </a:effectLst>
              </a:rPr>
              <a:t>Por ejemplo, si dentro de su proceso productivo cuenta con personal que recoge, empaca, ensambla o inspecciona productos, es importante que adapte todo el mecanismo de las bandas transportadoras a las condiciones de estos empleados. Lo ideal, en términos de productividad, es que el diseño de las estaciones de trabajo garantice, por un lado, la seguridad de los operarios y, por otro lado, el rendimiento del proceso.</a:t>
            </a:r>
          </a:p>
        </p:txBody>
      </p:sp>
    </p:spTree>
    <p:extLst>
      <p:ext uri="{BB962C8B-B14F-4D97-AF65-F5344CB8AC3E}">
        <p14:creationId xmlns:p14="http://schemas.microsoft.com/office/powerpoint/2010/main" val="1617840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47041" y="1393766"/>
            <a:ext cx="11369963" cy="2862322"/>
          </a:xfrm>
          <a:prstGeom prst="rect">
            <a:avLst/>
          </a:prstGeom>
        </p:spPr>
        <p:txBody>
          <a:bodyPr wrap="square">
            <a:spAutoFit/>
          </a:bodyPr>
          <a:lstStyle/>
          <a:p>
            <a:r>
              <a:rPr lang="es-MX" sz="3600" dirty="0">
                <a:effectLst>
                  <a:outerShdw blurRad="38100" dist="38100" dir="2700000" algn="tl">
                    <a:srgbClr val="000000">
                      <a:alpha val="43137"/>
                    </a:srgbClr>
                  </a:outerShdw>
                </a:effectLst>
              </a:rPr>
              <a:t>Hechos tan sencillos como ajustar la altura de la banda transportadora o dejar a la mano cualquier elemento que puedan llegar a necesitar sus colaboradores para desarrollar sus funciones, puede influir de manera crucial en su productividad.</a:t>
            </a:r>
          </a:p>
        </p:txBody>
      </p:sp>
    </p:spTree>
    <p:extLst>
      <p:ext uri="{BB962C8B-B14F-4D97-AF65-F5344CB8AC3E}">
        <p14:creationId xmlns:p14="http://schemas.microsoft.com/office/powerpoint/2010/main" val="2798125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50701" y="818631"/>
            <a:ext cx="10790382" cy="3264766"/>
          </a:xfrm>
        </p:spPr>
        <p:txBody>
          <a:bodyPr>
            <a:noAutofit/>
          </a:bodyPr>
          <a:lstStyle/>
          <a:p>
            <a:pPr algn="ctr"/>
            <a:r>
              <a:rPr lang="es-MX" sz="6600" b="1" dirty="0">
                <a:effectLst>
                  <a:outerShdw blurRad="38100" dist="38100" dir="2700000" algn="tl">
                    <a:srgbClr val="000000">
                      <a:alpha val="43137"/>
                    </a:srgbClr>
                  </a:outerShdw>
                </a:effectLst>
              </a:rPr>
              <a:t>MANTENIMIENTO PREVENTIVO</a:t>
            </a:r>
            <a:endParaRPr lang="en-US" sz="6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6679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8036" y="1271652"/>
            <a:ext cx="11055927" cy="4524315"/>
          </a:xfrm>
          <a:prstGeom prst="rect">
            <a:avLst/>
          </a:prstGeom>
        </p:spPr>
        <p:txBody>
          <a:bodyPr wrap="square">
            <a:spAutoFit/>
          </a:bodyPr>
          <a:lstStyle/>
          <a:p>
            <a:r>
              <a:rPr lang="es-MX" sz="3600" dirty="0">
                <a:effectLst>
                  <a:outerShdw blurRad="38100" dist="38100" dir="2700000" algn="tl">
                    <a:srgbClr val="000000">
                      <a:alpha val="43137"/>
                    </a:srgbClr>
                  </a:outerShdw>
                </a:effectLst>
              </a:rPr>
              <a:t>El mantenimiento preventivo tiene como fin asegurar el correcto funcionamiento y eficiencia de la cinta transportadora así como minimizar o evitar averías futuras. Las revisiones periódicas de cintas transportadoras tienen también por tanto un carácter de mantenimiento predictivo, ya que se emplean los medios técnicos necesarios para  permitir adelantarnos a posibles fallos futuros.</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18771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8763" y="1749562"/>
            <a:ext cx="11083637" cy="3970318"/>
          </a:xfrm>
          <a:prstGeom prst="rect">
            <a:avLst/>
          </a:prstGeom>
        </p:spPr>
        <p:txBody>
          <a:bodyPr wrap="square">
            <a:spAutoFit/>
          </a:bodyPr>
          <a:lstStyle/>
          <a:p>
            <a:r>
              <a:rPr lang="es-MX" sz="3600" dirty="0">
                <a:effectLst>
                  <a:outerShdw blurRad="38100" dist="38100" dir="2700000" algn="tl">
                    <a:srgbClr val="000000">
                      <a:alpha val="43137"/>
                    </a:srgbClr>
                  </a:outerShdw>
                </a:effectLst>
              </a:rPr>
              <a:t>El hecho de poder detectar posibles averías futuras tiene un gran valor económico para la empresa, ya que puede suponer una importante reducción de los posibles costes, tanto de los generados por la reparación en sí como en los efectos sobre la producción de las posibles paradas por avería.</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85077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8763" y="1749561"/>
            <a:ext cx="11055927" cy="2308324"/>
          </a:xfrm>
          <a:prstGeom prst="rect">
            <a:avLst/>
          </a:prstGeom>
        </p:spPr>
        <p:txBody>
          <a:bodyPr wrap="square">
            <a:spAutoFit/>
          </a:bodyPr>
          <a:lstStyle/>
          <a:p>
            <a:r>
              <a:rPr lang="es-MX" sz="3600" dirty="0">
                <a:effectLst>
                  <a:outerShdw blurRad="38100" dist="38100" dir="2700000" algn="tl">
                    <a:srgbClr val="000000">
                      <a:alpha val="43137"/>
                    </a:srgbClr>
                  </a:outerShdw>
                </a:effectLst>
              </a:rPr>
              <a:t>Para realizar correctamente el mantenimiento preventivo de las bandas transportadoras es importante seguir estos cuatro principios básicos:</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4310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8763" y="1749561"/>
            <a:ext cx="11055927" cy="3416320"/>
          </a:xfrm>
          <a:prstGeom prst="rect">
            <a:avLst/>
          </a:prstGeom>
        </p:spPr>
        <p:txBody>
          <a:bodyPr wrap="square">
            <a:spAutoFit/>
          </a:bodyPr>
          <a:lstStyle/>
          <a:p>
            <a:r>
              <a:rPr lang="es-MX" sz="3600" dirty="0">
                <a:effectLst>
                  <a:outerShdw blurRad="38100" dist="38100" dir="2700000" algn="tl">
                    <a:srgbClr val="000000">
                      <a:alpha val="43137"/>
                    </a:srgbClr>
                  </a:outerShdw>
                </a:effectLst>
              </a:rPr>
              <a:t>Las tareas de mantenimiento de una cinta transportadora requieren de unos conocimientos técnicos específicos y deben ser siempre realizados por personal acreditado y experimentado y siguiendo escrupulosamente todas las medidas de seguridad detalladas en los protocolos de mantenimiento específicos del sistema.</a:t>
            </a:r>
          </a:p>
        </p:txBody>
      </p:sp>
    </p:spTree>
    <p:extLst>
      <p:ext uri="{BB962C8B-B14F-4D97-AF65-F5344CB8AC3E}">
        <p14:creationId xmlns:p14="http://schemas.microsoft.com/office/powerpoint/2010/main" val="3570449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68036" y="1340050"/>
            <a:ext cx="11055927" cy="3970318"/>
          </a:xfrm>
          <a:prstGeom prst="rect">
            <a:avLst/>
          </a:prstGeom>
        </p:spPr>
        <p:txBody>
          <a:bodyPr wrap="square">
            <a:spAutoFit/>
          </a:bodyPr>
          <a:lstStyle/>
          <a:p>
            <a:r>
              <a:rPr lang="es-MX" sz="3600" dirty="0">
                <a:effectLst>
                  <a:outerShdw blurRad="38100" dist="38100" dir="2700000" algn="tl">
                    <a:srgbClr val="000000">
                      <a:alpha val="43137"/>
                    </a:srgbClr>
                  </a:outerShdw>
                </a:effectLst>
              </a:rPr>
              <a:t>El mantenimiento debe estar programado y ajustado a la carga de trabajo en cada momento productivo (intensidad de producción), intentando minimizar los tiempos de parada y evitar posibles pérdidas de productividad.</a:t>
            </a:r>
          </a:p>
          <a:p>
            <a:r>
              <a:rPr lang="es-MX" sz="3600" dirty="0">
                <a:effectLst>
                  <a:outerShdw blurRad="38100" dist="38100" dir="2700000" algn="tl">
                    <a:srgbClr val="000000">
                      <a:alpha val="43137"/>
                    </a:srgbClr>
                  </a:outerShdw>
                </a:effectLst>
              </a:rPr>
              <a:t>Todos los elementos o mecanismos repuestos en las labores de mantenimiento o reparación deben ajustarse a los datos técnicos del equipo sobre el que se trabaja</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5047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98763" y="1749561"/>
            <a:ext cx="11055927" cy="2862322"/>
          </a:xfrm>
          <a:prstGeom prst="rect">
            <a:avLst/>
          </a:prstGeom>
        </p:spPr>
        <p:txBody>
          <a:bodyPr wrap="square">
            <a:spAutoFit/>
          </a:bodyPr>
          <a:lstStyle/>
          <a:p>
            <a:r>
              <a:rPr lang="es-MX" sz="3600" dirty="0">
                <a:effectLst>
                  <a:outerShdw blurRad="38100" dist="38100" dir="2700000" algn="tl">
                    <a:srgbClr val="000000">
                      <a:alpha val="43137"/>
                    </a:srgbClr>
                  </a:outerShdw>
                </a:effectLst>
              </a:rPr>
              <a:t>Esto nos garantiza tanto el correcto funcionamiento de la banda transportadora como la seguridad de las operaciones.</a:t>
            </a:r>
          </a:p>
          <a:p>
            <a:r>
              <a:rPr lang="es-MX" sz="3600" dirty="0">
                <a:effectLst>
                  <a:outerShdw blurRad="38100" dist="38100" dir="2700000" algn="tl">
                    <a:srgbClr val="000000">
                      <a:alpha val="43137"/>
                    </a:srgbClr>
                  </a:outerShdw>
                </a:effectLst>
              </a:rPr>
              <a:t>Un mantenimiento preventivo de bandas transportadoras requiere, al menos, de los siguientes aspectos:</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85877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9527" y="1019888"/>
            <a:ext cx="11055927" cy="5632311"/>
          </a:xfrm>
          <a:prstGeom prst="rect">
            <a:avLst/>
          </a:prstGeom>
        </p:spPr>
        <p:txBody>
          <a:bodyPr wrap="square">
            <a:spAutoFit/>
          </a:bodyPr>
          <a:lstStyle/>
          <a:p>
            <a:pPr marL="571500" indent="-571500">
              <a:buFont typeface="Wingdings" panose="05000000000000000000" pitchFamily="2" charset="2"/>
              <a:buChar char="§"/>
            </a:pPr>
            <a:r>
              <a:rPr lang="es-MX" sz="3600" dirty="0">
                <a:effectLst>
                  <a:outerShdw blurRad="38100" dist="38100" dir="2700000" algn="tl">
                    <a:srgbClr val="000000">
                      <a:alpha val="43137"/>
                    </a:srgbClr>
                  </a:outerShdw>
                </a:effectLst>
              </a:rPr>
              <a:t>Limpieza y engrasado de elementos rodantes.</a:t>
            </a:r>
          </a:p>
          <a:p>
            <a:pPr marL="571500" indent="-571500">
              <a:buFont typeface="Wingdings" panose="05000000000000000000" pitchFamily="2" charset="2"/>
              <a:buChar char="§"/>
            </a:pPr>
            <a:r>
              <a:rPr lang="es-MX" sz="3600" dirty="0">
                <a:effectLst>
                  <a:outerShdw blurRad="38100" dist="38100" dir="2700000" algn="tl">
                    <a:srgbClr val="000000">
                      <a:alpha val="43137"/>
                    </a:srgbClr>
                  </a:outerShdw>
                </a:effectLst>
              </a:rPr>
              <a:t>Ajuste y reglaje de la banda transportadora.</a:t>
            </a:r>
          </a:p>
          <a:p>
            <a:pPr marL="571500" indent="-571500">
              <a:buFont typeface="Wingdings" panose="05000000000000000000" pitchFamily="2" charset="2"/>
              <a:buChar char="§"/>
            </a:pPr>
            <a:r>
              <a:rPr lang="es-MX" sz="3600" dirty="0">
                <a:effectLst>
                  <a:outerShdw blurRad="38100" dist="38100" dir="2700000" algn="tl">
                    <a:srgbClr val="000000">
                      <a:alpha val="43137"/>
                    </a:srgbClr>
                  </a:outerShdw>
                </a:effectLst>
              </a:rPr>
              <a:t>Sustitución y/o reparación de elementos deteriorados o dañados.</a:t>
            </a:r>
          </a:p>
          <a:p>
            <a:pPr marL="571500" indent="-571500">
              <a:buFont typeface="Wingdings" panose="05000000000000000000" pitchFamily="2" charset="2"/>
              <a:buChar char="§"/>
            </a:pPr>
            <a:r>
              <a:rPr lang="es-MX" sz="3600" dirty="0">
                <a:effectLst>
                  <a:outerShdw blurRad="38100" dist="38100" dir="2700000" algn="tl">
                    <a:srgbClr val="000000">
                      <a:alpha val="43137"/>
                    </a:srgbClr>
                  </a:outerShdw>
                </a:effectLst>
              </a:rPr>
              <a:t>Comprobar fugas hidráulicas o de aceite, estado de conexiones eléctricas, holguras.</a:t>
            </a:r>
          </a:p>
          <a:p>
            <a:pPr marL="571500" indent="-571500">
              <a:buFont typeface="Wingdings" panose="05000000000000000000" pitchFamily="2" charset="2"/>
              <a:buChar char="§"/>
            </a:pPr>
            <a:r>
              <a:rPr lang="es-MX" sz="3600" dirty="0">
                <a:effectLst>
                  <a:outerShdw blurRad="38100" dist="38100" dir="2700000" algn="tl">
                    <a:srgbClr val="000000">
                      <a:alpha val="43137"/>
                    </a:srgbClr>
                  </a:outerShdw>
                </a:effectLst>
              </a:rPr>
              <a:t>Comprobación de los sistemas de seguridad y protección.</a:t>
            </a:r>
          </a:p>
          <a:p>
            <a:pPr marL="571500" indent="-571500">
              <a:buFont typeface="Wingdings" panose="05000000000000000000" pitchFamily="2" charset="2"/>
              <a:buChar char="§"/>
            </a:pPr>
            <a:r>
              <a:rPr lang="es-MX" sz="3600" dirty="0">
                <a:effectLst>
                  <a:outerShdw blurRad="38100" dist="38100" dir="2700000" algn="tl">
                    <a:srgbClr val="000000">
                      <a:alpha val="43137"/>
                    </a:srgbClr>
                  </a:outerShdw>
                </a:effectLst>
              </a:rPr>
              <a:t>Documentación detallada de las labores de mantenimiento realizadas.</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0414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81785" y="1468242"/>
            <a:ext cx="11055927" cy="3416320"/>
          </a:xfrm>
          <a:prstGeom prst="rect">
            <a:avLst/>
          </a:prstGeom>
        </p:spPr>
        <p:txBody>
          <a:bodyPr wrap="square">
            <a:spAutoFit/>
          </a:bodyPr>
          <a:lstStyle/>
          <a:p>
            <a:r>
              <a:rPr lang="es-MX" sz="3600" dirty="0">
                <a:effectLst>
                  <a:outerShdw blurRad="38100" dist="38100" dir="2700000" algn="tl">
                    <a:srgbClr val="000000">
                      <a:alpha val="43137"/>
                    </a:srgbClr>
                  </a:outerShdw>
                </a:effectLst>
              </a:rPr>
              <a:t>Aunque los aspectos técnicos específicos del mantenimiento deben realizarse por técnicos especializados, algunos aspectos del mantenimiento preventivo que deben realizarse con mayor frecuencia o casi a diario pueden realizarse directamente por el </a:t>
            </a:r>
            <a:r>
              <a:rPr lang="es-MX" sz="3600" dirty="0">
                <a:solidFill>
                  <a:srgbClr val="FF0000"/>
                </a:solidFill>
                <a:effectLst>
                  <a:outerShdw blurRad="38100" dist="38100" dir="2700000" algn="tl">
                    <a:srgbClr val="000000">
                      <a:alpha val="43137"/>
                    </a:srgbClr>
                  </a:outerShdw>
                </a:effectLst>
              </a:rPr>
              <a:t>personal responsable de los equipos</a:t>
            </a:r>
            <a:endParaRPr lang="en-US" sz="36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9246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9527" y="1019888"/>
            <a:ext cx="11055927" cy="5632311"/>
          </a:xfrm>
          <a:prstGeom prst="rect">
            <a:avLst/>
          </a:prstGeom>
        </p:spPr>
        <p:txBody>
          <a:bodyPr wrap="square">
            <a:spAutoFit/>
          </a:bodyPr>
          <a:lstStyle/>
          <a:p>
            <a:r>
              <a:rPr lang="es-MX" sz="3600" dirty="0">
                <a:effectLst>
                  <a:outerShdw blurRad="38100" dist="38100" dir="2700000" algn="tl">
                    <a:srgbClr val="000000">
                      <a:alpha val="43137"/>
                    </a:srgbClr>
                  </a:outerShdw>
                </a:effectLst>
              </a:rPr>
              <a:t>Estos son, fundamentalmente, las labores de limpieza y engrasado (en ciertos sistemas de bandas transportadoras) así como la comprobación de los sistemas de seguridad y alarmas. Todos los aspectos que requieran de la sustitución de piezas o desmantelar estructuras de la cinta transportadora (motores, rodamientos, tambores, etc.) deben ser realizados por personal especializado para su correcto ajuste y comprobación del funcionamiento.</a:t>
            </a:r>
          </a:p>
          <a:p>
            <a:endParaRPr lang="es-MX"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49554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9527" y="1019888"/>
            <a:ext cx="11055927" cy="3970318"/>
          </a:xfrm>
          <a:prstGeom prst="rect">
            <a:avLst/>
          </a:prstGeom>
        </p:spPr>
        <p:txBody>
          <a:bodyPr wrap="square">
            <a:spAutoFit/>
          </a:bodyPr>
          <a:lstStyle/>
          <a:p>
            <a:endParaRPr lang="es-MX" sz="3600" dirty="0">
              <a:effectLst>
                <a:outerShdw blurRad="38100" dist="38100" dir="2700000" algn="tl">
                  <a:srgbClr val="000000">
                    <a:alpha val="43137"/>
                  </a:srgbClr>
                </a:outerShdw>
              </a:effectLst>
            </a:endParaRPr>
          </a:p>
          <a:p>
            <a:r>
              <a:rPr lang="es-MX" sz="3600" dirty="0">
                <a:effectLst>
                  <a:outerShdw blurRad="38100" dist="38100" dir="2700000" algn="tl">
                    <a:srgbClr val="000000">
                      <a:alpha val="43137"/>
                    </a:srgbClr>
                  </a:outerShdw>
                </a:effectLst>
              </a:rPr>
              <a:t>Dada la importancia de la eficiencia del funcionamiento de las bandas transportadoras en multitud de procesos industriales, almacenes y centros de distribución, la implantación y seguimiento de un plan de mantenimiento preventivo de las bandas transportadoras es fundamental para mantener su productividad.</a:t>
            </a:r>
            <a:endParaRPr lang="en-US"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0053895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TotalTime>
  <Words>1293</Words>
  <Application>Microsoft Office PowerPoint</Application>
  <PresentationFormat>Panorámica</PresentationFormat>
  <Paragraphs>61</Paragraphs>
  <Slides>30</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30</vt:i4>
      </vt:variant>
    </vt:vector>
  </HeadingPairs>
  <TitlesOfParts>
    <vt:vector size="37" baseType="lpstr">
      <vt:lpstr>Arial</vt:lpstr>
      <vt:lpstr>Calibri</vt:lpstr>
      <vt:lpstr>Calibri Light</vt:lpstr>
      <vt:lpstr>Open Sans</vt:lpstr>
      <vt:lpstr>Open Sans Bold</vt:lpstr>
      <vt:lpstr>Wingdings</vt:lpstr>
      <vt:lpstr>Tema de Office</vt:lpstr>
      <vt:lpstr>Presentación de PowerPoint</vt:lpstr>
      <vt:lpstr>BUENAS PRÁCTICAS Y RECOMENDACIONES TÉCNICAS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MANTENIMIENTO PREVENTIVO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INSTALACIÓN DE UNA CORREA TRANSPORTADORAS</dc:title>
  <dc:creator>usuario</dc:creator>
  <cp:lastModifiedBy>Isabel Rios</cp:lastModifiedBy>
  <cp:revision>10</cp:revision>
  <dcterms:created xsi:type="dcterms:W3CDTF">2025-01-23T14:38:59Z</dcterms:created>
  <dcterms:modified xsi:type="dcterms:W3CDTF">2025-01-24T21:07:07Z</dcterms:modified>
</cp:coreProperties>
</file>