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3" r:id="rId2"/>
    <p:sldId id="256" r:id="rId3"/>
    <p:sldId id="260" r:id="rId4"/>
    <p:sldId id="259" r:id="rId5"/>
    <p:sldId id="258" r:id="rId6"/>
    <p:sldId id="354" r:id="rId7"/>
    <p:sldId id="355" r:id="rId8"/>
    <p:sldId id="262" r:id="rId9"/>
    <p:sldId id="356" r:id="rId10"/>
    <p:sldId id="357" r:id="rId11"/>
    <p:sldId id="307" r:id="rId12"/>
    <p:sldId id="308" r:id="rId13"/>
    <p:sldId id="358" r:id="rId14"/>
    <p:sldId id="359" r:id="rId15"/>
    <p:sldId id="360" r:id="rId16"/>
    <p:sldId id="361" r:id="rId17"/>
    <p:sldId id="362" r:id="rId18"/>
    <p:sldId id="363" r:id="rId19"/>
    <p:sldId id="364" r:id="rId20"/>
    <p:sldId id="365" r:id="rId21"/>
    <p:sldId id="366" r:id="rId22"/>
    <p:sldId id="367" r:id="rId23"/>
    <p:sldId id="368" r:id="rId24"/>
    <p:sldId id="369" r:id="rId25"/>
    <p:sldId id="370" r:id="rId26"/>
    <p:sldId id="351" r:id="rId27"/>
    <p:sldId id="371" r:id="rId28"/>
    <p:sldId id="294" r:id="rId29"/>
    <p:sldId id="353" r:id="rId30"/>
    <p:sldId id="304" r:id="rId31"/>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9" d="100"/>
          <a:sy n="109" d="100"/>
        </p:scale>
        <p:origin x="6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C73CAE-1372-0E77-29F4-5594D7BB97F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7CE4C2F4-5B8B-9ECE-5DC0-54F4ADE3261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B09CBD1-11D9-7FA9-B156-D0725C54BB8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448F51D3-274F-8DF1-F996-68E702F3049A}"/>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8E893938-E27D-030A-2916-CF23B91908FC}"/>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948386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DB214A-A374-FC7B-672D-160885D0E6CA}"/>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8D3BABD2-1156-4D80-6F62-7675DC9025D4}"/>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7239D-CAA2-F000-156A-EB1BFDBDCE91}"/>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20A82646-44AD-9075-AC2C-49C537E9FE5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E16CAC14-8E5C-E665-FBDF-60B930345D36}"/>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400516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9FF32-F36D-2D79-FEAF-C855F6C852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497F876-7F3B-3E56-1B42-D2979C93A51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8F76C32-FF7F-4640-2DFD-974F89937CE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EBD7EF72-57B3-A843-A016-61664B0338CF}"/>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72B8BBB4-1730-AAAB-708D-16C8203EFAF9}"/>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56575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7F290A-78CA-5356-E470-F5D56483728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D26C34B-4880-966C-270B-423EF82315D4}"/>
              </a:ext>
            </a:extLst>
          </p:cNvPr>
          <p:cNvSpPr>
            <a:spLocks noGrp="1"/>
          </p:cNvSpPr>
          <p:nvPr>
            <p:ph sz="half" idx="1"/>
          </p:nvPr>
        </p:nvSpPr>
        <p:spPr>
          <a:xfrm>
            <a:off x="838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6D03C862-DAD2-3B5C-32BC-B6F1AABACAE3}"/>
              </a:ext>
            </a:extLst>
          </p:cNvPr>
          <p:cNvSpPr>
            <a:spLocks noGrp="1"/>
          </p:cNvSpPr>
          <p:nvPr>
            <p:ph sz="half" idx="2"/>
          </p:nvPr>
        </p:nvSpPr>
        <p:spPr>
          <a:xfrm>
            <a:off x="6172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C484068-F1F9-4659-B94D-DD4B3D9FAFBC}"/>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6" name="Marcador de pie de página 5">
            <a:extLst>
              <a:ext uri="{FF2B5EF4-FFF2-40B4-BE49-F238E27FC236}">
                <a16:creationId xmlns:a16="http://schemas.microsoft.com/office/drawing/2014/main" id="{1FD42BFA-A14B-D680-680C-35380C4560C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DB28EF57-EB91-A756-9B27-5DF61BF5ADD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95435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046AC-2616-DBDA-B9DB-A889C54B4A3B}"/>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EFA2B82-1002-F519-D0EF-8713C21C08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15C5D11-7B35-A102-FFE1-17694111C6E6}"/>
              </a:ext>
            </a:extLst>
          </p:cNvPr>
          <p:cNvSpPr>
            <a:spLocks noGrp="1"/>
          </p:cNvSpPr>
          <p:nvPr>
            <p:ph sz="half" idx="2"/>
          </p:nvPr>
        </p:nvSpPr>
        <p:spPr>
          <a:xfrm>
            <a:off x="839788" y="2505075"/>
            <a:ext cx="5157787"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86045141-4733-A781-65A0-579EB8ED54B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678F30E-5570-E57D-DA92-B96A4D94B2FE}"/>
              </a:ext>
            </a:extLst>
          </p:cNvPr>
          <p:cNvSpPr>
            <a:spLocks noGrp="1"/>
          </p:cNvSpPr>
          <p:nvPr>
            <p:ph sz="quarter" idx="4"/>
          </p:nvPr>
        </p:nvSpPr>
        <p:spPr>
          <a:xfrm>
            <a:off x="6172200" y="2505075"/>
            <a:ext cx="5183188"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0BFD4CA5-2CE3-F14F-C86A-5D015440C5F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8" name="Marcador de pie de página 7">
            <a:extLst>
              <a:ext uri="{FF2B5EF4-FFF2-40B4-BE49-F238E27FC236}">
                <a16:creationId xmlns:a16="http://schemas.microsoft.com/office/drawing/2014/main" id="{F3E6E4BB-2C57-9A6C-2575-7387351C39D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9" name="Marcador de número de diapositiva 8">
            <a:extLst>
              <a:ext uri="{FF2B5EF4-FFF2-40B4-BE49-F238E27FC236}">
                <a16:creationId xmlns:a16="http://schemas.microsoft.com/office/drawing/2014/main" id="{431A2AEA-38C9-C39E-D996-FBDB4150531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855303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A526F-C368-D738-522A-350B1E39E02E}"/>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E7887F2-D614-D353-E1C4-15EB37C7519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4E7C8E12-5EB2-799D-9B41-FB484B641D78}"/>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5894CE51-EC7F-99C5-42C3-DA7246D490B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35881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7A82FCC-020A-2C03-043B-61E3F338453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3" name="Marcador de pie de página 2">
            <a:extLst>
              <a:ext uri="{FF2B5EF4-FFF2-40B4-BE49-F238E27FC236}">
                <a16:creationId xmlns:a16="http://schemas.microsoft.com/office/drawing/2014/main" id="{81AA82E9-D91D-B95C-933E-75B257408F1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Marcador de número de diapositiva 3">
            <a:extLst>
              <a:ext uri="{FF2B5EF4-FFF2-40B4-BE49-F238E27FC236}">
                <a16:creationId xmlns:a16="http://schemas.microsoft.com/office/drawing/2014/main" id="{88E1F4E0-DC93-F781-52E1-BF3418929A5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433775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05BFC6-6F2B-43E0-C787-3EEA1E66961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E05E2AF-6A4F-688A-4B5C-046578F6C45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F7449FDB-5AB0-A875-C0A1-06E5C7B779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D9BB57-9060-5952-AADD-CC8707DF150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6" name="Marcador de pie de página 5">
            <a:extLst>
              <a:ext uri="{FF2B5EF4-FFF2-40B4-BE49-F238E27FC236}">
                <a16:creationId xmlns:a16="http://schemas.microsoft.com/office/drawing/2014/main" id="{9D3260AC-9D48-86D3-A6FF-254B6743389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5A68E30D-109C-495F-6B31-6B98155E837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654899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7E815-A8B2-602B-418B-BCE1EA3E467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321B1EB-EC16-609B-1DE3-63943DE2DCF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9999F8FB-3D61-D2A4-1EDE-B0DE094A6C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EE9E3EB-70A4-7FCB-41EB-6AEEB9238E1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6" name="Marcador de pie de página 5">
            <a:extLst>
              <a:ext uri="{FF2B5EF4-FFF2-40B4-BE49-F238E27FC236}">
                <a16:creationId xmlns:a16="http://schemas.microsoft.com/office/drawing/2014/main" id="{508DC6F8-E5E8-72FB-298A-D790FEDE024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45721CA5-FDCF-1BAD-6C66-D285F479375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72467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E5C08-C747-5D28-D0E6-DBEB0986C43B}"/>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F8E8FAE-6BF7-34C8-AD87-27F8E5E9BDE2}"/>
              </a:ext>
            </a:extLst>
          </p:cNvPr>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CC42C2F-F657-8097-D5EF-9796F358B5BA}"/>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5EE8AEE2-0D86-23D3-9BF5-D5D7BDE3002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16118390-B62C-B161-3F15-53ABFC4DCF9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5745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6A62417-0699-4811-1ADA-D4D01A0B3F69}"/>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9FB800D-58D4-5AD3-B6AB-9EF95990B5BC}"/>
              </a:ext>
            </a:extLst>
          </p:cNvPr>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3B7669B-389D-C7C2-2A6B-70DD7BAA8EE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DB008598-1DB1-B2C7-A60D-F01D184A724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4A8ADBF9-738E-A9FC-CCD4-E561948A594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051036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708757-7C56-72B4-AA03-BBFA91E9748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83D7FF58-1C20-5781-BB85-71C6952FEC7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C31BDF1D-FF21-A904-E1A3-524BBCBB97F1}"/>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06-08-2026</a:t>
            </a:fld>
            <a:endParaRPr lang="es-CL"/>
          </a:p>
        </p:txBody>
      </p:sp>
      <p:sp>
        <p:nvSpPr>
          <p:cNvPr id="5" name="Marcador de pie de página 4">
            <a:extLst>
              <a:ext uri="{FF2B5EF4-FFF2-40B4-BE49-F238E27FC236}">
                <a16:creationId xmlns:a16="http://schemas.microsoft.com/office/drawing/2014/main" id="{32513B60-20F9-D28C-54DC-462DED1E76A7}"/>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653FF83C-9B4F-3ABA-8B0A-23F8B60C85B5}"/>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826580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FA41EC-D879-062C-DD14-164322F4F6C9}"/>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DEFC4250-B13B-D0A4-1CD3-5F02F86AF384}"/>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06-08-2026</a:t>
            </a:fld>
            <a:endParaRPr lang="es-CL"/>
          </a:p>
        </p:txBody>
      </p:sp>
      <p:sp>
        <p:nvSpPr>
          <p:cNvPr id="4" name="Marcador de pie de página 3">
            <a:extLst>
              <a:ext uri="{FF2B5EF4-FFF2-40B4-BE49-F238E27FC236}">
                <a16:creationId xmlns:a16="http://schemas.microsoft.com/office/drawing/2014/main" id="{2CF54AFA-A44A-728E-671B-7AEA7A8AED2E}"/>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26693744-1A14-C671-8370-F0B02756E249}"/>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1532891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4038B8-1949-8C39-88A2-B16AEE4A3E7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1BD013F8-BAEB-A555-E1C7-8FDE4FB2B61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4BC1ED81-8412-3CCE-5886-4AF66AC8EACE}"/>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184572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7B7575-9229-E947-8503-2F9463685155}"/>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F1C75D64-1FEE-B6E8-4478-64952F6D2486}"/>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A83383FD-3900-09D0-BB5F-FC299A27FCE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6ABAF726-ED39-FBFA-D4B9-32E7EEDD120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540261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2386B2-4EAB-B671-5B4B-04D51578E6C1}"/>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B7668C0-16FA-C732-C4BC-2C9A264519FD}"/>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CF1A8139-5833-CDEE-F9F4-C70B45B332B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CB1E1363-8D69-ADAE-5FB9-C5A6557B352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688735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DFD319-7B1C-F79F-4024-461359D43C50}"/>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5ED2C224-98DB-B8D8-42B8-7312F21F25D0}"/>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F4236AD4-89FE-2F8E-04D1-2861EE2D96C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884DCA76-4233-CB47-BE68-20AF5BDDDD3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63967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3FDE5E5-BCF6-7974-457B-B8F398BE9D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L" dirty="0"/>
          </a:p>
        </p:txBody>
      </p:sp>
      <p:sp>
        <p:nvSpPr>
          <p:cNvPr id="3" name="Marcador de texto 2">
            <a:extLst>
              <a:ext uri="{FF2B5EF4-FFF2-40B4-BE49-F238E27FC236}">
                <a16:creationId xmlns:a16="http://schemas.microsoft.com/office/drawing/2014/main" id="{DABB2BB1-36C0-F043-552A-AA3645FA8F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
        <p:nvSpPr>
          <p:cNvPr id="4" name="Marcador de fecha 3">
            <a:extLst>
              <a:ext uri="{FF2B5EF4-FFF2-40B4-BE49-F238E27FC236}">
                <a16:creationId xmlns:a16="http://schemas.microsoft.com/office/drawing/2014/main" id="{75DC48A3-465C-445E-2624-2C2401DF8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8A88CDC4-4664-DA05-B45D-E13CF6527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dirty="0"/>
          </a:p>
        </p:txBody>
      </p:sp>
      <p:sp>
        <p:nvSpPr>
          <p:cNvPr id="6" name="Marcador de número de diapositiva 5">
            <a:extLst>
              <a:ext uri="{FF2B5EF4-FFF2-40B4-BE49-F238E27FC236}">
                <a16:creationId xmlns:a16="http://schemas.microsoft.com/office/drawing/2014/main" id="{86D58E83-E01E-93EB-6331-EFC3A80CA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9FB5D8-4CD1-4709-8409-76BD15442C30}" type="slidenum">
              <a:rPr lang="es-CL" smtClean="0"/>
              <a:t>‹Nº›</a:t>
            </a:fld>
            <a:endParaRPr lang="es-CL"/>
          </a:p>
        </p:txBody>
      </p:sp>
      <p:sp>
        <p:nvSpPr>
          <p:cNvPr id="8" name="Rectángulo 7">
            <a:extLst>
              <a:ext uri="{FF2B5EF4-FFF2-40B4-BE49-F238E27FC236}">
                <a16:creationId xmlns:a16="http://schemas.microsoft.com/office/drawing/2014/main" id="{7E0422A9-ADF6-60CE-E7B2-80581821B4F0}"/>
              </a:ext>
            </a:extLst>
          </p:cNvPr>
          <p:cNvSpPr/>
          <p:nvPr userDrawn="1"/>
        </p:nvSpPr>
        <p:spPr>
          <a:xfrm>
            <a:off x="2047284" y="6651652"/>
            <a:ext cx="10144715" cy="20230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9" name="Rectángulo 8">
            <a:extLst>
              <a:ext uri="{FF2B5EF4-FFF2-40B4-BE49-F238E27FC236}">
                <a16:creationId xmlns:a16="http://schemas.microsoft.com/office/drawing/2014/main" id="{ABA62105-7EA9-6B32-6A29-6297ACABB682}"/>
              </a:ext>
            </a:extLst>
          </p:cNvPr>
          <p:cNvSpPr/>
          <p:nvPr userDrawn="1"/>
        </p:nvSpPr>
        <p:spPr>
          <a:xfrm>
            <a:off x="0" y="6651652"/>
            <a:ext cx="2031101" cy="202301"/>
          </a:xfrm>
          <a:prstGeom prst="rect">
            <a:avLst/>
          </a:prstGeom>
          <a:solidFill>
            <a:schemeClr val="accent4">
              <a:lumMod val="5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Imagen 24">
            <a:extLst>
              <a:ext uri="{FF2B5EF4-FFF2-40B4-BE49-F238E27FC236}">
                <a16:creationId xmlns:a16="http://schemas.microsoft.com/office/drawing/2014/main" id="{0763AAE4-BD90-8D7B-1821-454FBF9C7BE5}"/>
              </a:ext>
            </a:extLst>
          </p:cNvPr>
          <p:cNvPicPr>
            <a:picLocks noChangeAspect="1"/>
          </p:cNvPicPr>
          <p:nvPr userDrawn="1"/>
        </p:nvPicPr>
        <p:blipFill>
          <a:blip r:embed="rId19"/>
          <a:srcRect l="13043" t="34493" r="11593" b="34606"/>
          <a:stretch/>
        </p:blipFill>
        <p:spPr>
          <a:xfrm>
            <a:off x="0" y="0"/>
            <a:ext cx="2103929" cy="862673"/>
          </a:xfrm>
          <a:prstGeom prst="rect">
            <a:avLst/>
          </a:prstGeom>
        </p:spPr>
      </p:pic>
    </p:spTree>
    <p:extLst>
      <p:ext uri="{BB962C8B-B14F-4D97-AF65-F5344CB8AC3E}">
        <p14:creationId xmlns:p14="http://schemas.microsoft.com/office/powerpoint/2010/main" val="3681777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6394"/>
            <a:ext cx="12193057" cy="6870787"/>
          </a:xfrm>
          <a:prstGeom prst="rect">
            <a:avLst/>
          </a:prstGeom>
        </p:spPr>
      </p:pic>
    </p:spTree>
    <p:extLst>
      <p:ext uri="{BB962C8B-B14F-4D97-AF65-F5344CB8AC3E}">
        <p14:creationId xmlns:p14="http://schemas.microsoft.com/office/powerpoint/2010/main" val="47128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1DDD9-3DF2-3D76-BEAD-45677CFF5C2F}"/>
              </a:ext>
            </a:extLst>
          </p:cNvPr>
          <p:cNvSpPr>
            <a:spLocks noGrp="1"/>
          </p:cNvSpPr>
          <p:nvPr>
            <p:ph type="ctrTitle"/>
          </p:nvPr>
        </p:nvSpPr>
        <p:spPr>
          <a:xfrm>
            <a:off x="1445342" y="2399072"/>
            <a:ext cx="6528619" cy="1815092"/>
          </a:xfrm>
        </p:spPr>
        <p:txBody>
          <a:bodyPr>
            <a:normAutofit fontScale="90000"/>
          </a:bodyPr>
          <a:lstStyle/>
          <a:p>
            <a:pPr algn="l"/>
            <a:r>
              <a:rPr lang="es-MX" sz="4400" dirty="0">
                <a:solidFill>
                  <a:schemeClr val="tx1">
                    <a:lumMod val="65000"/>
                    <a:lumOff val="35000"/>
                  </a:schemeClr>
                </a:solidFill>
                <a:latin typeface="Lucida Sans" panose="020B0602030504020204" pitchFamily="34" charset="77"/>
              </a:rPr>
              <a:t>Herramientas Lean Kaizen para la Mejora Continua</a:t>
            </a:r>
            <a:endParaRPr lang="es-CL" sz="4400" dirty="0"/>
          </a:p>
        </p:txBody>
      </p:sp>
      <p:pic>
        <p:nvPicPr>
          <p:cNvPr id="6" name="Imagen 5"/>
          <p:cNvPicPr>
            <a:picLocks noChangeAspect="1"/>
          </p:cNvPicPr>
          <p:nvPr/>
        </p:nvPicPr>
        <p:blipFill>
          <a:blip r:embed="rId2"/>
          <a:stretch>
            <a:fillRect/>
          </a:stretch>
        </p:blipFill>
        <p:spPr>
          <a:xfrm>
            <a:off x="4798211" y="781621"/>
            <a:ext cx="2025283" cy="1158014"/>
          </a:xfrm>
          <a:prstGeom prst="rect">
            <a:avLst/>
          </a:prstGeom>
        </p:spPr>
      </p:pic>
    </p:spTree>
    <p:extLst>
      <p:ext uri="{BB962C8B-B14F-4D97-AF65-F5344CB8AC3E}">
        <p14:creationId xmlns:p14="http://schemas.microsoft.com/office/powerpoint/2010/main" val="75458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B9D2-E329-8109-36AE-F69D337638F9}"/>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EFF95DCF-0292-1CED-5D88-9A31A07A7DB8}"/>
              </a:ext>
            </a:extLst>
          </p:cNvPr>
          <p:cNvSpPr txBox="1"/>
          <p:nvPr/>
        </p:nvSpPr>
        <p:spPr>
          <a:xfrm>
            <a:off x="76338" y="791315"/>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Resultado de Aprendizaje</a:t>
            </a:r>
          </a:p>
        </p:txBody>
      </p:sp>
      <p:sp>
        <p:nvSpPr>
          <p:cNvPr id="9" name="CuadroTexto 8">
            <a:extLst>
              <a:ext uri="{FF2B5EF4-FFF2-40B4-BE49-F238E27FC236}">
                <a16:creationId xmlns:a16="http://schemas.microsoft.com/office/drawing/2014/main" id="{29B3D811-086C-39EC-001D-A0C650C647C6}"/>
              </a:ext>
            </a:extLst>
          </p:cNvPr>
          <p:cNvSpPr txBox="1"/>
          <p:nvPr/>
        </p:nvSpPr>
        <p:spPr>
          <a:xfrm>
            <a:off x="76338" y="1859340"/>
            <a:ext cx="11486367" cy="1631216"/>
          </a:xfrm>
          <a:prstGeom prst="rect">
            <a:avLst/>
          </a:prstGeom>
          <a:noFill/>
        </p:spPr>
        <p:txBody>
          <a:bodyPr wrap="square" rtlCol="0">
            <a:spAutoFit/>
          </a:bodyPr>
          <a:lstStyle/>
          <a:p>
            <a:pPr marL="457200" indent="-457200" algn="just">
              <a:buClr>
                <a:srgbClr val="941914"/>
              </a:buClr>
              <a:buFont typeface="+mj-lt"/>
              <a:buAutoNum type="arabicPeriod"/>
            </a:pPr>
            <a:r>
              <a:rPr lang="es-MX" sz="2000" dirty="0">
                <a:solidFill>
                  <a:srgbClr val="485C87"/>
                </a:solidFill>
                <a:latin typeface="Lucida Sans" panose="020B0602030504020204" pitchFamily="34" charset="77"/>
              </a:rPr>
              <a:t>Al finalizar este módulo, el participante será capaz de resolver desviaciones operativas aplicando el Ciclo PDCA y la metodología de análisis de causa raíz (5 Por Qué), colaborando en equipos multidisciplinarios para diseñar soluciones efectivas que se consoliden en estándares de trabajo claros y medibles a través de indicadores simples de desempeño</a:t>
            </a:r>
            <a:r>
              <a:rPr lang="es-ES" sz="2000" dirty="0">
                <a:solidFill>
                  <a:srgbClr val="485C87"/>
                </a:solidFill>
                <a:latin typeface="Lucida Sans" panose="020B0602030504020204" pitchFamily="34" charset="77"/>
              </a:rPr>
              <a:t>.</a:t>
            </a:r>
            <a:endParaRPr lang="es-ES_tradnl" sz="2000" dirty="0">
              <a:solidFill>
                <a:srgbClr val="485C87"/>
              </a:solidFill>
              <a:latin typeface="Lucida Sans" panose="020B0602030504020204" pitchFamily="34" charset="77"/>
            </a:endParaRPr>
          </a:p>
        </p:txBody>
      </p:sp>
      <p:pic>
        <p:nvPicPr>
          <p:cNvPr id="2" name="Imagen 1"/>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64233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D55F5-F2E2-7B9C-6BC3-887F8C227B54}"/>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1FCD558-43D5-CB34-A9D5-6457E4B0C673}"/>
              </a:ext>
            </a:extLst>
          </p:cNvPr>
          <p:cNvSpPr txBox="1"/>
          <p:nvPr/>
        </p:nvSpPr>
        <p:spPr>
          <a:xfrm>
            <a:off x="2569923" y="2870281"/>
            <a:ext cx="7052153"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¿Qué vimos la sesión anterior?</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46202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379E-0DF3-A2D1-110B-B04D30FD39F2}"/>
            </a:ext>
          </a:extLst>
        </p:cNvPr>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9B788DA0-9C14-A331-C8B3-0DBF20861DEA}"/>
              </a:ext>
            </a:extLst>
          </p:cNvPr>
          <p:cNvSpPr txBox="1"/>
          <p:nvPr/>
        </p:nvSpPr>
        <p:spPr>
          <a:xfrm>
            <a:off x="515779" y="608471"/>
            <a:ext cx="8686212" cy="646331"/>
          </a:xfrm>
          <a:prstGeom prst="rect">
            <a:avLst/>
          </a:prstGeom>
          <a:noFill/>
        </p:spPr>
        <p:txBody>
          <a:bodyPr wrap="square" rtlCol="0">
            <a:spAutoFit/>
          </a:bodyPr>
          <a:lstStyle/>
          <a:p>
            <a:r>
              <a:rPr lang="en-US" sz="3600" dirty="0">
                <a:solidFill>
                  <a:srgbClr val="485C87"/>
                </a:solidFill>
                <a:latin typeface="Lucida Sans" panose="020B0602030504020204" pitchFamily="34" charset="77"/>
              </a:rPr>
              <a:t>Ciclo PDCA (Plan–Do–Check–Act)</a:t>
            </a:r>
            <a:endParaRPr lang="es-ES" sz="3600" dirty="0">
              <a:solidFill>
                <a:srgbClr val="485C87"/>
              </a:solidFill>
              <a:latin typeface="Lucida Sans" panose="020B0602030504020204" pitchFamily="34" charset="77"/>
            </a:endParaRPr>
          </a:p>
        </p:txBody>
      </p:sp>
      <p:sp>
        <p:nvSpPr>
          <p:cNvPr id="3" name="CuadroTexto 2">
            <a:extLst>
              <a:ext uri="{FF2B5EF4-FFF2-40B4-BE49-F238E27FC236}">
                <a16:creationId xmlns:a16="http://schemas.microsoft.com/office/drawing/2014/main" id="{94147175-4B88-837A-5958-44641F9482DD}"/>
              </a:ext>
            </a:extLst>
          </p:cNvPr>
          <p:cNvSpPr txBox="1"/>
          <p:nvPr/>
        </p:nvSpPr>
        <p:spPr>
          <a:xfrm>
            <a:off x="515779" y="3694984"/>
            <a:ext cx="5569763" cy="2554545"/>
          </a:xfrm>
          <a:prstGeom prst="rect">
            <a:avLst/>
          </a:prstGeom>
          <a:noFill/>
        </p:spPr>
        <p:txBody>
          <a:bodyPr wrap="square" rtlCol="0">
            <a:spAutoFit/>
          </a:bodyPr>
          <a:lstStyle/>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Plan (Planificar): </a:t>
            </a:r>
            <a:r>
              <a:rPr lang="es-MX" sz="1600" dirty="0">
                <a:solidFill>
                  <a:schemeClr val="tx1">
                    <a:lumMod val="65000"/>
                    <a:lumOff val="35000"/>
                  </a:schemeClr>
                </a:solidFill>
                <a:latin typeface="Lucida Sans" panose="020B0602030504020204" pitchFamily="34" charset="77"/>
              </a:rPr>
              <a:t>Se define un problema específico (por ejemplo, la baja disponibilidad de una flota de camiones de extracción) y se analiza la situación actual mediante datos para proyectar un objetivo meta</a:t>
            </a:r>
            <a:r>
              <a:rPr lang="es-ES" sz="1600" dirty="0">
                <a:solidFill>
                  <a:schemeClr val="tx1">
                    <a:lumMod val="65000"/>
                    <a:lumOff val="35000"/>
                  </a:schemeClr>
                </a:solidFill>
                <a:latin typeface="Lucida Sans" panose="020B0602030504020204" pitchFamily="34" charset="77"/>
              </a:rPr>
              <a:t>.</a:t>
            </a:r>
          </a:p>
          <a:p>
            <a:pPr marL="342900" indent="-342900" algn="just">
              <a:buClr>
                <a:srgbClr val="941914"/>
              </a:buClr>
              <a:buFont typeface="+mj-lt"/>
              <a:buAutoNum type="arabicPeriod"/>
            </a:pPr>
            <a:endParaRPr lang="es-ES" sz="1600"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Do (Hacer): </a:t>
            </a:r>
            <a:r>
              <a:rPr lang="es-MX" sz="1600" dirty="0">
                <a:solidFill>
                  <a:schemeClr val="tx1">
                    <a:lumMod val="65000"/>
                    <a:lumOff val="35000"/>
                  </a:schemeClr>
                </a:solidFill>
                <a:latin typeface="Lucida Sans" panose="020B0602030504020204" pitchFamily="34" charset="77"/>
              </a:rPr>
              <a:t>Se implementan acciones correctivas a pequeña escala o de forma piloto en un área o turno específico para probar las hipótesis de mejora sin arriesgar toda la producción</a:t>
            </a:r>
            <a:r>
              <a:rPr lang="es-ES" sz="1600" dirty="0">
                <a:solidFill>
                  <a:schemeClr val="tx1">
                    <a:lumMod val="65000"/>
                    <a:lumOff val="35000"/>
                  </a:schemeClr>
                </a:solidFill>
                <a:latin typeface="Lucida Sans" panose="020B0602030504020204" pitchFamily="34" charset="77"/>
              </a:rPr>
              <a:t>.</a:t>
            </a:r>
          </a:p>
        </p:txBody>
      </p:sp>
      <p:sp>
        <p:nvSpPr>
          <p:cNvPr id="4" name="CuadroTexto 3">
            <a:extLst>
              <a:ext uri="{FF2B5EF4-FFF2-40B4-BE49-F238E27FC236}">
                <a16:creationId xmlns:a16="http://schemas.microsoft.com/office/drawing/2014/main" id="{D1D0082A-30D5-7CA8-23F2-258A7FE5387F}"/>
              </a:ext>
            </a:extLst>
          </p:cNvPr>
          <p:cNvSpPr txBox="1"/>
          <p:nvPr/>
        </p:nvSpPr>
        <p:spPr>
          <a:xfrm>
            <a:off x="515779" y="1254802"/>
            <a:ext cx="11400837" cy="2308324"/>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El Ciclo PDCA</a:t>
            </a:r>
            <a:r>
              <a:rPr lang="es-MX" dirty="0">
                <a:solidFill>
                  <a:schemeClr val="tx1">
                    <a:lumMod val="65000"/>
                    <a:lumOff val="35000"/>
                  </a:schemeClr>
                </a:solidFill>
                <a:latin typeface="Lucida Sans" panose="020B0602030504020204" pitchFamily="34" charset="77"/>
              </a:rPr>
              <a:t>, también conocido como el ciclo de Deming o Shewhart, es la columna vertebral operativa de la mejora continua. De acuerdo con Deming, la calidad y la eficiencia no se vigilan al final de la línea, sino que se gestionan a través de un proceso </a:t>
            </a:r>
            <a:r>
              <a:rPr lang="es-MX" dirty="0">
                <a:solidFill>
                  <a:srgbClr val="941914"/>
                </a:solidFill>
                <a:latin typeface="Lucida Sans" panose="020B0602030504020204" pitchFamily="34" charset="77"/>
              </a:rPr>
              <a:t>iterativo</a:t>
            </a:r>
            <a:r>
              <a:rPr lang="es-MX" dirty="0">
                <a:solidFill>
                  <a:schemeClr val="tx1">
                    <a:lumMod val="65000"/>
                    <a:lumOff val="35000"/>
                  </a:schemeClr>
                </a:solidFill>
                <a:latin typeface="Lucida Sans" panose="020B0602030504020204" pitchFamily="34" charset="77"/>
              </a:rPr>
              <a:t> y </a:t>
            </a:r>
            <a:r>
              <a:rPr lang="es-MX" dirty="0">
                <a:solidFill>
                  <a:srgbClr val="941914"/>
                </a:solidFill>
                <a:latin typeface="Lucida Sans" panose="020B0602030504020204" pitchFamily="34" charset="77"/>
              </a:rPr>
              <a:t>sistemático</a:t>
            </a:r>
            <a:r>
              <a:rPr lang="es-MX" dirty="0">
                <a:solidFill>
                  <a:schemeClr val="tx1">
                    <a:lumMod val="65000"/>
                    <a:lumOff val="35000"/>
                  </a:schemeClr>
                </a:solidFill>
                <a:latin typeface="Lucida Sans" panose="020B0602030504020204" pitchFamily="34" charset="77"/>
              </a:rPr>
              <a:t> de aprendizaje. Es un marco metodológico de cuatro etapas diseñado para guiar el aprendizaje y la resolución de problemas en cualquier tipo de organización.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En la minería moderna, donde los imprevistos geológicos u operativos son la norma, el PDCA estructurado funciona de la siguiente manera:</a:t>
            </a:r>
            <a:endParaRPr lang="es-ES" dirty="0">
              <a:solidFill>
                <a:schemeClr val="tx1">
                  <a:lumMod val="65000"/>
                  <a:lumOff val="35000"/>
                </a:schemeClr>
              </a:solidFill>
              <a:latin typeface="Lucida Sans" panose="020B0602030504020204" pitchFamily="34" charset="77"/>
            </a:endParaRPr>
          </a:p>
        </p:txBody>
      </p:sp>
      <p:sp>
        <p:nvSpPr>
          <p:cNvPr id="9" name="CuadroTexto 8">
            <a:extLst>
              <a:ext uri="{FF2B5EF4-FFF2-40B4-BE49-F238E27FC236}">
                <a16:creationId xmlns:a16="http://schemas.microsoft.com/office/drawing/2014/main" id="{6533D1A6-A0CF-F60C-E61A-40B5BA381AA3}"/>
              </a:ext>
            </a:extLst>
          </p:cNvPr>
          <p:cNvSpPr txBox="1"/>
          <p:nvPr/>
        </p:nvSpPr>
        <p:spPr>
          <a:xfrm>
            <a:off x="6346853" y="3694984"/>
            <a:ext cx="5569763" cy="2308324"/>
          </a:xfrm>
          <a:prstGeom prst="rect">
            <a:avLst/>
          </a:prstGeom>
          <a:noFill/>
        </p:spPr>
        <p:txBody>
          <a:bodyPr wrap="square" rtlCol="0">
            <a:spAutoFit/>
          </a:bodyPr>
          <a:lstStyle/>
          <a:p>
            <a:pPr marL="342900" indent="-342900" algn="just">
              <a:buClr>
                <a:srgbClr val="941914"/>
              </a:buClr>
              <a:buFont typeface="+mj-lt"/>
              <a:buAutoNum type="arabicPeriod" startAt="3"/>
            </a:pPr>
            <a:r>
              <a:rPr lang="es-ES" sz="1600" b="1" dirty="0">
                <a:solidFill>
                  <a:srgbClr val="941914"/>
                </a:solidFill>
                <a:latin typeface="Lucida Sans" panose="020B0602030504020204" pitchFamily="34" charset="77"/>
              </a:rPr>
              <a:t>Check (Verificar): </a:t>
            </a:r>
            <a:r>
              <a:rPr lang="es-MX" sz="1600" dirty="0">
                <a:solidFill>
                  <a:schemeClr val="tx1">
                    <a:lumMod val="65000"/>
                    <a:lumOff val="35000"/>
                  </a:schemeClr>
                </a:solidFill>
                <a:latin typeface="Lucida Sans" panose="020B0602030504020204" pitchFamily="34" charset="77"/>
              </a:rPr>
              <a:t>Se contrastan los resultados obtenidos con las metas planificadas, evaluando si los indicadores clave de rendimiento (KPI) se movieron positivamente</a:t>
            </a:r>
            <a:r>
              <a:rPr lang="es-ES" sz="1600" dirty="0">
                <a:solidFill>
                  <a:schemeClr val="tx1">
                    <a:lumMod val="65000"/>
                    <a:lumOff val="35000"/>
                  </a:schemeClr>
                </a:solidFill>
                <a:latin typeface="Lucida Sans" panose="020B0602030504020204" pitchFamily="34" charset="77"/>
              </a:rPr>
              <a:t>.</a:t>
            </a:r>
          </a:p>
          <a:p>
            <a:pPr marL="342900" indent="-342900" algn="just">
              <a:buClr>
                <a:srgbClr val="941914"/>
              </a:buClr>
              <a:buFont typeface="+mj-lt"/>
              <a:buAutoNum type="arabicPeriod" startAt="3"/>
            </a:pPr>
            <a:endParaRPr lang="es-ES" sz="1600" b="1" dirty="0">
              <a:solidFill>
                <a:srgbClr val="941914"/>
              </a:solidFill>
              <a:latin typeface="Lucida Sans" panose="020B0602030504020204" pitchFamily="34" charset="77"/>
            </a:endParaRPr>
          </a:p>
          <a:p>
            <a:pPr marL="342900" indent="-342900" algn="just">
              <a:buClr>
                <a:srgbClr val="941914"/>
              </a:buClr>
              <a:buFont typeface="+mj-lt"/>
              <a:buAutoNum type="arabicPeriod" startAt="3"/>
            </a:pPr>
            <a:endParaRPr lang="es-ES" sz="1600" b="1" dirty="0">
              <a:solidFill>
                <a:srgbClr val="941914"/>
              </a:solidFill>
              <a:latin typeface="Lucida Sans" panose="020B0602030504020204" pitchFamily="34" charset="77"/>
            </a:endParaRPr>
          </a:p>
          <a:p>
            <a:pPr marL="342900" indent="-342900" algn="just">
              <a:buClr>
                <a:srgbClr val="941914"/>
              </a:buClr>
              <a:buFont typeface="+mj-lt"/>
              <a:buAutoNum type="arabicPeriod" startAt="3"/>
            </a:pPr>
            <a:r>
              <a:rPr lang="es-ES" sz="1600" b="1" dirty="0" err="1">
                <a:solidFill>
                  <a:srgbClr val="941914"/>
                </a:solidFill>
                <a:latin typeface="Lucida Sans" panose="020B0602030504020204" pitchFamily="34" charset="77"/>
              </a:rPr>
              <a:t>Act</a:t>
            </a:r>
            <a:r>
              <a:rPr lang="es-ES" sz="1600" b="1" dirty="0">
                <a:solidFill>
                  <a:srgbClr val="941914"/>
                </a:solidFill>
                <a:latin typeface="Lucida Sans" panose="020B0602030504020204" pitchFamily="34" charset="77"/>
              </a:rPr>
              <a:t> (Actuar): </a:t>
            </a:r>
            <a:r>
              <a:rPr lang="es-MX" sz="1600" dirty="0">
                <a:solidFill>
                  <a:schemeClr val="tx1">
                    <a:lumMod val="65000"/>
                    <a:lumOff val="35000"/>
                  </a:schemeClr>
                </a:solidFill>
                <a:latin typeface="Lucida Sans" panose="020B0602030504020204" pitchFamily="34" charset="77"/>
              </a:rPr>
              <a:t>Si el piloto funcionó, se estandariza el nuevo método en toda la faena; si falló, se analiza el porqué y se reinicia el ciclo</a:t>
            </a:r>
            <a:r>
              <a:rPr lang="es-ES" sz="1600" dirty="0">
                <a:solidFill>
                  <a:schemeClr val="tx1">
                    <a:lumMod val="65000"/>
                    <a:lumOff val="35000"/>
                  </a:schemeClr>
                </a:solidFill>
                <a:latin typeface="Lucida Sans" panose="020B0602030504020204" pitchFamily="34" charset="77"/>
              </a:rPr>
              <a:t>.</a:t>
            </a:r>
          </a:p>
        </p:txBody>
      </p:sp>
    </p:spTree>
    <p:extLst>
      <p:ext uri="{BB962C8B-B14F-4D97-AF65-F5344CB8AC3E}">
        <p14:creationId xmlns:p14="http://schemas.microsoft.com/office/powerpoint/2010/main" val="2444049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iclo PDCA">
            <a:hlinkClick r:id="" action="ppaction://media"/>
            <a:extLst>
              <a:ext uri="{FF2B5EF4-FFF2-40B4-BE49-F238E27FC236}">
                <a16:creationId xmlns:a16="http://schemas.microsoft.com/office/drawing/2014/main" id="{B3A24007-5D8C-1AA8-154A-15B636FE3BA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1999" cy="6858000"/>
          </a:xfrm>
          <a:prstGeom prst="rect">
            <a:avLst/>
          </a:prstGeom>
        </p:spPr>
      </p:pic>
    </p:spTree>
    <p:extLst>
      <p:ext uri="{BB962C8B-B14F-4D97-AF65-F5344CB8AC3E}">
        <p14:creationId xmlns:p14="http://schemas.microsoft.com/office/powerpoint/2010/main" val="352663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1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E184-5449-AF55-08FF-4C048CA0B5C1}"/>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620D08B-5C13-F2A8-7AF1-F09D1AF7E442}"/>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40E84180-7DD9-F1E8-0704-461B7A0D2B16}"/>
              </a:ext>
            </a:extLst>
          </p:cNvPr>
          <p:cNvSpPr txBox="1"/>
          <p:nvPr/>
        </p:nvSpPr>
        <p:spPr>
          <a:xfrm>
            <a:off x="395582" y="829880"/>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Análisis de Causa Raíz (5 Por Qué)</a:t>
            </a:r>
          </a:p>
        </p:txBody>
      </p:sp>
      <p:sp>
        <p:nvSpPr>
          <p:cNvPr id="3" name="CuadroTexto 2">
            <a:extLst>
              <a:ext uri="{FF2B5EF4-FFF2-40B4-BE49-F238E27FC236}">
                <a16:creationId xmlns:a16="http://schemas.microsoft.com/office/drawing/2014/main" id="{E8209616-9B14-3B2F-C597-598C5B0DB634}"/>
              </a:ext>
            </a:extLst>
          </p:cNvPr>
          <p:cNvSpPr txBox="1"/>
          <p:nvPr/>
        </p:nvSpPr>
        <p:spPr>
          <a:xfrm>
            <a:off x="395582" y="1659285"/>
            <a:ext cx="11363799" cy="4247317"/>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El análisis de causa raíz mediante la técnica de los 5 Por Qué, desarrollada en el contexto del Sistema de Producción Toyota por Sakichi Toyoda y Taiichi Ohno, busca trascender los síntomas obvios de una falla para identificar el factor detonante fundamental que la origina.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La metodología consiste en </a:t>
            </a:r>
            <a:r>
              <a:rPr lang="es-MX" b="1" dirty="0">
                <a:solidFill>
                  <a:srgbClr val="485C87"/>
                </a:solidFill>
                <a:latin typeface="Lucida Sans" panose="020B0602030504020204" pitchFamily="34" charset="77"/>
              </a:rPr>
              <a:t>encadenar consecutivamente </a:t>
            </a:r>
            <a:r>
              <a:rPr lang="es-MX" dirty="0">
                <a:solidFill>
                  <a:schemeClr val="tx1">
                    <a:lumMod val="65000"/>
                    <a:lumOff val="35000"/>
                  </a:schemeClr>
                </a:solidFill>
                <a:latin typeface="Lucida Sans" panose="020B0602030504020204" pitchFamily="34" charset="77"/>
              </a:rPr>
              <a:t>la pregunta </a:t>
            </a:r>
            <a:r>
              <a:rPr lang="es-MX" b="1" dirty="0">
                <a:solidFill>
                  <a:srgbClr val="485C87"/>
                </a:solidFill>
                <a:latin typeface="Lucida Sans" panose="020B0602030504020204" pitchFamily="34" charset="77"/>
              </a:rPr>
              <a:t>«¿por qué?» </a:t>
            </a:r>
            <a:r>
              <a:rPr lang="es-MX" dirty="0">
                <a:solidFill>
                  <a:schemeClr val="tx1">
                    <a:lumMod val="65000"/>
                    <a:lumOff val="35000"/>
                  </a:schemeClr>
                </a:solidFill>
                <a:latin typeface="Lucida Sans" panose="020B0602030504020204" pitchFamily="34" charset="77"/>
              </a:rPr>
              <a:t>a cada respuesta obtenida sobre una desviación operativa. Esta </a:t>
            </a:r>
            <a:r>
              <a:rPr lang="es-MX" b="1" dirty="0">
                <a:solidFill>
                  <a:srgbClr val="485C87"/>
                </a:solidFill>
                <a:latin typeface="Lucida Sans" panose="020B0602030504020204" pitchFamily="34" charset="77"/>
              </a:rPr>
              <a:t>indagación iterativa </a:t>
            </a:r>
            <a:r>
              <a:rPr lang="es-MX" dirty="0">
                <a:solidFill>
                  <a:schemeClr val="tx1">
                    <a:lumMod val="65000"/>
                    <a:lumOff val="35000"/>
                  </a:schemeClr>
                </a:solidFill>
                <a:latin typeface="Lucida Sans" panose="020B0602030504020204" pitchFamily="34" charset="77"/>
              </a:rPr>
              <a:t>evita la aplicación de correcciones superficiales o parches temporales que consumen recursos sin resolver el problema de fondo. El valor directivo de este análisis radica en trasladar el foco del error humano directo hacia los fallos en el diseño de los procesos, las faltas de capacitación o las inconsistencias en los procedimientos de mantenimiento e inspección.</a:t>
            </a:r>
            <a:endParaRPr lang="es-ES" dirty="0">
              <a:solidFill>
                <a:schemeClr val="tx1">
                  <a:lumMod val="65000"/>
                  <a:lumOff val="35000"/>
                </a:schemeClr>
              </a:solidFill>
              <a:latin typeface="Lucida Sans" panose="020B0602030504020204" pitchFamily="34" charset="77"/>
            </a:endParaRPr>
          </a:p>
          <a:p>
            <a:pPr algn="just">
              <a:buClr>
                <a:srgbClr val="941914"/>
              </a:buClr>
            </a:pPr>
            <a:endParaRPr lang="es-ES"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En el sector minero es muy común "apagar incendios" atacando solo los síntomas superficiales de los problemas, lo que garantiza que la falla vuelva a ocurrir. Para evitar esto, el sistema Lean recurre a la técnica de los "5 Por Qué", Ohno afirmaba que al repetir cinco veces la pregunta "por qué", la naturaleza del problema y su solución se vuelven claras.</a:t>
            </a:r>
            <a:endParaRPr lang="es-ES" dirty="0">
              <a:solidFill>
                <a:schemeClr val="tx1">
                  <a:lumMod val="65000"/>
                  <a:lumOff val="35000"/>
                </a:schemeClr>
              </a:solidFill>
              <a:latin typeface="Lucida Sans" panose="020B0602030504020204" pitchFamily="34" charset="77"/>
            </a:endParaRPr>
          </a:p>
        </p:txBody>
      </p:sp>
    </p:spTree>
    <p:extLst>
      <p:ext uri="{BB962C8B-B14F-4D97-AF65-F5344CB8AC3E}">
        <p14:creationId xmlns:p14="http://schemas.microsoft.com/office/powerpoint/2010/main" val="2811355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B21-3875-2BEC-DD5C-E351F615EB3F}"/>
            </a:ext>
          </a:extLst>
        </p:cNvPr>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88053B73-052A-A348-4AFA-796D825E5855}"/>
              </a:ext>
            </a:extLst>
          </p:cNvPr>
          <p:cNvSpPr txBox="1"/>
          <p:nvPr/>
        </p:nvSpPr>
        <p:spPr>
          <a:xfrm>
            <a:off x="395582" y="829880"/>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Análisis de Causa Raíz (5 Por Qué)</a:t>
            </a:r>
          </a:p>
        </p:txBody>
      </p:sp>
      <p:sp>
        <p:nvSpPr>
          <p:cNvPr id="3" name="CuadroTexto 2">
            <a:extLst>
              <a:ext uri="{FF2B5EF4-FFF2-40B4-BE49-F238E27FC236}">
                <a16:creationId xmlns:a16="http://schemas.microsoft.com/office/drawing/2014/main" id="{B38D5163-53B5-BBB4-95BC-8466DB3EB3C2}"/>
              </a:ext>
            </a:extLst>
          </p:cNvPr>
          <p:cNvSpPr txBox="1"/>
          <p:nvPr/>
        </p:nvSpPr>
        <p:spPr>
          <a:xfrm>
            <a:off x="395582" y="1659285"/>
            <a:ext cx="11363799" cy="4832092"/>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Ejemplo:</a:t>
            </a:r>
          </a:p>
          <a:p>
            <a:pPr marL="342900" indent="-342900" algn="just">
              <a:buClr>
                <a:srgbClr val="941914"/>
              </a:buClr>
              <a:buFont typeface="+mj-lt"/>
              <a:buAutoNum type="arabicPeriod"/>
            </a:pPr>
            <a:endParaRPr lang="es-MX" sz="1600" b="1" dirty="0">
              <a:solidFill>
                <a:srgbClr val="485C87"/>
              </a:solidFill>
              <a:latin typeface="Lucida Sans" panose="020B0602030504020204" pitchFamily="34" charset="77"/>
            </a:endParaRPr>
          </a:p>
          <a:p>
            <a:pPr marL="342900" indent="-342900" algn="just">
              <a:buClr>
                <a:srgbClr val="941914"/>
              </a:buClr>
              <a:buFont typeface="+mj-lt"/>
              <a:buAutoNum type="arabicPeriod"/>
            </a:pPr>
            <a:r>
              <a:rPr lang="es-MX" sz="1600" b="1" dirty="0">
                <a:solidFill>
                  <a:srgbClr val="485C87"/>
                </a:solidFill>
                <a:latin typeface="Lucida Sans" panose="020B0602030504020204" pitchFamily="34" charset="77"/>
              </a:rPr>
              <a:t>¿Por qué se detuvo la correa transportadora principal de la planta de chancado? </a:t>
            </a:r>
            <a:r>
              <a:rPr lang="es-MX" sz="1600" dirty="0">
                <a:solidFill>
                  <a:schemeClr val="tx1">
                    <a:lumMod val="65000"/>
                    <a:lumOff val="35000"/>
                  </a:schemeClr>
                </a:solidFill>
                <a:latin typeface="Lucida Sans" panose="020B0602030504020204" pitchFamily="34" charset="77"/>
              </a:rPr>
              <a:t>Porque saltó el relé de protección por sobrecarga del motor.</a:t>
            </a:r>
          </a:p>
          <a:p>
            <a:pPr marL="342900" indent="-342900" algn="just">
              <a:buClr>
                <a:srgbClr val="941914"/>
              </a:buClr>
              <a:buFont typeface="+mj-lt"/>
              <a:buAutoNum type="arabicPeriod"/>
            </a:pPr>
            <a:endParaRPr lang="es-MX" sz="1600" b="1" dirty="0">
              <a:solidFill>
                <a:srgbClr val="485C87"/>
              </a:solidFill>
              <a:latin typeface="Lucida Sans" panose="020B0602030504020204" pitchFamily="34" charset="77"/>
            </a:endParaRPr>
          </a:p>
          <a:p>
            <a:pPr marL="342900" indent="-342900" algn="just">
              <a:buClr>
                <a:srgbClr val="941914"/>
              </a:buClr>
              <a:buFont typeface="+mj-lt"/>
              <a:buAutoNum type="arabicPeriod"/>
            </a:pPr>
            <a:r>
              <a:rPr lang="es-MX" sz="1600" b="1" dirty="0">
                <a:solidFill>
                  <a:srgbClr val="485C87"/>
                </a:solidFill>
                <a:latin typeface="Lucida Sans" panose="020B0602030504020204" pitchFamily="34" charset="77"/>
              </a:rPr>
              <a:t>¿Por qué se sobrecargó el motor? </a:t>
            </a:r>
            <a:r>
              <a:rPr lang="es-MX" sz="1600" dirty="0">
                <a:solidFill>
                  <a:schemeClr val="tx1">
                    <a:lumMod val="65000"/>
                    <a:lumOff val="35000"/>
                  </a:schemeClr>
                </a:solidFill>
                <a:latin typeface="Lucida Sans" panose="020B0602030504020204" pitchFamily="34" charset="77"/>
              </a:rPr>
              <a:t>Porque la correa experimentó una fricción excesiva que trancó los polines.</a:t>
            </a:r>
          </a:p>
          <a:p>
            <a:pPr marL="342900" indent="-342900" algn="just">
              <a:buClr>
                <a:srgbClr val="941914"/>
              </a:buClr>
              <a:buFont typeface="+mj-lt"/>
              <a:buAutoNum type="arabicPeriod"/>
            </a:pPr>
            <a:endParaRPr lang="es-MX" sz="1600" b="1" dirty="0">
              <a:solidFill>
                <a:srgbClr val="485C87"/>
              </a:solidFill>
              <a:latin typeface="Lucida Sans" panose="020B0602030504020204" pitchFamily="34" charset="77"/>
            </a:endParaRPr>
          </a:p>
          <a:p>
            <a:pPr marL="342900" indent="-342900" algn="just">
              <a:buClr>
                <a:srgbClr val="941914"/>
              </a:buClr>
              <a:buFont typeface="+mj-lt"/>
              <a:buAutoNum type="arabicPeriod"/>
            </a:pPr>
            <a:r>
              <a:rPr lang="es-MX" sz="1600" b="1" dirty="0">
                <a:solidFill>
                  <a:srgbClr val="485C87"/>
                </a:solidFill>
                <a:latin typeface="Lucida Sans" panose="020B0602030504020204" pitchFamily="34" charset="77"/>
              </a:rPr>
              <a:t>¿Por qué se trancaron los polines? </a:t>
            </a:r>
            <a:r>
              <a:rPr lang="es-MX" sz="1600" dirty="0">
                <a:solidFill>
                  <a:schemeClr val="tx1">
                    <a:lumMod val="65000"/>
                    <a:lumOff val="35000"/>
                  </a:schemeClr>
                </a:solidFill>
                <a:latin typeface="Lucida Sans" panose="020B0602030504020204" pitchFamily="34" charset="77"/>
              </a:rPr>
              <a:t>Porque se acumuló una gran cantidad de polvo de mineral fino alrededor de los rodamientos.</a:t>
            </a:r>
          </a:p>
          <a:p>
            <a:pPr marL="342900" indent="-342900" algn="just">
              <a:buClr>
                <a:srgbClr val="941914"/>
              </a:buClr>
              <a:buFont typeface="+mj-lt"/>
              <a:buAutoNum type="arabicPeriod"/>
            </a:pPr>
            <a:endParaRPr lang="es-MX" sz="1600" b="1" dirty="0">
              <a:solidFill>
                <a:srgbClr val="485C87"/>
              </a:solidFill>
              <a:latin typeface="Lucida Sans" panose="020B0602030504020204" pitchFamily="34" charset="77"/>
            </a:endParaRPr>
          </a:p>
          <a:p>
            <a:pPr marL="342900" indent="-342900" algn="just">
              <a:buClr>
                <a:srgbClr val="941914"/>
              </a:buClr>
              <a:buFont typeface="+mj-lt"/>
              <a:buAutoNum type="arabicPeriod"/>
            </a:pPr>
            <a:r>
              <a:rPr lang="es-MX" sz="1600" b="1" dirty="0">
                <a:solidFill>
                  <a:srgbClr val="485C87"/>
                </a:solidFill>
                <a:latin typeface="Lucida Sans" panose="020B0602030504020204" pitchFamily="34" charset="77"/>
              </a:rPr>
              <a:t>¿Por qué se acumuló tanto polvo fino? </a:t>
            </a:r>
            <a:r>
              <a:rPr lang="es-MX" sz="1600" dirty="0">
                <a:solidFill>
                  <a:schemeClr val="tx1">
                    <a:lumMod val="65000"/>
                    <a:lumOff val="35000"/>
                  </a:schemeClr>
                </a:solidFill>
                <a:latin typeface="Lucida Sans" panose="020B0602030504020204" pitchFamily="34" charset="77"/>
              </a:rPr>
              <a:t>Porque los sistemas de supresión de polvo y los sellos de la tolva de traspaso estaban rotos.</a:t>
            </a:r>
          </a:p>
          <a:p>
            <a:pPr marL="342900" indent="-342900" algn="just">
              <a:buClr>
                <a:srgbClr val="941914"/>
              </a:buClr>
              <a:buFont typeface="+mj-lt"/>
              <a:buAutoNum type="arabicPeriod"/>
            </a:pPr>
            <a:endParaRPr lang="es-MX" sz="1600" b="1" dirty="0">
              <a:solidFill>
                <a:srgbClr val="485C87"/>
              </a:solidFill>
              <a:latin typeface="Lucida Sans" panose="020B0602030504020204" pitchFamily="34" charset="77"/>
            </a:endParaRPr>
          </a:p>
          <a:p>
            <a:pPr marL="342900" indent="-342900" algn="just">
              <a:buClr>
                <a:srgbClr val="941914"/>
              </a:buClr>
              <a:buFont typeface="+mj-lt"/>
              <a:buAutoNum type="arabicPeriod"/>
            </a:pPr>
            <a:r>
              <a:rPr lang="es-MX" sz="1600" b="1" dirty="0">
                <a:solidFill>
                  <a:srgbClr val="485C87"/>
                </a:solidFill>
                <a:latin typeface="Lucida Sans" panose="020B0602030504020204" pitchFamily="34" charset="77"/>
              </a:rPr>
              <a:t>¿Por qué estaban rotos los sellos y no se habían cambiado? </a:t>
            </a:r>
            <a:r>
              <a:rPr lang="es-MX" sz="1600" dirty="0">
                <a:solidFill>
                  <a:schemeClr val="tx1">
                    <a:lumMod val="65000"/>
                    <a:lumOff val="35000"/>
                  </a:schemeClr>
                </a:solidFill>
                <a:latin typeface="Lucida Sans" panose="020B0602030504020204" pitchFamily="34" charset="77"/>
              </a:rPr>
              <a:t>Porque el plan de mantenimiento preventivo de la tolva no incluía la inspección periódica de los sellos de goma (Causa Raíz).</a:t>
            </a:r>
          </a:p>
          <a:p>
            <a:pPr marL="342900" indent="-342900" algn="just">
              <a:buClr>
                <a:srgbClr val="941914"/>
              </a:buClr>
              <a:buFont typeface="+mj-lt"/>
              <a:buAutoNum type="arabicPeriod"/>
            </a:pPr>
            <a:endParaRPr lang="es-MX" sz="1600" b="1" dirty="0">
              <a:solidFill>
                <a:srgbClr val="485C87"/>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941914"/>
                </a:solidFill>
                <a:latin typeface="Lucida Sans" panose="020B0602030504020204" pitchFamily="34" charset="77"/>
              </a:rPr>
              <a:t>Solución tradicional: </a:t>
            </a:r>
            <a:r>
              <a:rPr lang="es-MX" sz="1600" dirty="0">
                <a:solidFill>
                  <a:srgbClr val="485C87"/>
                </a:solidFill>
                <a:latin typeface="Lucida Sans" panose="020B0602030504020204" pitchFamily="34" charset="77"/>
              </a:rPr>
              <a:t>Cambiar el motor o el relé (caro y sintomático).</a:t>
            </a:r>
          </a:p>
          <a:p>
            <a:pPr marL="285750" indent="-285750" algn="just">
              <a:buClr>
                <a:srgbClr val="941914"/>
              </a:buClr>
              <a:buFont typeface="Wingdings" panose="05000000000000000000" pitchFamily="2" charset="2"/>
              <a:buChar char="§"/>
            </a:pPr>
            <a:r>
              <a:rPr lang="es-MX" b="1" dirty="0">
                <a:solidFill>
                  <a:srgbClr val="941914"/>
                </a:solidFill>
                <a:latin typeface="Lucida Sans" panose="020B0602030504020204" pitchFamily="34" charset="77"/>
              </a:rPr>
              <a:t>Solución Kaizen: </a:t>
            </a:r>
            <a:r>
              <a:rPr lang="es-MX" sz="1600" dirty="0">
                <a:solidFill>
                  <a:srgbClr val="485C87"/>
                </a:solidFill>
                <a:latin typeface="Lucida Sans" panose="020B0602030504020204" pitchFamily="34" charset="77"/>
              </a:rPr>
              <a:t>Modificar el plan de mantenimiento e incluir el </a:t>
            </a:r>
            <a:r>
              <a:rPr lang="es-MX" sz="1600" dirty="0" err="1">
                <a:solidFill>
                  <a:srgbClr val="485C87"/>
                </a:solidFill>
                <a:latin typeface="Lucida Sans" panose="020B0602030504020204" pitchFamily="34" charset="77"/>
              </a:rPr>
              <a:t>checklist</a:t>
            </a:r>
            <a:r>
              <a:rPr lang="es-MX" sz="1600" dirty="0">
                <a:solidFill>
                  <a:srgbClr val="485C87"/>
                </a:solidFill>
                <a:latin typeface="Lucida Sans" panose="020B0602030504020204" pitchFamily="34" charset="77"/>
              </a:rPr>
              <a:t> de sellos. </a:t>
            </a:r>
            <a:endParaRPr lang="es-ES" sz="1600" dirty="0">
              <a:solidFill>
                <a:schemeClr val="tx1">
                  <a:lumMod val="65000"/>
                  <a:lumOff val="35000"/>
                </a:schemeClr>
              </a:solidFill>
              <a:latin typeface="Lucida Sans" panose="020B0602030504020204" pitchFamily="34" charset="77"/>
            </a:endParaRPr>
          </a:p>
        </p:txBody>
      </p:sp>
    </p:spTree>
    <p:extLst>
      <p:ext uri="{BB962C8B-B14F-4D97-AF65-F5344CB8AC3E}">
        <p14:creationId xmlns:p14="http://schemas.microsoft.com/office/powerpoint/2010/main" val="455549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5 por qué (5 Why) - Análisis de causa raíz de los problemas">
            <a:hlinkClick r:id="" action="ppaction://media"/>
            <a:extLst>
              <a:ext uri="{FF2B5EF4-FFF2-40B4-BE49-F238E27FC236}">
                <a16:creationId xmlns:a16="http://schemas.microsoft.com/office/drawing/2014/main" id="{9C12CB48-E775-CC32-40B6-511954A5FB0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2729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1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81BC6-BE0B-C776-D971-3BA775C119BA}"/>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B793DA95-2CA4-AEB3-71C5-F3D5FD204C03}"/>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BA4FB56D-A033-43A8-F482-3D51A077259B}"/>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Estandarización del Trabajo</a:t>
            </a:r>
          </a:p>
        </p:txBody>
      </p:sp>
      <p:sp>
        <p:nvSpPr>
          <p:cNvPr id="6" name="CuadroTexto 5">
            <a:extLst>
              <a:ext uri="{FF2B5EF4-FFF2-40B4-BE49-F238E27FC236}">
                <a16:creationId xmlns:a16="http://schemas.microsoft.com/office/drawing/2014/main" id="{7A717002-67A4-17B7-AF8E-B9B6953BC39D}"/>
              </a:ext>
            </a:extLst>
          </p:cNvPr>
          <p:cNvSpPr txBox="1"/>
          <p:nvPr/>
        </p:nvSpPr>
        <p:spPr>
          <a:xfrm>
            <a:off x="395582" y="1760539"/>
            <a:ext cx="6378844" cy="4278094"/>
          </a:xfrm>
          <a:prstGeom prst="rect">
            <a:avLst/>
          </a:prstGeom>
          <a:noFill/>
        </p:spPr>
        <p:txBody>
          <a:bodyPr wrap="square" rtlCol="0">
            <a:spAutoFit/>
          </a:bodyPr>
          <a:lstStyle/>
          <a:p>
            <a:pPr algn="just">
              <a:buClr>
                <a:srgbClr val="941914"/>
              </a:buClr>
            </a:pPr>
            <a:r>
              <a:rPr lang="es-MX" sz="1600" dirty="0">
                <a:solidFill>
                  <a:schemeClr val="tx1">
                    <a:lumMod val="65000"/>
                    <a:lumOff val="35000"/>
                  </a:schemeClr>
                </a:solidFill>
                <a:latin typeface="Lucida Sans" panose="020B0602030504020204" pitchFamily="34" charset="77"/>
              </a:rPr>
              <a:t>Masaaki Imai, fundador del Kaizen </a:t>
            </a:r>
            <a:r>
              <a:rPr lang="es-MX" sz="1600" dirty="0" err="1">
                <a:solidFill>
                  <a:schemeClr val="tx1">
                    <a:lumMod val="65000"/>
                    <a:lumOff val="35000"/>
                  </a:schemeClr>
                </a:solidFill>
                <a:latin typeface="Lucida Sans" panose="020B0602030504020204" pitchFamily="34" charset="77"/>
              </a:rPr>
              <a:t>Institute</a:t>
            </a:r>
            <a:r>
              <a:rPr lang="es-MX" sz="1600" dirty="0">
                <a:solidFill>
                  <a:schemeClr val="tx1">
                    <a:lumMod val="65000"/>
                    <a:lumOff val="35000"/>
                  </a:schemeClr>
                </a:solidFill>
                <a:latin typeface="Lucida Sans" panose="020B0602030504020204" pitchFamily="34" charset="77"/>
              </a:rPr>
              <a:t>, define que "donde no hay estándar, no puede haber mejora". La estandarización constituye el cimiento sin el cual la mejora continua pierde estabilidad, no es posible mejorar un proceso que cambia de forma errática en cada turno o jornada. </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Trabajo estandarizado implica </a:t>
            </a:r>
            <a:r>
              <a:rPr lang="es-MX" sz="1600" b="1" dirty="0">
                <a:solidFill>
                  <a:srgbClr val="485C87"/>
                </a:solidFill>
                <a:latin typeface="Lucida Sans" panose="020B0602030504020204" pitchFamily="34" charset="77"/>
              </a:rPr>
              <a:t>documentar</a:t>
            </a:r>
            <a:r>
              <a:rPr lang="es-MX" sz="1600" dirty="0">
                <a:solidFill>
                  <a:schemeClr val="tx1">
                    <a:lumMod val="65000"/>
                    <a:lumOff val="35000"/>
                  </a:schemeClr>
                </a:solidFill>
                <a:latin typeface="Lucida Sans" panose="020B0602030504020204" pitchFamily="34" charset="77"/>
              </a:rPr>
              <a:t>, </a:t>
            </a:r>
            <a:r>
              <a:rPr lang="es-MX" sz="1600" b="1" dirty="0">
                <a:solidFill>
                  <a:srgbClr val="485C87"/>
                </a:solidFill>
                <a:latin typeface="Lucida Sans" panose="020B0602030504020204" pitchFamily="34" charset="77"/>
              </a:rPr>
              <a:t>acordar</a:t>
            </a:r>
            <a:r>
              <a:rPr lang="es-MX" sz="1600" dirty="0">
                <a:solidFill>
                  <a:schemeClr val="tx1">
                    <a:lumMod val="65000"/>
                    <a:lumOff val="35000"/>
                  </a:schemeClr>
                </a:solidFill>
                <a:latin typeface="Lucida Sans" panose="020B0602030504020204" pitchFamily="34" charset="77"/>
              </a:rPr>
              <a:t> y </a:t>
            </a:r>
            <a:r>
              <a:rPr lang="es-MX" sz="1600" b="1" dirty="0">
                <a:solidFill>
                  <a:srgbClr val="485C87"/>
                </a:solidFill>
                <a:latin typeface="Lucida Sans" panose="020B0602030504020204" pitchFamily="34" charset="77"/>
              </a:rPr>
              <a:t>aplicar</a:t>
            </a:r>
            <a:r>
              <a:rPr lang="es-MX" sz="1600" dirty="0">
                <a:solidFill>
                  <a:schemeClr val="tx1">
                    <a:lumMod val="65000"/>
                    <a:lumOff val="35000"/>
                  </a:schemeClr>
                </a:solidFill>
                <a:latin typeface="Lucida Sans" panose="020B0602030504020204" pitchFamily="34" charset="77"/>
              </a:rPr>
              <a:t> la mejor secuencia de tareas conocida hasta la fecha para ejecutar una operación con la máxima seguridad y eficiencia. </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Un estándar no actúa como un reglamento rígido e inamovible, sino como la línea base operativa requerida para </a:t>
            </a:r>
            <a:r>
              <a:rPr lang="es-MX" sz="1600" b="1" dirty="0">
                <a:solidFill>
                  <a:srgbClr val="485C87"/>
                </a:solidFill>
                <a:latin typeface="Lucida Sans" panose="020B0602030504020204" pitchFamily="34" charset="77"/>
              </a:rPr>
              <a:t>garantizar la repetibilidad de los resultados</a:t>
            </a:r>
            <a:r>
              <a:rPr lang="es-MX" sz="1600" dirty="0">
                <a:solidFill>
                  <a:schemeClr val="tx1">
                    <a:lumMod val="65000"/>
                    <a:lumOff val="35000"/>
                  </a:schemeClr>
                </a:solidFill>
                <a:latin typeface="Lucida Sans" panose="020B0602030504020204" pitchFamily="34" charset="77"/>
              </a:rPr>
              <a:t>. La documentación visual de las instrucciones de trabajo reduce la variabilidad entre colaboradores y facilita el entrenamiento de personal nuevo, asegurando que las ganancias de productividad logradas se mantengan en el tiempo.</a:t>
            </a:r>
            <a:endParaRPr lang="es-ES" sz="1600" dirty="0">
              <a:solidFill>
                <a:schemeClr val="tx1">
                  <a:lumMod val="65000"/>
                  <a:lumOff val="35000"/>
                </a:schemeClr>
              </a:solidFill>
              <a:latin typeface="Lucida Sans" panose="020B0602030504020204" pitchFamily="34" charset="77"/>
            </a:endParaRPr>
          </a:p>
        </p:txBody>
      </p:sp>
      <p:pic>
        <p:nvPicPr>
          <p:cNvPr id="9" name="Imagen 8">
            <a:extLst>
              <a:ext uri="{FF2B5EF4-FFF2-40B4-BE49-F238E27FC236}">
                <a16:creationId xmlns:a16="http://schemas.microsoft.com/office/drawing/2014/main" id="{A136ADC6-151D-FB48-F01D-B9C6E9218894}"/>
              </a:ext>
            </a:extLst>
          </p:cNvPr>
          <p:cNvPicPr>
            <a:picLocks noChangeAspect="1"/>
          </p:cNvPicPr>
          <p:nvPr/>
        </p:nvPicPr>
        <p:blipFill>
          <a:blip r:embed="rId3"/>
          <a:stretch>
            <a:fillRect/>
          </a:stretch>
        </p:blipFill>
        <p:spPr>
          <a:xfrm>
            <a:off x="7160501" y="2380022"/>
            <a:ext cx="4635917" cy="2919566"/>
          </a:xfrm>
          <a:prstGeom prst="rect">
            <a:avLst/>
          </a:prstGeom>
        </p:spPr>
      </p:pic>
    </p:spTree>
    <p:extLst>
      <p:ext uri="{BB962C8B-B14F-4D97-AF65-F5344CB8AC3E}">
        <p14:creationId xmlns:p14="http://schemas.microsoft.com/office/powerpoint/2010/main" val="1398768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ED87D-F8B9-BB21-5AF4-C0B52D8A85A8}"/>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92EC850-FFA2-FFAC-6107-343BE8EACB7E}"/>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DA9B5824-C92A-F3CD-C908-164B37FD0EB5}"/>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Estandarización del Trabajo</a:t>
            </a:r>
          </a:p>
        </p:txBody>
      </p:sp>
      <p:sp>
        <p:nvSpPr>
          <p:cNvPr id="7" name="CuadroTexto 6">
            <a:extLst>
              <a:ext uri="{FF2B5EF4-FFF2-40B4-BE49-F238E27FC236}">
                <a16:creationId xmlns:a16="http://schemas.microsoft.com/office/drawing/2014/main" id="{B82F1F79-CFA4-21DB-BD7D-F51374C2A6C4}"/>
              </a:ext>
            </a:extLst>
          </p:cNvPr>
          <p:cNvSpPr txBox="1"/>
          <p:nvPr/>
        </p:nvSpPr>
        <p:spPr>
          <a:xfrm>
            <a:off x="395583" y="1936284"/>
            <a:ext cx="5769244" cy="3785652"/>
          </a:xfrm>
          <a:prstGeom prst="rect">
            <a:avLst/>
          </a:prstGeom>
          <a:noFill/>
        </p:spPr>
        <p:txBody>
          <a:bodyPr wrap="square" rtlCol="0">
            <a:spAutoFit/>
          </a:bodyPr>
          <a:lstStyle/>
          <a:p>
            <a:pPr algn="just">
              <a:buClr>
                <a:srgbClr val="941914"/>
              </a:buClr>
            </a:pPr>
            <a:r>
              <a:rPr lang="es-ES" sz="1600" b="1" dirty="0">
                <a:solidFill>
                  <a:srgbClr val="485C87"/>
                </a:solidFill>
                <a:latin typeface="Lucida Sans" panose="020B0602030504020204" pitchFamily="34" charset="77"/>
              </a:rPr>
              <a:t>Ejemplo:</a:t>
            </a:r>
          </a:p>
          <a:p>
            <a:pPr algn="just">
              <a:buClr>
                <a:srgbClr val="941914"/>
              </a:buClr>
            </a:pPr>
            <a:endParaRPr lang="es-ES" sz="1600" b="1" dirty="0">
              <a:solidFill>
                <a:srgbClr val="485C87"/>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La estandarización en minería consiste en documentar la mejor práctica conocida para realizar una tarea específica de la manera más segura, eficiente y con la mayor calidad.</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Esto se plasma en las Operaciones Estándar (SOP, por sus siglas en inglés). Si el procedimiento para el cambio de revestimientos de un molino SAG está estandarizado visual y secuencialmente, no importará si lo ejecuta el turno A o el turno B; la variabilidad del tiempo de detención de la planta disminuirá drásticamente, haciendo los costos y los plazos completamente predecibles.</a:t>
            </a:r>
            <a:endParaRPr lang="es-ES" sz="1600" dirty="0">
              <a:solidFill>
                <a:schemeClr val="tx1">
                  <a:lumMod val="65000"/>
                  <a:lumOff val="35000"/>
                </a:schemeClr>
              </a:solidFill>
              <a:latin typeface="Lucida Sans" panose="020B0602030504020204" pitchFamily="34" charset="77"/>
            </a:endParaRPr>
          </a:p>
        </p:txBody>
      </p:sp>
      <p:pic>
        <p:nvPicPr>
          <p:cNvPr id="4" name="Imagen 3">
            <a:extLst>
              <a:ext uri="{FF2B5EF4-FFF2-40B4-BE49-F238E27FC236}">
                <a16:creationId xmlns:a16="http://schemas.microsoft.com/office/drawing/2014/main" id="{D0841DA4-4921-B80D-91C4-31ACB92A9C03}"/>
              </a:ext>
            </a:extLst>
          </p:cNvPr>
          <p:cNvPicPr>
            <a:picLocks noChangeAspect="1"/>
          </p:cNvPicPr>
          <p:nvPr/>
        </p:nvPicPr>
        <p:blipFill>
          <a:blip r:embed="rId3"/>
          <a:stretch>
            <a:fillRect/>
          </a:stretch>
        </p:blipFill>
        <p:spPr>
          <a:xfrm>
            <a:off x="6399067" y="2179996"/>
            <a:ext cx="5397350" cy="3670198"/>
          </a:xfrm>
          <a:prstGeom prst="rect">
            <a:avLst/>
          </a:prstGeom>
        </p:spPr>
      </p:pic>
    </p:spTree>
    <p:extLst>
      <p:ext uri="{BB962C8B-B14F-4D97-AF65-F5344CB8AC3E}">
        <p14:creationId xmlns:p14="http://schemas.microsoft.com/office/powerpoint/2010/main" val="2009102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50CE4-1AB8-EBFF-E3A7-BA9F2C76384E}"/>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00477987-2E1B-7839-1FEB-3F90E285BE9F}"/>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31B116AD-CCF9-BD91-11B7-D93CE47E0642}"/>
              </a:ext>
            </a:extLst>
          </p:cNvPr>
          <p:cNvSpPr txBox="1"/>
          <p:nvPr/>
        </p:nvSpPr>
        <p:spPr>
          <a:xfrm>
            <a:off x="340967" y="1648269"/>
            <a:ext cx="5569763" cy="4770537"/>
          </a:xfrm>
          <a:prstGeom prst="rect">
            <a:avLst/>
          </a:prstGeom>
          <a:noFill/>
        </p:spPr>
        <p:txBody>
          <a:bodyPr wrap="square" rtlCol="0">
            <a:spAutoFit/>
          </a:bodyPr>
          <a:lstStyle/>
          <a:p>
            <a:pPr algn="just">
              <a:buClr>
                <a:srgbClr val="941914"/>
              </a:buClr>
            </a:pPr>
            <a:r>
              <a:rPr lang="es-MX" sz="1600" dirty="0">
                <a:solidFill>
                  <a:schemeClr val="tx1">
                    <a:lumMod val="65000"/>
                    <a:lumOff val="35000"/>
                  </a:schemeClr>
                </a:solidFill>
                <a:latin typeface="Lucida Sans" panose="020B0602030504020204" pitchFamily="34" charset="77"/>
              </a:rPr>
              <a:t>En entornos Lean, la medición del rendimiento no debe recaer en sistemas de reportería tardíos y complejos que solo analizan datos históricos. </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Los indicadores simples de desempeño están concebidos para ser procesados y gestionados visualmente en </a:t>
            </a:r>
            <a:r>
              <a:rPr lang="es-MX" sz="1600" b="1" dirty="0">
                <a:solidFill>
                  <a:srgbClr val="941914"/>
                </a:solidFill>
                <a:latin typeface="Lucida Sans" panose="020B0602030504020204" pitchFamily="34" charset="77"/>
              </a:rPr>
              <a:t>tiempo real</a:t>
            </a:r>
            <a:r>
              <a:rPr lang="es-MX" sz="1600" dirty="0">
                <a:solidFill>
                  <a:schemeClr val="tx1">
                    <a:lumMod val="65000"/>
                    <a:lumOff val="35000"/>
                  </a:schemeClr>
                </a:solidFill>
                <a:latin typeface="Lucida Sans" panose="020B0602030504020204" pitchFamily="34" charset="77"/>
              </a:rPr>
              <a:t> directamente por los equipos de trabajo. </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Estos indicadores cuantifican de forma </a:t>
            </a:r>
            <a:r>
              <a:rPr lang="es-MX" sz="1600" b="1" dirty="0">
                <a:solidFill>
                  <a:srgbClr val="941914"/>
                </a:solidFill>
                <a:latin typeface="Lucida Sans" panose="020B0602030504020204" pitchFamily="34" charset="77"/>
              </a:rPr>
              <a:t>transparente</a:t>
            </a:r>
            <a:r>
              <a:rPr lang="es-MX" sz="1600" dirty="0">
                <a:solidFill>
                  <a:schemeClr val="tx1">
                    <a:lumMod val="65000"/>
                    <a:lumOff val="35000"/>
                  </a:schemeClr>
                </a:solidFill>
                <a:latin typeface="Lucida Sans" panose="020B0602030504020204" pitchFamily="34" charset="77"/>
              </a:rPr>
              <a:t> variables críticas como el cumplimiento del plan diario, la disponibilidad de herramientas o las tasas de desperdicio. </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La </a:t>
            </a:r>
            <a:r>
              <a:rPr lang="es-MX" sz="1600" b="1" dirty="0">
                <a:solidFill>
                  <a:srgbClr val="941914"/>
                </a:solidFill>
                <a:latin typeface="Lucida Sans" panose="020B0602030504020204" pitchFamily="34" charset="77"/>
              </a:rPr>
              <a:t>simplicidad</a:t>
            </a:r>
            <a:r>
              <a:rPr lang="es-MX" sz="1600" dirty="0">
                <a:solidFill>
                  <a:schemeClr val="tx1">
                    <a:lumMod val="65000"/>
                    <a:lumOff val="35000"/>
                  </a:schemeClr>
                </a:solidFill>
                <a:latin typeface="Lucida Sans" panose="020B0602030504020204" pitchFamily="34" charset="77"/>
              </a:rPr>
              <a:t> de las </a:t>
            </a:r>
            <a:r>
              <a:rPr lang="es-MX" sz="1600" b="1" dirty="0">
                <a:solidFill>
                  <a:srgbClr val="941914"/>
                </a:solidFill>
                <a:latin typeface="Lucida Sans" panose="020B0602030504020204" pitchFamily="34" charset="77"/>
              </a:rPr>
              <a:t>métricas</a:t>
            </a:r>
            <a:r>
              <a:rPr lang="es-MX" sz="1600" dirty="0">
                <a:solidFill>
                  <a:schemeClr val="tx1">
                    <a:lumMod val="65000"/>
                    <a:lumOff val="35000"/>
                  </a:schemeClr>
                </a:solidFill>
                <a:latin typeface="Lucida Sans" panose="020B0602030504020204" pitchFamily="34" charset="77"/>
              </a:rPr>
              <a:t> asegura que el personal de primera línea interprete de inmediato el estado del proceso y pueda autogestionar desviaciones antes de que se conviertan en pérdidas mayores.</a:t>
            </a:r>
            <a:endParaRPr lang="es-ES" sz="1600" dirty="0">
              <a:solidFill>
                <a:schemeClr val="tx1">
                  <a:lumMod val="65000"/>
                  <a:lumOff val="35000"/>
                </a:schemeClr>
              </a:solidFill>
              <a:latin typeface="Lucida Sans" panose="020B0602030504020204" pitchFamily="34" charset="77"/>
            </a:endParaRPr>
          </a:p>
        </p:txBody>
      </p:sp>
      <p:sp>
        <p:nvSpPr>
          <p:cNvPr id="6" name="CuadroTexto 5">
            <a:extLst>
              <a:ext uri="{FF2B5EF4-FFF2-40B4-BE49-F238E27FC236}">
                <a16:creationId xmlns:a16="http://schemas.microsoft.com/office/drawing/2014/main" id="{F9BBD513-15EF-F8A8-B4EA-C409B55A5239}"/>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
        <p:nvSpPr>
          <p:cNvPr id="10" name="CuadroTexto 9">
            <a:extLst>
              <a:ext uri="{FF2B5EF4-FFF2-40B4-BE49-F238E27FC236}">
                <a16:creationId xmlns:a16="http://schemas.microsoft.com/office/drawing/2014/main" id="{E1BA138B-E67F-B564-1C1D-041FB0ED386A}"/>
              </a:ext>
            </a:extLst>
          </p:cNvPr>
          <p:cNvSpPr txBox="1"/>
          <p:nvPr/>
        </p:nvSpPr>
        <p:spPr>
          <a:xfrm>
            <a:off x="6296912" y="1648269"/>
            <a:ext cx="5569763" cy="3785652"/>
          </a:xfrm>
          <a:prstGeom prst="rect">
            <a:avLst/>
          </a:prstGeom>
          <a:noFill/>
        </p:spPr>
        <p:txBody>
          <a:bodyPr wrap="square" rtlCol="0">
            <a:spAutoFit/>
          </a:bodyPr>
          <a:lstStyle/>
          <a:p>
            <a:pPr algn="just">
              <a:buClr>
                <a:srgbClr val="941914"/>
              </a:buClr>
            </a:pPr>
            <a:r>
              <a:rPr lang="es-MX" sz="1600" dirty="0">
                <a:solidFill>
                  <a:schemeClr val="tx1">
                    <a:lumMod val="65000"/>
                    <a:lumOff val="35000"/>
                  </a:schemeClr>
                </a:solidFill>
                <a:latin typeface="Lucida Sans" panose="020B0602030504020204" pitchFamily="34" charset="77"/>
              </a:rPr>
              <a:t>La gestión Lean propone migrar de los tableros de control complejos que solo miran el pasado financiero hacia </a:t>
            </a:r>
            <a:r>
              <a:rPr lang="es-MX" sz="1600" b="1" dirty="0">
                <a:solidFill>
                  <a:srgbClr val="485C87"/>
                </a:solidFill>
                <a:latin typeface="Lucida Sans" panose="020B0602030504020204" pitchFamily="34" charset="77"/>
              </a:rPr>
              <a:t>indicadores simples y visuales en tiempo real</a:t>
            </a:r>
            <a:r>
              <a:rPr lang="es-MX" sz="1600" dirty="0">
                <a:solidFill>
                  <a:schemeClr val="tx1">
                    <a:lumMod val="65000"/>
                    <a:lumOff val="35000"/>
                  </a:schemeClr>
                </a:solidFill>
                <a:latin typeface="Lucida Sans" panose="020B0602030504020204" pitchFamily="34" charset="77"/>
              </a:rPr>
              <a:t>. </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En minería, la utilización de paneles a la vista en los talleres o salas de control permite que los operadores autogestionen su desempeño diario o por turnos. </a:t>
            </a:r>
          </a:p>
          <a:p>
            <a:pPr algn="just">
              <a:buClr>
                <a:srgbClr val="941914"/>
              </a:buClr>
            </a:pPr>
            <a:endParaRPr lang="es-MX" sz="1600" dirty="0">
              <a:solidFill>
                <a:schemeClr val="tx1">
                  <a:lumMod val="65000"/>
                  <a:lumOff val="35000"/>
                </a:schemeClr>
              </a:solidFill>
              <a:latin typeface="Lucida Sans" panose="020B0602030504020204" pitchFamily="34" charset="77"/>
            </a:endParaRPr>
          </a:p>
          <a:p>
            <a:pPr algn="just">
              <a:buClr>
                <a:srgbClr val="941914"/>
              </a:buClr>
            </a:pPr>
            <a:r>
              <a:rPr lang="es-MX" sz="1600" dirty="0">
                <a:solidFill>
                  <a:schemeClr val="tx1">
                    <a:lumMod val="65000"/>
                    <a:lumOff val="35000"/>
                  </a:schemeClr>
                </a:solidFill>
                <a:latin typeface="Lucida Sans" panose="020B0602030504020204" pitchFamily="34" charset="77"/>
              </a:rPr>
              <a:t>Un indicador simple clave en minería es la Efectividad Global de los Equipos (OEE), que multiplica la </a:t>
            </a:r>
            <a:r>
              <a:rPr lang="es-MX" sz="1600" b="1" dirty="0">
                <a:solidFill>
                  <a:srgbClr val="941914"/>
                </a:solidFill>
                <a:latin typeface="Lucida Sans" panose="020B0602030504020204" pitchFamily="34" charset="77"/>
              </a:rPr>
              <a:t>Disponibilidad</a:t>
            </a:r>
            <a:r>
              <a:rPr lang="es-MX" sz="1600" dirty="0">
                <a:solidFill>
                  <a:schemeClr val="tx1">
                    <a:lumMod val="65000"/>
                    <a:lumOff val="35000"/>
                  </a:schemeClr>
                </a:solidFill>
                <a:latin typeface="Lucida Sans" panose="020B0602030504020204" pitchFamily="34" charset="77"/>
              </a:rPr>
              <a:t>, el </a:t>
            </a:r>
            <a:r>
              <a:rPr lang="es-MX" sz="1600" b="1" dirty="0">
                <a:solidFill>
                  <a:srgbClr val="941914"/>
                </a:solidFill>
                <a:latin typeface="Lucida Sans" panose="020B0602030504020204" pitchFamily="34" charset="77"/>
              </a:rPr>
              <a:t>Rendimiento</a:t>
            </a:r>
            <a:r>
              <a:rPr lang="es-MX" sz="1600" dirty="0">
                <a:solidFill>
                  <a:schemeClr val="tx1">
                    <a:lumMod val="65000"/>
                    <a:lumOff val="35000"/>
                  </a:schemeClr>
                </a:solidFill>
                <a:latin typeface="Lucida Sans" panose="020B0602030504020204" pitchFamily="34" charset="77"/>
              </a:rPr>
              <a:t> y la </a:t>
            </a:r>
            <a:r>
              <a:rPr lang="es-MX" sz="1600" b="1" dirty="0">
                <a:solidFill>
                  <a:srgbClr val="941914"/>
                </a:solidFill>
                <a:latin typeface="Lucida Sans" panose="020B0602030504020204" pitchFamily="34" charset="77"/>
              </a:rPr>
              <a:t>Calidad </a:t>
            </a:r>
            <a:r>
              <a:rPr lang="es-MX" sz="1600" dirty="0">
                <a:solidFill>
                  <a:schemeClr val="tx1">
                    <a:lumMod val="65000"/>
                    <a:lumOff val="35000"/>
                  </a:schemeClr>
                </a:solidFill>
                <a:latin typeface="Lucida Sans" panose="020B0602030504020204" pitchFamily="34" charset="77"/>
              </a:rPr>
              <a:t>de un activo minero para mostrar la verdadera productividad de palas, chancadores o perforadoras de un solo vistazo.</a:t>
            </a:r>
            <a:endParaRPr lang="es-ES" sz="1600" dirty="0">
              <a:solidFill>
                <a:schemeClr val="tx1">
                  <a:lumMod val="65000"/>
                  <a:lumOff val="35000"/>
                </a:schemeClr>
              </a:solidFill>
              <a:latin typeface="Lucida Sans" panose="020B0602030504020204" pitchFamily="34" charset="77"/>
            </a:endParaRPr>
          </a:p>
        </p:txBody>
      </p:sp>
    </p:spTree>
    <p:extLst>
      <p:ext uri="{BB962C8B-B14F-4D97-AF65-F5344CB8AC3E}">
        <p14:creationId xmlns:p14="http://schemas.microsoft.com/office/powerpoint/2010/main" val="3786418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30FF4-4BB1-749A-CB05-FBB9D3A3637D}"/>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A40A70AE-91CD-B775-F0D9-42B432128168}"/>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8EF897DE-C796-7230-21E6-AB71BD13A577}"/>
              </a:ext>
            </a:extLst>
          </p:cNvPr>
          <p:cNvSpPr txBox="1"/>
          <p:nvPr/>
        </p:nvSpPr>
        <p:spPr>
          <a:xfrm>
            <a:off x="395582" y="1648269"/>
            <a:ext cx="11462121" cy="3416320"/>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La Efectividad Global de los Equipos </a:t>
            </a:r>
            <a:r>
              <a:rPr lang="es-MX" dirty="0">
                <a:solidFill>
                  <a:schemeClr val="tx1">
                    <a:lumMod val="65000"/>
                    <a:lumOff val="35000"/>
                  </a:schemeClr>
                </a:solidFill>
                <a:latin typeface="Lucida Sans" panose="020B0602030504020204" pitchFamily="34" charset="77"/>
              </a:rPr>
              <a:t>(conocida universalmente por sus siglas en inglés OEE, </a:t>
            </a:r>
            <a:r>
              <a:rPr lang="es-MX" i="1" dirty="0">
                <a:solidFill>
                  <a:srgbClr val="941914"/>
                </a:solidFill>
                <a:latin typeface="Lucida Sans" panose="020B0602030504020204" pitchFamily="34" charset="77"/>
              </a:rPr>
              <a:t>Overall </a:t>
            </a:r>
            <a:r>
              <a:rPr lang="es-MX" i="1" dirty="0" err="1">
                <a:solidFill>
                  <a:srgbClr val="941914"/>
                </a:solidFill>
                <a:latin typeface="Lucida Sans" panose="020B0602030504020204" pitchFamily="34" charset="77"/>
              </a:rPr>
              <a:t>Equipment</a:t>
            </a:r>
            <a:r>
              <a:rPr lang="es-MX" i="1" dirty="0">
                <a:solidFill>
                  <a:srgbClr val="941914"/>
                </a:solidFill>
                <a:latin typeface="Lucida Sans" panose="020B0602030504020204" pitchFamily="34" charset="77"/>
              </a:rPr>
              <a:t> </a:t>
            </a:r>
            <a:r>
              <a:rPr lang="es-MX" i="1" dirty="0" err="1">
                <a:solidFill>
                  <a:srgbClr val="941914"/>
                </a:solidFill>
                <a:latin typeface="Lucida Sans" panose="020B0602030504020204" pitchFamily="34" charset="77"/>
              </a:rPr>
              <a:t>Effectiveness</a:t>
            </a:r>
            <a:r>
              <a:rPr lang="es-MX" dirty="0">
                <a:solidFill>
                  <a:schemeClr val="tx1">
                    <a:lumMod val="65000"/>
                    <a:lumOff val="35000"/>
                  </a:schemeClr>
                </a:solidFill>
                <a:latin typeface="Lucida Sans" panose="020B0602030504020204" pitchFamily="34" charset="77"/>
              </a:rPr>
              <a:t>) es un indicador clave de rendimiento </a:t>
            </a:r>
            <a:r>
              <a:rPr lang="es-MX" b="1" dirty="0">
                <a:solidFill>
                  <a:srgbClr val="941914"/>
                </a:solidFill>
                <a:latin typeface="Lucida Sans" panose="020B0602030504020204" pitchFamily="34" charset="77"/>
              </a:rPr>
              <a:t>(KPI) </a:t>
            </a:r>
            <a:r>
              <a:rPr lang="es-MX" dirty="0">
                <a:solidFill>
                  <a:schemeClr val="tx1">
                    <a:lumMod val="65000"/>
                    <a:lumOff val="35000"/>
                  </a:schemeClr>
                </a:solidFill>
                <a:latin typeface="Lucida Sans" panose="020B0602030504020204" pitchFamily="34" charset="77"/>
              </a:rPr>
              <a:t>fundamental dentro del mantenimiento productivo total </a:t>
            </a:r>
            <a:r>
              <a:rPr lang="es-MX" b="1" dirty="0">
                <a:solidFill>
                  <a:srgbClr val="941914"/>
                </a:solidFill>
                <a:latin typeface="Lucida Sans" panose="020B0602030504020204" pitchFamily="34" charset="77"/>
              </a:rPr>
              <a:t>(TPM) </a:t>
            </a:r>
            <a:r>
              <a:rPr lang="es-MX" dirty="0">
                <a:solidFill>
                  <a:schemeClr val="tx1">
                    <a:lumMod val="65000"/>
                    <a:lumOff val="35000"/>
                  </a:schemeClr>
                </a:solidFill>
                <a:latin typeface="Lucida Sans" panose="020B0602030504020204" pitchFamily="34" charset="77"/>
              </a:rPr>
              <a:t>y la filosofía Lean.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Su propósito es cuantificar en un único porcentaje qué tan bien se está aprovechando la capacidad productiva teórica de un equipo, máquina o línea de proceso.</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Un OEE del 100% representa una producción perfecta:</a:t>
            </a:r>
          </a:p>
          <a:p>
            <a:pPr algn="just">
              <a:buClr>
                <a:srgbClr val="941914"/>
              </a:buCl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dirty="0">
                <a:solidFill>
                  <a:schemeClr val="tx1">
                    <a:lumMod val="65000"/>
                    <a:lumOff val="35000"/>
                  </a:schemeClr>
                </a:solidFill>
                <a:latin typeface="Lucida Sans" panose="020B0602030504020204" pitchFamily="34" charset="77"/>
              </a:rPr>
              <a:t>Se fabrica solo material de buena calidad </a:t>
            </a:r>
            <a:r>
              <a:rPr lang="es-MX" b="1" dirty="0">
                <a:solidFill>
                  <a:srgbClr val="485C87"/>
                </a:solidFill>
                <a:latin typeface="Lucida Sans" panose="020B0602030504020204" pitchFamily="34" charset="77"/>
              </a:rPr>
              <a:t>(100% de Calidad).</a:t>
            </a:r>
          </a:p>
          <a:p>
            <a:pPr marL="285750" indent="-285750" algn="just">
              <a:buClr>
                <a:srgbClr val="941914"/>
              </a:buClr>
              <a:buFont typeface="Wingdings" panose="05000000000000000000" pitchFamily="2" charset="2"/>
              <a:buChar char="§"/>
            </a:pPr>
            <a:r>
              <a:rPr lang="es-MX" dirty="0">
                <a:solidFill>
                  <a:schemeClr val="tx1">
                    <a:lumMod val="65000"/>
                    <a:lumOff val="35000"/>
                  </a:schemeClr>
                </a:solidFill>
                <a:latin typeface="Lucida Sans" panose="020B0602030504020204" pitchFamily="34" charset="77"/>
              </a:rPr>
              <a:t>Al ritmo máximo posible </a:t>
            </a:r>
            <a:r>
              <a:rPr lang="es-MX" b="1" dirty="0">
                <a:solidFill>
                  <a:srgbClr val="485C87"/>
                </a:solidFill>
                <a:latin typeface="Lucida Sans" panose="020B0602030504020204" pitchFamily="34" charset="77"/>
              </a:rPr>
              <a:t>(100% de Rendimiento).</a:t>
            </a:r>
          </a:p>
          <a:p>
            <a:pPr marL="285750" indent="-285750" algn="just">
              <a:buClr>
                <a:srgbClr val="941914"/>
              </a:buClr>
              <a:buFont typeface="Wingdings" panose="05000000000000000000" pitchFamily="2" charset="2"/>
              <a:buChar char="§"/>
            </a:pPr>
            <a:r>
              <a:rPr lang="es-MX" dirty="0">
                <a:solidFill>
                  <a:schemeClr val="tx1">
                    <a:lumMod val="65000"/>
                    <a:lumOff val="35000"/>
                  </a:schemeClr>
                </a:solidFill>
                <a:latin typeface="Lucida Sans" panose="020B0602030504020204" pitchFamily="34" charset="77"/>
              </a:rPr>
              <a:t>Sin interrupciones ni detenciones </a:t>
            </a:r>
            <a:r>
              <a:rPr lang="es-MX" b="1" dirty="0">
                <a:solidFill>
                  <a:srgbClr val="485C87"/>
                </a:solidFill>
                <a:latin typeface="Lucida Sans" panose="020B0602030504020204" pitchFamily="34" charset="77"/>
              </a:rPr>
              <a:t>(100% de Disponibilidad).</a:t>
            </a:r>
            <a:endParaRPr lang="es-ES" b="1" dirty="0">
              <a:solidFill>
                <a:srgbClr val="485C87"/>
              </a:solidFill>
              <a:latin typeface="Lucida Sans" panose="020B0602030504020204" pitchFamily="34" charset="77"/>
            </a:endParaRPr>
          </a:p>
        </p:txBody>
      </p:sp>
      <p:sp>
        <p:nvSpPr>
          <p:cNvPr id="6" name="CuadroTexto 5">
            <a:extLst>
              <a:ext uri="{FF2B5EF4-FFF2-40B4-BE49-F238E27FC236}">
                <a16:creationId xmlns:a16="http://schemas.microsoft.com/office/drawing/2014/main" id="{1F567795-4003-DE70-C6CC-FB56C4DFB870}"/>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4273335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18017-B0DE-8265-0D96-80A8C5DE4EBB}"/>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CCA135DA-46BD-0AB7-F5A0-D1E37C0729BB}"/>
              </a:ext>
            </a:extLst>
          </p:cNvPr>
          <p:cNvPicPr>
            <a:picLocks noChangeAspect="1"/>
          </p:cNvPicPr>
          <p:nvPr/>
        </p:nvPicPr>
        <p:blipFill>
          <a:blip r:embed="rId2"/>
          <a:stretch>
            <a:fillRect/>
          </a:stretch>
        </p:blipFill>
        <p:spPr>
          <a:xfrm>
            <a:off x="10061238" y="230617"/>
            <a:ext cx="1501467" cy="859273"/>
          </a:xfrm>
          <a:prstGeom prst="rect">
            <a:avLst/>
          </a:prstGeom>
        </p:spPr>
      </p:pic>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576416F1-5813-C304-4DE4-3C6AC432D558}"/>
                  </a:ext>
                </a:extLst>
              </p:cNvPr>
              <p:cNvSpPr txBox="1"/>
              <p:nvPr/>
            </p:nvSpPr>
            <p:spPr>
              <a:xfrm>
                <a:off x="395582" y="1864579"/>
                <a:ext cx="11167123" cy="2308324"/>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La Arquitectura Matemática del OEE </a:t>
                </a:r>
              </a:p>
              <a:p>
                <a:pPr algn="just">
                  <a:buClr>
                    <a:srgbClr val="941914"/>
                  </a:buClr>
                </a:pPr>
                <a:endParaRPr lang="es-MX" b="1" dirty="0">
                  <a:solidFill>
                    <a:srgbClr val="941914"/>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El OEE se calcula multiplicando tres factores independientes expresados como porcentajes:</a:t>
                </a:r>
              </a:p>
              <a:p>
                <a:pPr algn="just">
                  <a:buClr>
                    <a:srgbClr val="941914"/>
                  </a:buClr>
                </a:pPr>
                <a:endParaRPr lang="es-MX" dirty="0">
                  <a:solidFill>
                    <a:schemeClr val="tx1">
                      <a:lumMod val="65000"/>
                      <a:lumOff val="35000"/>
                    </a:schemeClr>
                  </a:solidFill>
                  <a:latin typeface="Lucida Sans" panose="020B0602030504020204" pitchFamily="34" charset="77"/>
                </a:endParaRPr>
              </a:p>
              <a:p>
                <a:pPr/>
                <a14:m>
                  <m:oMathPara xmlns:m="http://schemas.openxmlformats.org/officeDocument/2006/math">
                    <m:oMathParaPr>
                      <m:jc m:val="centerGroup"/>
                    </m:oMathParaPr>
                    <m:oMath xmlns:m="http://schemas.openxmlformats.org/officeDocument/2006/math">
                      <m:r>
                        <m:rPr>
                          <m:nor/>
                        </m:rPr>
                        <a:rPr lang="es-MX" b="1" dirty="0">
                          <a:solidFill>
                            <a:srgbClr val="485C87"/>
                          </a:solidFill>
                          <a:latin typeface="Lucida Sans" panose="020B0602030504020204" pitchFamily="34" charset="77"/>
                        </a:rPr>
                        <m:t>OEE</m:t>
                      </m:r>
                      <m:r>
                        <a:rPr lang="es-MX" b="1" dirty="0">
                          <a:solidFill>
                            <a:srgbClr val="485C87"/>
                          </a:solidFill>
                          <a:latin typeface="Cambria Math" panose="02040503050406030204" pitchFamily="18" charset="0"/>
                        </a:rPr>
                        <m:t>=</m:t>
                      </m:r>
                      <m:r>
                        <m:rPr>
                          <m:nor/>
                        </m:rPr>
                        <a:rPr lang="es-MX" b="1" dirty="0">
                          <a:solidFill>
                            <a:srgbClr val="485C87"/>
                          </a:solidFill>
                          <a:latin typeface="Lucida Sans" panose="020B0602030504020204" pitchFamily="34" charset="77"/>
                        </a:rPr>
                        <m:t>Disponibilidad</m:t>
                      </m:r>
                      <m:r>
                        <a:rPr lang="es-MX" b="1" dirty="0">
                          <a:solidFill>
                            <a:srgbClr val="485C87"/>
                          </a:solidFill>
                          <a:latin typeface="Cambria Math" panose="02040503050406030204" pitchFamily="18" charset="0"/>
                        </a:rPr>
                        <m:t>×</m:t>
                      </m:r>
                      <m:r>
                        <m:rPr>
                          <m:nor/>
                        </m:rPr>
                        <a:rPr lang="es-MX" b="1" dirty="0">
                          <a:solidFill>
                            <a:srgbClr val="485C87"/>
                          </a:solidFill>
                          <a:latin typeface="Lucida Sans" panose="020B0602030504020204" pitchFamily="34" charset="77"/>
                        </a:rPr>
                        <m:t>Rendimiento</m:t>
                      </m:r>
                      <m:r>
                        <a:rPr lang="es-MX" b="1" dirty="0">
                          <a:solidFill>
                            <a:srgbClr val="485C87"/>
                          </a:solidFill>
                          <a:latin typeface="Cambria Math" panose="02040503050406030204" pitchFamily="18" charset="0"/>
                        </a:rPr>
                        <m:t>×</m:t>
                      </m:r>
                      <m:r>
                        <m:rPr>
                          <m:nor/>
                        </m:rPr>
                        <a:rPr lang="es-MX" b="1" dirty="0">
                          <a:solidFill>
                            <a:srgbClr val="485C87"/>
                          </a:solidFill>
                          <a:latin typeface="Lucida Sans" panose="020B0602030504020204" pitchFamily="34" charset="77"/>
                        </a:rPr>
                        <m:t>Calidad</m:t>
                      </m:r>
                    </m:oMath>
                  </m:oMathPara>
                </a14:m>
                <a:endParaRPr lang="es-MX" b="1" dirty="0">
                  <a:solidFill>
                    <a:srgbClr val="485C87"/>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Cada uno de estos factores mide un aspecto específico de las pérdidas operativas y permite diagnosticar con precisión matemática dónde se está destruyendo el valor del activo.</a:t>
                </a:r>
              </a:p>
            </p:txBody>
          </p:sp>
        </mc:Choice>
        <mc:Fallback xmlns="">
          <p:sp>
            <p:nvSpPr>
              <p:cNvPr id="4" name="CuadroTexto 3">
                <a:extLst>
                  <a:ext uri="{FF2B5EF4-FFF2-40B4-BE49-F238E27FC236}">
                    <a16:creationId xmlns:a16="http://schemas.microsoft.com/office/drawing/2014/main" id="{576416F1-5813-C304-4DE4-3C6AC432D558}"/>
                  </a:ext>
                </a:extLst>
              </p:cNvPr>
              <p:cNvSpPr txBox="1">
                <a:spLocks noRot="1" noChangeAspect="1" noMove="1" noResize="1" noEditPoints="1" noAdjustHandles="1" noChangeArrowheads="1" noChangeShapeType="1" noTextEdit="1"/>
              </p:cNvSpPr>
              <p:nvPr/>
            </p:nvSpPr>
            <p:spPr>
              <a:xfrm>
                <a:off x="395582" y="1864579"/>
                <a:ext cx="11167123" cy="2308324"/>
              </a:xfrm>
              <a:prstGeom prst="rect">
                <a:avLst/>
              </a:prstGeom>
              <a:blipFill>
                <a:blip r:embed="rId3"/>
                <a:stretch>
                  <a:fillRect l="-491" t="-1319" r="-437" b="-3430"/>
                </a:stretch>
              </a:blipFill>
            </p:spPr>
            <p:txBody>
              <a:bodyPr/>
              <a:lstStyle/>
              <a:p>
                <a:r>
                  <a:rPr lang="es-CL">
                    <a:noFill/>
                  </a:rPr>
                  <a:t> </a:t>
                </a:r>
              </a:p>
            </p:txBody>
          </p:sp>
        </mc:Fallback>
      </mc:AlternateContent>
      <p:sp>
        <p:nvSpPr>
          <p:cNvPr id="6" name="CuadroTexto 5">
            <a:extLst>
              <a:ext uri="{FF2B5EF4-FFF2-40B4-BE49-F238E27FC236}">
                <a16:creationId xmlns:a16="http://schemas.microsoft.com/office/drawing/2014/main" id="{A69C9A2C-8F20-0192-51FF-A4CC1A7F6935}"/>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1071372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9DFBF-7BE7-664A-A84F-82BD5699036C}"/>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C0874FE9-8A98-E63F-5237-B5E7DD8899BB}"/>
              </a:ext>
            </a:extLst>
          </p:cNvPr>
          <p:cNvPicPr>
            <a:picLocks noChangeAspect="1"/>
          </p:cNvPicPr>
          <p:nvPr/>
        </p:nvPicPr>
        <p:blipFill>
          <a:blip r:embed="rId2"/>
          <a:stretch>
            <a:fillRect/>
          </a:stretch>
        </p:blipFill>
        <p:spPr>
          <a:xfrm>
            <a:off x="10061238" y="230617"/>
            <a:ext cx="1501467" cy="859273"/>
          </a:xfrm>
          <a:prstGeom prst="rect">
            <a:avLst/>
          </a:prstGeom>
        </p:spPr>
      </p:pic>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FA17C26F-2F3F-B02E-499F-693034796F3A}"/>
                  </a:ext>
                </a:extLst>
              </p:cNvPr>
              <p:cNvSpPr txBox="1"/>
              <p:nvPr/>
            </p:nvSpPr>
            <p:spPr>
              <a:xfrm>
                <a:off x="395582" y="1648269"/>
                <a:ext cx="11353966" cy="4278735"/>
              </a:xfrm>
              <a:prstGeom prst="rect">
                <a:avLst/>
              </a:prstGeom>
              <a:noFill/>
            </p:spPr>
            <p:txBody>
              <a:bodyPr wrap="square" rtlCol="0">
                <a:spAutoFit/>
              </a:bodyPr>
              <a:lstStyle/>
              <a:p>
                <a:pPr marL="342900" indent="-342900" algn="just">
                  <a:buClr>
                    <a:srgbClr val="941914"/>
                  </a:buClr>
                  <a:buAutoNum type="arabicPeriod"/>
                </a:pPr>
                <a:r>
                  <a:rPr lang="es-MX" b="1" dirty="0">
                    <a:solidFill>
                      <a:srgbClr val="941914"/>
                    </a:solidFill>
                    <a:latin typeface="Lucida Sans" panose="020B0602030504020204" pitchFamily="34" charset="77"/>
                  </a:rPr>
                  <a:t>Disponibilidad</a:t>
                </a:r>
                <a:r>
                  <a:rPr lang="es-MX" dirty="0">
                    <a:solidFill>
                      <a:schemeClr val="tx1">
                        <a:lumMod val="65000"/>
                        <a:lumOff val="35000"/>
                      </a:schemeClr>
                    </a:solidFill>
                    <a:latin typeface="Lucida Sans" panose="020B0602030504020204" pitchFamily="34" charset="77"/>
                  </a:rPr>
                  <a:t> (Pérdidas por Tiempos Muertos)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Mide la proporción de tiempo en que el equipo estuvo realmente operando frente al tiempo en que estuvo planificado para operar.</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14:m>
                  <m:oMathPara xmlns:m="http://schemas.openxmlformats.org/officeDocument/2006/math">
                    <m:oMathParaPr>
                      <m:jc m:val="centerGroup"/>
                    </m:oMathParaPr>
                    <m:oMath xmlns:m="http://schemas.openxmlformats.org/officeDocument/2006/math">
                      <m:r>
                        <m:rPr>
                          <m:nor/>
                        </m:rPr>
                        <a:rPr lang="es-MX" b="1">
                          <a:solidFill>
                            <a:srgbClr val="485C87"/>
                          </a:solidFill>
                          <a:latin typeface="Lucida Sans" panose="020B0602030504020204" pitchFamily="34" charset="77"/>
                        </a:rPr>
                        <m:t>Disponibilidad</m:t>
                      </m:r>
                      <m:r>
                        <a:rPr lang="es-MX" b="1">
                          <a:solidFill>
                            <a:srgbClr val="485C87"/>
                          </a:solidFill>
                          <a:latin typeface="Cambria Math" panose="02040503050406030204" pitchFamily="18" charset="0"/>
                        </a:rPr>
                        <m:t>=</m:t>
                      </m:r>
                      <m:f>
                        <m:fPr>
                          <m:ctrlPr>
                            <a:rPr lang="es-MX" b="1" i="1">
                              <a:solidFill>
                                <a:srgbClr val="485C87"/>
                              </a:solidFill>
                              <a:latin typeface="Cambria Math" panose="02040503050406030204" pitchFamily="18" charset="0"/>
                            </a:rPr>
                          </m:ctrlPr>
                        </m:fPr>
                        <m:num>
                          <m:r>
                            <m:rPr>
                              <m:nor/>
                            </m:rPr>
                            <a:rPr lang="es-MX" b="1">
                              <a:solidFill>
                                <a:srgbClr val="485C87"/>
                              </a:solidFill>
                              <a:latin typeface="Lucida Sans" panose="020B0602030504020204" pitchFamily="34" charset="77"/>
                            </a:rPr>
                            <m:t>Tiempo</m:t>
                          </m:r>
                          <m:r>
                            <m:rPr>
                              <m:nor/>
                            </m:rPr>
                            <a:rPr lang="es-MX" b="1">
                              <a:solidFill>
                                <a:srgbClr val="485C87"/>
                              </a:solidFill>
                              <a:latin typeface="Lucida Sans" panose="020B0602030504020204" pitchFamily="34" charset="77"/>
                            </a:rPr>
                            <m:t> </m:t>
                          </m:r>
                          <m:r>
                            <m:rPr>
                              <m:nor/>
                            </m:rPr>
                            <a:rPr lang="es-MX" b="1">
                              <a:solidFill>
                                <a:srgbClr val="485C87"/>
                              </a:solidFill>
                              <a:latin typeface="Lucida Sans" panose="020B0602030504020204" pitchFamily="34" charset="77"/>
                            </a:rPr>
                            <m:t>de</m:t>
                          </m:r>
                          <m:r>
                            <m:rPr>
                              <m:nor/>
                            </m:rPr>
                            <a:rPr lang="es-MX" b="1">
                              <a:solidFill>
                                <a:srgbClr val="485C87"/>
                              </a:solidFill>
                              <a:latin typeface="Lucida Sans" panose="020B0602030504020204" pitchFamily="34" charset="77"/>
                            </a:rPr>
                            <m:t> </m:t>
                          </m:r>
                          <m:r>
                            <m:rPr>
                              <m:nor/>
                            </m:rPr>
                            <a:rPr lang="es-MX" b="1">
                              <a:solidFill>
                                <a:srgbClr val="485C87"/>
                              </a:solidFill>
                              <a:latin typeface="Lucida Sans" panose="020B0602030504020204" pitchFamily="34" charset="77"/>
                            </a:rPr>
                            <m:t>Operaci</m:t>
                          </m:r>
                          <m:r>
                            <m:rPr>
                              <m:nor/>
                            </m:rPr>
                            <a:rPr lang="es-MX" b="1">
                              <a:solidFill>
                                <a:srgbClr val="485C87"/>
                              </a:solidFill>
                              <a:latin typeface="Lucida Sans" panose="020B0602030504020204" pitchFamily="34" charset="77"/>
                            </a:rPr>
                            <m:t>ó</m:t>
                          </m:r>
                          <m:r>
                            <m:rPr>
                              <m:nor/>
                            </m:rPr>
                            <a:rPr lang="es-MX" b="1">
                              <a:solidFill>
                                <a:srgbClr val="485C87"/>
                              </a:solidFill>
                              <a:latin typeface="Lucida Sans" panose="020B0602030504020204" pitchFamily="34" charset="77"/>
                            </a:rPr>
                            <m:t>n</m:t>
                          </m:r>
                        </m:num>
                        <m:den>
                          <m:r>
                            <m:rPr>
                              <m:nor/>
                            </m:rPr>
                            <a:rPr lang="es-MX" b="1">
                              <a:solidFill>
                                <a:srgbClr val="485C87"/>
                              </a:solidFill>
                              <a:latin typeface="Lucida Sans" panose="020B0602030504020204" pitchFamily="34" charset="77"/>
                            </a:rPr>
                            <m:t>Tiempo</m:t>
                          </m:r>
                          <m:r>
                            <m:rPr>
                              <m:nor/>
                            </m:rPr>
                            <a:rPr lang="es-MX" b="1">
                              <a:solidFill>
                                <a:srgbClr val="485C87"/>
                              </a:solidFill>
                              <a:latin typeface="Lucida Sans" panose="020B0602030504020204" pitchFamily="34" charset="77"/>
                            </a:rPr>
                            <m:t> </m:t>
                          </m:r>
                          <m:r>
                            <m:rPr>
                              <m:nor/>
                            </m:rPr>
                            <a:rPr lang="es-MX" b="1">
                              <a:solidFill>
                                <a:srgbClr val="485C87"/>
                              </a:solidFill>
                              <a:latin typeface="Lucida Sans" panose="020B0602030504020204" pitchFamily="34" charset="77"/>
                            </a:rPr>
                            <m:t>Planificado</m:t>
                          </m:r>
                          <m:r>
                            <m:rPr>
                              <m:nor/>
                            </m:rPr>
                            <a:rPr lang="es-MX" b="1">
                              <a:solidFill>
                                <a:srgbClr val="485C87"/>
                              </a:solidFill>
                              <a:latin typeface="Lucida Sans" panose="020B0602030504020204" pitchFamily="34" charset="77"/>
                            </a:rPr>
                            <m:t> </m:t>
                          </m:r>
                          <m:r>
                            <m:rPr>
                              <m:nor/>
                            </m:rPr>
                            <a:rPr lang="es-MX" b="1">
                              <a:solidFill>
                                <a:srgbClr val="485C87"/>
                              </a:solidFill>
                              <a:latin typeface="Lucida Sans" panose="020B0602030504020204" pitchFamily="34" charset="77"/>
                            </a:rPr>
                            <m:t>de</m:t>
                          </m:r>
                          <m:r>
                            <m:rPr>
                              <m:nor/>
                            </m:rPr>
                            <a:rPr lang="es-MX" b="1">
                              <a:solidFill>
                                <a:srgbClr val="485C87"/>
                              </a:solidFill>
                              <a:latin typeface="Lucida Sans" panose="020B0602030504020204" pitchFamily="34" charset="77"/>
                            </a:rPr>
                            <m:t> </m:t>
                          </m:r>
                          <m:r>
                            <m:rPr>
                              <m:nor/>
                            </m:rPr>
                            <a:rPr lang="es-MX" b="1">
                              <a:solidFill>
                                <a:srgbClr val="485C87"/>
                              </a:solidFill>
                              <a:latin typeface="Lucida Sans" panose="020B0602030504020204" pitchFamily="34" charset="77"/>
                            </a:rPr>
                            <m:t>Producci</m:t>
                          </m:r>
                          <m:r>
                            <m:rPr>
                              <m:nor/>
                            </m:rPr>
                            <a:rPr lang="es-MX" b="1">
                              <a:solidFill>
                                <a:srgbClr val="485C87"/>
                              </a:solidFill>
                              <a:latin typeface="Lucida Sans" panose="020B0602030504020204" pitchFamily="34" charset="77"/>
                            </a:rPr>
                            <m:t>ó</m:t>
                          </m:r>
                          <m:r>
                            <m:rPr>
                              <m:nor/>
                            </m:rPr>
                            <a:rPr lang="es-MX" b="1">
                              <a:solidFill>
                                <a:srgbClr val="485C87"/>
                              </a:solidFill>
                              <a:latin typeface="Lucida Sans" panose="020B0602030504020204" pitchFamily="34" charset="77"/>
                            </a:rPr>
                            <m:t>n</m:t>
                          </m:r>
                        </m:den>
                      </m:f>
                    </m:oMath>
                  </m:oMathPara>
                </a14:m>
                <a:endParaRPr lang="es-MX" b="1" dirty="0">
                  <a:solidFill>
                    <a:srgbClr val="485C87"/>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Tiempo Planificado: </a:t>
                </a:r>
                <a:r>
                  <a:rPr lang="es-MX" dirty="0">
                    <a:solidFill>
                      <a:schemeClr val="tx1">
                        <a:lumMod val="65000"/>
                        <a:lumOff val="35000"/>
                      </a:schemeClr>
                    </a:solidFill>
                    <a:latin typeface="Lucida Sans" panose="020B0602030504020204" pitchFamily="34" charset="77"/>
                  </a:rPr>
                  <a:t>Es el tiempo total del turno menos las paradas programadas obligatorias (almuerzos, charlas de seguridad preventivas, mantenimiento programado mayor). </a:t>
                </a:r>
              </a:p>
              <a:p>
                <a:pPr marL="285750" indent="-285750" algn="just">
                  <a:buClr>
                    <a:srgbClr val="941914"/>
                  </a:buClr>
                  <a:buFont typeface="Wingdings" panose="05000000000000000000" pitchFamily="2" charset="2"/>
                  <a:buChar cha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Tiempo de Operación: </a:t>
                </a:r>
                <a:r>
                  <a:rPr lang="es-MX" dirty="0">
                    <a:solidFill>
                      <a:schemeClr val="tx1">
                        <a:lumMod val="65000"/>
                        <a:lumOff val="35000"/>
                      </a:schemeClr>
                    </a:solidFill>
                    <a:latin typeface="Lucida Sans" panose="020B0602030504020204" pitchFamily="34" charset="77"/>
                  </a:rPr>
                  <a:t>Es el tiempo planificado menos las detenciones no programadas (fallas mecánicas, eléctricas, falta de insumos, demoras en el cambio de turno o esperas operativas).</a:t>
                </a:r>
              </a:p>
            </p:txBody>
          </p:sp>
        </mc:Choice>
        <mc:Fallback xmlns="">
          <p:sp>
            <p:nvSpPr>
              <p:cNvPr id="4" name="CuadroTexto 3">
                <a:extLst>
                  <a:ext uri="{FF2B5EF4-FFF2-40B4-BE49-F238E27FC236}">
                    <a16:creationId xmlns:a16="http://schemas.microsoft.com/office/drawing/2014/main" id="{FA17C26F-2F3F-B02E-499F-693034796F3A}"/>
                  </a:ext>
                </a:extLst>
              </p:cNvPr>
              <p:cNvSpPr txBox="1">
                <a:spLocks noRot="1" noChangeAspect="1" noMove="1" noResize="1" noEditPoints="1" noAdjustHandles="1" noChangeArrowheads="1" noChangeShapeType="1" noTextEdit="1"/>
              </p:cNvSpPr>
              <p:nvPr/>
            </p:nvSpPr>
            <p:spPr>
              <a:xfrm>
                <a:off x="395582" y="1648269"/>
                <a:ext cx="11353966" cy="4278735"/>
              </a:xfrm>
              <a:prstGeom prst="rect">
                <a:avLst/>
              </a:prstGeom>
              <a:blipFill>
                <a:blip r:embed="rId3"/>
                <a:stretch>
                  <a:fillRect l="-483" t="-570" r="-430" b="-1425"/>
                </a:stretch>
              </a:blipFill>
            </p:spPr>
            <p:txBody>
              <a:bodyPr/>
              <a:lstStyle/>
              <a:p>
                <a:r>
                  <a:rPr lang="es-CL">
                    <a:noFill/>
                  </a:rPr>
                  <a:t> </a:t>
                </a:r>
              </a:p>
            </p:txBody>
          </p:sp>
        </mc:Fallback>
      </mc:AlternateContent>
      <p:sp>
        <p:nvSpPr>
          <p:cNvPr id="6" name="CuadroTexto 5">
            <a:extLst>
              <a:ext uri="{FF2B5EF4-FFF2-40B4-BE49-F238E27FC236}">
                <a16:creationId xmlns:a16="http://schemas.microsoft.com/office/drawing/2014/main" id="{871792F9-C134-83AD-56EC-DB6834508E12}"/>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2799912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C2619-696C-F091-3A63-C3F2211EA10E}"/>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6759E29D-12BE-9DA1-9EEF-62A1E012DC5F}"/>
              </a:ext>
            </a:extLst>
          </p:cNvPr>
          <p:cNvPicPr>
            <a:picLocks noChangeAspect="1"/>
          </p:cNvPicPr>
          <p:nvPr/>
        </p:nvPicPr>
        <p:blipFill>
          <a:blip r:embed="rId2"/>
          <a:stretch>
            <a:fillRect/>
          </a:stretch>
        </p:blipFill>
        <p:spPr>
          <a:xfrm>
            <a:off x="10061238" y="230617"/>
            <a:ext cx="1501467" cy="859273"/>
          </a:xfrm>
          <a:prstGeom prst="rect">
            <a:avLst/>
          </a:prstGeom>
        </p:spPr>
      </p:pic>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23AB050B-5399-4E81-594D-5EEB49B6B38A}"/>
                  </a:ext>
                </a:extLst>
              </p:cNvPr>
              <p:cNvSpPr txBox="1"/>
              <p:nvPr/>
            </p:nvSpPr>
            <p:spPr>
              <a:xfrm>
                <a:off x="395582" y="1638436"/>
                <a:ext cx="11294973" cy="4001737"/>
              </a:xfrm>
              <a:prstGeom prst="rect">
                <a:avLst/>
              </a:prstGeom>
              <a:noFill/>
            </p:spPr>
            <p:txBody>
              <a:bodyPr wrap="square" rtlCol="0">
                <a:spAutoFit/>
              </a:bodyPr>
              <a:lstStyle/>
              <a:p>
                <a:pPr marL="342900" indent="-342900" algn="just">
                  <a:buClr>
                    <a:srgbClr val="941914"/>
                  </a:buClr>
                  <a:buFont typeface="+mj-lt"/>
                  <a:buAutoNum type="arabicPeriod" startAt="2"/>
                </a:pPr>
                <a:r>
                  <a:rPr lang="es-MX" b="1" dirty="0">
                    <a:solidFill>
                      <a:srgbClr val="941914"/>
                    </a:solidFill>
                    <a:latin typeface="Lucida Sans" panose="020B0602030504020204" pitchFamily="34" charset="77"/>
                  </a:rPr>
                  <a:t>Rendimiento o Desempeño</a:t>
                </a:r>
                <a:r>
                  <a:rPr lang="es-MX" dirty="0">
                    <a:solidFill>
                      <a:schemeClr val="tx1">
                        <a:lumMod val="65000"/>
                        <a:lumOff val="35000"/>
                      </a:schemeClr>
                    </a:solidFill>
                    <a:latin typeface="Lucida Sans" panose="020B0602030504020204" pitchFamily="34" charset="77"/>
                  </a:rPr>
                  <a:t> (Pérdidas de Velocidad)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Mide la velocidad real de operación del equipo respecto a su velocidad nominal máxima (el ritmo teóricamente diseñado por el fabricante o por los estándares de ingeniería).</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14:m>
                  <m:oMathPara xmlns:m="http://schemas.openxmlformats.org/officeDocument/2006/math">
                    <m:oMathParaPr>
                      <m:jc m:val="centerGroup"/>
                    </m:oMathParaPr>
                    <m:oMath xmlns:m="http://schemas.openxmlformats.org/officeDocument/2006/math">
                      <m:r>
                        <m:rPr>
                          <m:nor/>
                        </m:rPr>
                        <a:rPr lang="es-MX" b="1" dirty="0">
                          <a:solidFill>
                            <a:srgbClr val="485C87"/>
                          </a:solidFill>
                          <a:latin typeface="Lucida Sans" panose="020B0602030504020204" pitchFamily="34" charset="77"/>
                        </a:rPr>
                        <m:t>Rendimiento</m:t>
                      </m:r>
                      <m:r>
                        <a:rPr lang="es-MX" b="1" dirty="0">
                          <a:solidFill>
                            <a:srgbClr val="485C87"/>
                          </a:solidFill>
                          <a:latin typeface="Cambria Math" panose="02040503050406030204" pitchFamily="18" charset="0"/>
                        </a:rPr>
                        <m:t>=</m:t>
                      </m:r>
                      <m:f>
                        <m:fPr>
                          <m:ctrlPr>
                            <a:rPr lang="es-MX" b="1" i="1" dirty="0">
                              <a:solidFill>
                                <a:srgbClr val="485C87"/>
                              </a:solidFill>
                              <a:latin typeface="Cambria Math" panose="02040503050406030204" pitchFamily="18" charset="0"/>
                            </a:rPr>
                          </m:ctrlPr>
                        </m:fPr>
                        <m:num>
                          <m:r>
                            <m:rPr>
                              <m:nor/>
                            </m:rPr>
                            <a:rPr lang="es-MX" b="1" dirty="0">
                              <a:solidFill>
                                <a:srgbClr val="485C87"/>
                              </a:solidFill>
                              <a:latin typeface="Lucida Sans" panose="020B0602030504020204" pitchFamily="34" charset="77"/>
                            </a:rPr>
                            <m:t>Producci</m:t>
                          </m:r>
                          <m:r>
                            <m:rPr>
                              <m:nor/>
                            </m:rPr>
                            <a:rPr lang="es-MX" b="1" dirty="0">
                              <a:solidFill>
                                <a:srgbClr val="485C87"/>
                              </a:solidFill>
                              <a:latin typeface="Lucida Sans" panose="020B0602030504020204" pitchFamily="34" charset="77"/>
                            </a:rPr>
                            <m:t>ó</m:t>
                          </m:r>
                          <m:r>
                            <m:rPr>
                              <m:nor/>
                            </m:rPr>
                            <a:rPr lang="es-MX" b="1" dirty="0">
                              <a:solidFill>
                                <a:srgbClr val="485C87"/>
                              </a:solidFill>
                              <a:latin typeface="Lucida Sans" panose="020B0602030504020204" pitchFamily="34" charset="77"/>
                            </a:rPr>
                            <m:t>n</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Real</m:t>
                          </m:r>
                          <m:r>
                            <a:rPr lang="es-MX" b="1" dirty="0">
                              <a:solidFill>
                                <a:srgbClr val="485C87"/>
                              </a:solidFill>
                              <a:latin typeface="Cambria Math" panose="02040503050406030204" pitchFamily="18" charset="0"/>
                            </a:rPr>
                            <m:t>×</m:t>
                          </m:r>
                          <m:r>
                            <m:rPr>
                              <m:nor/>
                            </m:rPr>
                            <a:rPr lang="es-MX" b="1" dirty="0">
                              <a:solidFill>
                                <a:srgbClr val="485C87"/>
                              </a:solidFill>
                              <a:latin typeface="Lucida Sans" panose="020B0602030504020204" pitchFamily="34" charset="77"/>
                            </a:rPr>
                            <m:t>Tiempo</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de</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Ciclo</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Ideal</m:t>
                          </m:r>
                        </m:num>
                        <m:den>
                          <m:r>
                            <m:rPr>
                              <m:nor/>
                            </m:rPr>
                            <a:rPr lang="es-MX" b="1" dirty="0">
                              <a:solidFill>
                                <a:srgbClr val="485C87"/>
                              </a:solidFill>
                              <a:latin typeface="Lucida Sans" panose="020B0602030504020204" pitchFamily="34" charset="77"/>
                            </a:rPr>
                            <m:t>Tiempo</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de</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Operaci</m:t>
                          </m:r>
                          <m:r>
                            <m:rPr>
                              <m:nor/>
                            </m:rPr>
                            <a:rPr lang="es-MX" b="1" dirty="0">
                              <a:solidFill>
                                <a:srgbClr val="485C87"/>
                              </a:solidFill>
                              <a:latin typeface="Lucida Sans" panose="020B0602030504020204" pitchFamily="34" charset="77"/>
                            </a:rPr>
                            <m:t>ó</m:t>
                          </m:r>
                          <m:r>
                            <m:rPr>
                              <m:nor/>
                            </m:rPr>
                            <a:rPr lang="es-MX" b="1" dirty="0">
                              <a:solidFill>
                                <a:srgbClr val="485C87"/>
                              </a:solidFill>
                              <a:latin typeface="Lucida Sans" panose="020B0602030504020204" pitchFamily="34" charset="77"/>
                            </a:rPr>
                            <m:t>n</m:t>
                          </m:r>
                        </m:den>
                      </m:f>
                    </m:oMath>
                  </m:oMathPara>
                </a14:m>
                <a:endParaRPr lang="es-MX" b="1" dirty="0">
                  <a:solidFill>
                    <a:srgbClr val="485C87"/>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Pérdidas asociadas: </a:t>
                </a:r>
                <a:r>
                  <a:rPr lang="es-MX" dirty="0">
                    <a:solidFill>
                      <a:schemeClr val="tx1">
                        <a:lumMod val="65000"/>
                        <a:lumOff val="35000"/>
                      </a:schemeClr>
                    </a:solidFill>
                    <a:latin typeface="Lucida Sans" panose="020B0602030504020204" pitchFamily="34" charset="77"/>
                  </a:rPr>
                  <a:t>Ocurren cuando el equipo opera, pero lo hace a "marcha lenta" debido a desgaste de componentes, sobrecalentamiento, materia prima fuera de especificación o </a:t>
                </a:r>
                <a:r>
                  <a:rPr lang="es-MX" dirty="0" err="1">
                    <a:solidFill>
                      <a:schemeClr val="tx1">
                        <a:lumMod val="65000"/>
                        <a:lumOff val="35000"/>
                      </a:schemeClr>
                    </a:solidFill>
                    <a:latin typeface="Lucida Sans" panose="020B0602030504020204" pitchFamily="34" charset="77"/>
                  </a:rPr>
                  <a:t>microdetenciones</a:t>
                </a:r>
                <a:r>
                  <a:rPr lang="es-MX" dirty="0">
                    <a:solidFill>
                      <a:schemeClr val="tx1">
                        <a:lumMod val="65000"/>
                        <a:lumOff val="35000"/>
                      </a:schemeClr>
                    </a:solidFill>
                    <a:latin typeface="Lucida Sans" panose="020B0602030504020204" pitchFamily="34" charset="77"/>
                  </a:rPr>
                  <a:t> breves (paradas de pocos segundos que no quedan registradas como fallas de mantenimiento pero degradan la velocidad). </a:t>
                </a:r>
              </a:p>
            </p:txBody>
          </p:sp>
        </mc:Choice>
        <mc:Fallback xmlns="">
          <p:sp>
            <p:nvSpPr>
              <p:cNvPr id="4" name="CuadroTexto 3">
                <a:extLst>
                  <a:ext uri="{FF2B5EF4-FFF2-40B4-BE49-F238E27FC236}">
                    <a16:creationId xmlns:a16="http://schemas.microsoft.com/office/drawing/2014/main" id="{23AB050B-5399-4E81-594D-5EEB49B6B38A}"/>
                  </a:ext>
                </a:extLst>
              </p:cNvPr>
              <p:cNvSpPr txBox="1">
                <a:spLocks noRot="1" noChangeAspect="1" noMove="1" noResize="1" noEditPoints="1" noAdjustHandles="1" noChangeArrowheads="1" noChangeShapeType="1" noTextEdit="1"/>
              </p:cNvSpPr>
              <p:nvPr/>
            </p:nvSpPr>
            <p:spPr>
              <a:xfrm>
                <a:off x="395582" y="1638436"/>
                <a:ext cx="11294973" cy="4001737"/>
              </a:xfrm>
              <a:prstGeom prst="rect">
                <a:avLst/>
              </a:prstGeom>
              <a:blipFill>
                <a:blip r:embed="rId3"/>
                <a:stretch>
                  <a:fillRect l="-486" t="-762" r="-432" b="-1677"/>
                </a:stretch>
              </a:blipFill>
            </p:spPr>
            <p:txBody>
              <a:bodyPr/>
              <a:lstStyle/>
              <a:p>
                <a:r>
                  <a:rPr lang="es-CL">
                    <a:noFill/>
                  </a:rPr>
                  <a:t> </a:t>
                </a:r>
              </a:p>
            </p:txBody>
          </p:sp>
        </mc:Fallback>
      </mc:AlternateContent>
      <p:sp>
        <p:nvSpPr>
          <p:cNvPr id="6" name="CuadroTexto 5">
            <a:extLst>
              <a:ext uri="{FF2B5EF4-FFF2-40B4-BE49-F238E27FC236}">
                <a16:creationId xmlns:a16="http://schemas.microsoft.com/office/drawing/2014/main" id="{ADE906B0-2221-D269-BD78-82DDA1CF184A}"/>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3132654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42EB1-5C8C-4A1F-B318-34FC43EB40DF}"/>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C27C5BFE-8F88-91ED-9839-CC510A5AB957}"/>
              </a:ext>
            </a:extLst>
          </p:cNvPr>
          <p:cNvPicPr>
            <a:picLocks noChangeAspect="1"/>
          </p:cNvPicPr>
          <p:nvPr/>
        </p:nvPicPr>
        <p:blipFill>
          <a:blip r:embed="rId2"/>
          <a:stretch>
            <a:fillRect/>
          </a:stretch>
        </p:blipFill>
        <p:spPr>
          <a:xfrm>
            <a:off x="10061238" y="230617"/>
            <a:ext cx="1501467" cy="859273"/>
          </a:xfrm>
          <a:prstGeom prst="rect">
            <a:avLst/>
          </a:prstGeom>
        </p:spPr>
      </p:pic>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6A71F96F-2D6E-E7C0-848C-7CFA1F4DF9E6}"/>
                  </a:ext>
                </a:extLst>
              </p:cNvPr>
              <p:cNvSpPr txBox="1"/>
              <p:nvPr/>
            </p:nvSpPr>
            <p:spPr>
              <a:xfrm>
                <a:off x="395582" y="1628604"/>
                <a:ext cx="11058999" cy="3407408"/>
              </a:xfrm>
              <a:prstGeom prst="rect">
                <a:avLst/>
              </a:prstGeom>
              <a:noFill/>
            </p:spPr>
            <p:txBody>
              <a:bodyPr wrap="square" rtlCol="0">
                <a:spAutoFit/>
              </a:bodyPr>
              <a:lstStyle/>
              <a:p>
                <a:pPr marL="342900" indent="-342900" algn="just">
                  <a:buClr>
                    <a:srgbClr val="941914"/>
                  </a:buClr>
                  <a:buFont typeface="+mj-lt"/>
                  <a:buAutoNum type="arabicPeriod" startAt="3"/>
                </a:pPr>
                <a:r>
                  <a:rPr lang="es-MX" b="1" dirty="0">
                    <a:solidFill>
                      <a:srgbClr val="941914"/>
                    </a:solidFill>
                    <a:latin typeface="Lucida Sans" panose="020B0602030504020204" pitchFamily="34" charset="77"/>
                  </a:rPr>
                  <a:t>Calidad </a:t>
                </a:r>
                <a:r>
                  <a:rPr lang="es-MX" dirty="0">
                    <a:solidFill>
                      <a:schemeClr val="tx1">
                        <a:lumMod val="65000"/>
                        <a:lumOff val="35000"/>
                      </a:schemeClr>
                    </a:solidFill>
                    <a:latin typeface="Lucida Sans" panose="020B0602030504020204" pitchFamily="34" charset="77"/>
                  </a:rPr>
                  <a:t>(Pérdidas por Defectos)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Mide la proporción de la producción total que cumple con las especificaciones de calidad requeridas en el primer intento (First Time </a:t>
                </a:r>
                <a:r>
                  <a:rPr lang="es-MX" dirty="0" err="1">
                    <a:solidFill>
                      <a:schemeClr val="tx1">
                        <a:lumMod val="65000"/>
                        <a:lumOff val="35000"/>
                      </a:schemeClr>
                    </a:solidFill>
                    <a:latin typeface="Lucida Sans" panose="020B0602030504020204" pitchFamily="34" charset="77"/>
                  </a:rPr>
                  <a:t>Through</a:t>
                </a:r>
                <a:r>
                  <a:rPr lang="es-MX" dirty="0">
                    <a:solidFill>
                      <a:schemeClr val="tx1">
                        <a:lumMod val="65000"/>
                        <a:lumOff val="35000"/>
                      </a:schemeClr>
                    </a:solidFill>
                    <a:latin typeface="Lucida Sans" panose="020B0602030504020204" pitchFamily="34" charset="77"/>
                  </a:rPr>
                  <a:t>).</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14:m>
                  <m:oMathPara xmlns:m="http://schemas.openxmlformats.org/officeDocument/2006/math">
                    <m:oMathParaPr>
                      <m:jc m:val="centerGroup"/>
                    </m:oMathParaPr>
                    <m:oMath xmlns:m="http://schemas.openxmlformats.org/officeDocument/2006/math">
                      <m:r>
                        <m:rPr>
                          <m:nor/>
                        </m:rPr>
                        <a:rPr lang="es-MX" b="1" dirty="0">
                          <a:solidFill>
                            <a:srgbClr val="485C87"/>
                          </a:solidFill>
                          <a:latin typeface="Lucida Sans" panose="020B0602030504020204" pitchFamily="34" charset="77"/>
                        </a:rPr>
                        <m:t>Calidad</m:t>
                      </m:r>
                      <m:r>
                        <a:rPr lang="es-MX" b="1" dirty="0">
                          <a:solidFill>
                            <a:srgbClr val="485C87"/>
                          </a:solidFill>
                          <a:latin typeface="Cambria Math" panose="02040503050406030204" pitchFamily="18" charset="0"/>
                        </a:rPr>
                        <m:t>=</m:t>
                      </m:r>
                      <m:f>
                        <m:fPr>
                          <m:ctrlPr>
                            <a:rPr lang="es-MX" b="1" i="1" dirty="0">
                              <a:solidFill>
                                <a:srgbClr val="485C87"/>
                              </a:solidFill>
                              <a:latin typeface="Cambria Math" panose="02040503050406030204" pitchFamily="18" charset="0"/>
                            </a:rPr>
                          </m:ctrlPr>
                        </m:fPr>
                        <m:num>
                          <m:r>
                            <m:rPr>
                              <m:nor/>
                            </m:rPr>
                            <a:rPr lang="es-MX" b="1" dirty="0">
                              <a:solidFill>
                                <a:srgbClr val="485C87"/>
                              </a:solidFill>
                              <a:latin typeface="Lucida Sans" panose="020B0602030504020204" pitchFamily="34" charset="77"/>
                            </a:rPr>
                            <m:t>Producci</m:t>
                          </m:r>
                          <m:r>
                            <m:rPr>
                              <m:nor/>
                            </m:rPr>
                            <a:rPr lang="es-MX" b="1" dirty="0">
                              <a:solidFill>
                                <a:srgbClr val="485C87"/>
                              </a:solidFill>
                              <a:latin typeface="Lucida Sans" panose="020B0602030504020204" pitchFamily="34" charset="77"/>
                            </a:rPr>
                            <m:t>ó</m:t>
                          </m:r>
                          <m:r>
                            <m:rPr>
                              <m:nor/>
                            </m:rPr>
                            <a:rPr lang="es-MX" b="1" dirty="0">
                              <a:solidFill>
                                <a:srgbClr val="485C87"/>
                              </a:solidFill>
                              <a:latin typeface="Lucida Sans" panose="020B0602030504020204" pitchFamily="34" charset="77"/>
                            </a:rPr>
                            <m:t>n</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Buena</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a</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la</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primera</m:t>
                          </m:r>
                          <m:r>
                            <m:rPr>
                              <m:nor/>
                            </m:rPr>
                            <a:rPr lang="es-MX" b="1" dirty="0">
                              <a:solidFill>
                                <a:srgbClr val="485C87"/>
                              </a:solidFill>
                              <a:latin typeface="Lucida Sans" panose="020B0602030504020204" pitchFamily="34" charset="77"/>
                            </a:rPr>
                            <m:t>)</m:t>
                          </m:r>
                        </m:num>
                        <m:den>
                          <m:r>
                            <m:rPr>
                              <m:nor/>
                            </m:rPr>
                            <a:rPr lang="es-MX" b="1" dirty="0">
                              <a:solidFill>
                                <a:srgbClr val="485C87"/>
                              </a:solidFill>
                              <a:latin typeface="Lucida Sans" panose="020B0602030504020204" pitchFamily="34" charset="77"/>
                            </a:rPr>
                            <m:t>Producci</m:t>
                          </m:r>
                          <m:r>
                            <m:rPr>
                              <m:nor/>
                            </m:rPr>
                            <a:rPr lang="es-MX" b="1" dirty="0">
                              <a:solidFill>
                                <a:srgbClr val="485C87"/>
                              </a:solidFill>
                              <a:latin typeface="Lucida Sans" panose="020B0602030504020204" pitchFamily="34" charset="77"/>
                            </a:rPr>
                            <m:t>ó</m:t>
                          </m:r>
                          <m:r>
                            <m:rPr>
                              <m:nor/>
                            </m:rPr>
                            <a:rPr lang="es-MX" b="1" dirty="0">
                              <a:solidFill>
                                <a:srgbClr val="485C87"/>
                              </a:solidFill>
                              <a:latin typeface="Lucida Sans" panose="020B0602030504020204" pitchFamily="34" charset="77"/>
                            </a:rPr>
                            <m:t>n</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Total</m:t>
                          </m:r>
                          <m:r>
                            <m:rPr>
                              <m:nor/>
                            </m:rPr>
                            <a:rPr lang="es-MX" b="1" dirty="0">
                              <a:solidFill>
                                <a:srgbClr val="485C87"/>
                              </a:solidFill>
                              <a:latin typeface="Lucida Sans" panose="020B0602030504020204" pitchFamily="34" charset="77"/>
                            </a:rPr>
                            <m:t> </m:t>
                          </m:r>
                          <m:r>
                            <m:rPr>
                              <m:nor/>
                            </m:rPr>
                            <a:rPr lang="es-MX" b="1" dirty="0">
                              <a:solidFill>
                                <a:srgbClr val="485C87"/>
                              </a:solidFill>
                              <a:latin typeface="Lucida Sans" panose="020B0602030504020204" pitchFamily="34" charset="77"/>
                            </a:rPr>
                            <m:t>Realizada</m:t>
                          </m:r>
                        </m:den>
                      </m:f>
                    </m:oMath>
                  </m:oMathPara>
                </a14:m>
                <a:endParaRPr lang="es-MX" b="1" dirty="0">
                  <a:solidFill>
                    <a:srgbClr val="485C87"/>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Pérdidas asociadas: </a:t>
                </a:r>
                <a:r>
                  <a:rPr lang="es-MX" dirty="0">
                    <a:solidFill>
                      <a:schemeClr val="tx1">
                        <a:lumMod val="65000"/>
                        <a:lumOff val="35000"/>
                      </a:schemeClr>
                    </a:solidFill>
                    <a:latin typeface="Lucida Sans" panose="020B0602030504020204" pitchFamily="34" charset="77"/>
                  </a:rPr>
                  <a:t>Productos defectuosos, mermas de material, unidades dañadas o material que requiere ser reprocesado, lo que consume tiempo, energía y recursos adicionales. </a:t>
                </a:r>
              </a:p>
            </p:txBody>
          </p:sp>
        </mc:Choice>
        <mc:Fallback xmlns="">
          <p:sp>
            <p:nvSpPr>
              <p:cNvPr id="4" name="CuadroTexto 3">
                <a:extLst>
                  <a:ext uri="{FF2B5EF4-FFF2-40B4-BE49-F238E27FC236}">
                    <a16:creationId xmlns:a16="http://schemas.microsoft.com/office/drawing/2014/main" id="{6A71F96F-2D6E-E7C0-848C-7CFA1F4DF9E6}"/>
                  </a:ext>
                </a:extLst>
              </p:cNvPr>
              <p:cNvSpPr txBox="1">
                <a:spLocks noRot="1" noChangeAspect="1" noMove="1" noResize="1" noEditPoints="1" noAdjustHandles="1" noChangeArrowheads="1" noChangeShapeType="1" noTextEdit="1"/>
              </p:cNvSpPr>
              <p:nvPr/>
            </p:nvSpPr>
            <p:spPr>
              <a:xfrm>
                <a:off x="395582" y="1628604"/>
                <a:ext cx="11058999" cy="3407408"/>
              </a:xfrm>
              <a:prstGeom prst="rect">
                <a:avLst/>
              </a:prstGeom>
              <a:blipFill>
                <a:blip r:embed="rId3"/>
                <a:stretch>
                  <a:fillRect l="-496" t="-716" r="-441" b="-1968"/>
                </a:stretch>
              </a:blipFill>
            </p:spPr>
            <p:txBody>
              <a:bodyPr/>
              <a:lstStyle/>
              <a:p>
                <a:r>
                  <a:rPr lang="es-CL">
                    <a:noFill/>
                  </a:rPr>
                  <a:t> </a:t>
                </a:r>
              </a:p>
            </p:txBody>
          </p:sp>
        </mc:Fallback>
      </mc:AlternateContent>
      <p:sp>
        <p:nvSpPr>
          <p:cNvPr id="6" name="CuadroTexto 5">
            <a:extLst>
              <a:ext uri="{FF2B5EF4-FFF2-40B4-BE49-F238E27FC236}">
                <a16:creationId xmlns:a16="http://schemas.microsoft.com/office/drawing/2014/main" id="{9362B28D-DED1-2497-7E91-529466D1336C}"/>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85072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5747F-CE46-0F1E-2555-6F60DE6F0723}"/>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93494D91-48DE-8BAA-ECD4-948D987F13E0}"/>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83BE0E03-60B5-B8F1-D6A7-D4E96F674FFA}"/>
              </a:ext>
            </a:extLst>
          </p:cNvPr>
          <p:cNvSpPr txBox="1"/>
          <p:nvPr/>
        </p:nvSpPr>
        <p:spPr>
          <a:xfrm>
            <a:off x="409184" y="1570431"/>
            <a:ext cx="11074285" cy="1200329"/>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Las 6 Grandes Pérdidas del OEE</a:t>
            </a:r>
            <a:endParaRPr lang="es-MX" dirty="0">
              <a:solidFill>
                <a:schemeClr val="tx1">
                  <a:lumMod val="65000"/>
                  <a:lumOff val="35000"/>
                </a:schemeClr>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Para aplicar Lean Kaizen, la metodología asocia cada componente del OEE con las denominadas "</a:t>
            </a:r>
            <a:r>
              <a:rPr lang="es-MX" b="1" dirty="0">
                <a:solidFill>
                  <a:srgbClr val="485C87"/>
                </a:solidFill>
                <a:latin typeface="Lucida Sans" panose="020B0602030504020204" pitchFamily="34" charset="77"/>
              </a:rPr>
              <a:t>6 Grandes Pérdidas</a:t>
            </a:r>
            <a:r>
              <a:rPr lang="es-MX" dirty="0">
                <a:solidFill>
                  <a:schemeClr val="tx1">
                    <a:lumMod val="65000"/>
                    <a:lumOff val="35000"/>
                  </a:schemeClr>
                </a:solidFill>
                <a:latin typeface="Lucida Sans" panose="020B0602030504020204" pitchFamily="34" charset="77"/>
              </a:rPr>
              <a:t>" de los equipos:</a:t>
            </a:r>
          </a:p>
        </p:txBody>
      </p:sp>
      <p:sp>
        <p:nvSpPr>
          <p:cNvPr id="6" name="CuadroTexto 5">
            <a:extLst>
              <a:ext uri="{FF2B5EF4-FFF2-40B4-BE49-F238E27FC236}">
                <a16:creationId xmlns:a16="http://schemas.microsoft.com/office/drawing/2014/main" id="{88C78D28-9D01-B9F3-D633-561E5A8375B2}"/>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graphicFrame>
        <p:nvGraphicFramePr>
          <p:cNvPr id="2" name="Tabla 1">
            <a:extLst>
              <a:ext uri="{FF2B5EF4-FFF2-40B4-BE49-F238E27FC236}">
                <a16:creationId xmlns:a16="http://schemas.microsoft.com/office/drawing/2014/main" id="{5AB96BA4-23D0-4A98-AA0A-A0F5F12A612F}"/>
              </a:ext>
            </a:extLst>
          </p:cNvPr>
          <p:cNvGraphicFramePr>
            <a:graphicFrameLocks noGrp="1"/>
          </p:cNvGraphicFramePr>
          <p:nvPr>
            <p:extLst>
              <p:ext uri="{D42A27DB-BD31-4B8C-83A1-F6EECF244321}">
                <p14:modId xmlns:p14="http://schemas.microsoft.com/office/powerpoint/2010/main" val="3309114690"/>
              </p:ext>
            </p:extLst>
          </p:nvPr>
        </p:nvGraphicFramePr>
        <p:xfrm>
          <a:off x="409184" y="3251301"/>
          <a:ext cx="11373632" cy="2893860"/>
        </p:xfrm>
        <a:graphic>
          <a:graphicData uri="http://schemas.openxmlformats.org/drawingml/2006/table">
            <a:tbl>
              <a:tblPr>
                <a:tableStyleId>{0E3FDE45-AF77-4B5C-9715-49D594BDF05E}</a:tableStyleId>
              </a:tblPr>
              <a:tblGrid>
                <a:gridCol w="1778585">
                  <a:extLst>
                    <a:ext uri="{9D8B030D-6E8A-4147-A177-3AD203B41FA5}">
                      <a16:colId xmlns:a16="http://schemas.microsoft.com/office/drawing/2014/main" val="4110102819"/>
                    </a:ext>
                  </a:extLst>
                </a:gridCol>
                <a:gridCol w="2938608">
                  <a:extLst>
                    <a:ext uri="{9D8B030D-6E8A-4147-A177-3AD203B41FA5}">
                      <a16:colId xmlns:a16="http://schemas.microsoft.com/office/drawing/2014/main" val="341105895"/>
                    </a:ext>
                  </a:extLst>
                </a:gridCol>
                <a:gridCol w="6656439">
                  <a:extLst>
                    <a:ext uri="{9D8B030D-6E8A-4147-A177-3AD203B41FA5}">
                      <a16:colId xmlns:a16="http://schemas.microsoft.com/office/drawing/2014/main" val="787622297"/>
                    </a:ext>
                  </a:extLst>
                </a:gridCol>
              </a:tblGrid>
              <a:tr h="338946">
                <a:tc>
                  <a:txBody>
                    <a:bodyPr/>
                    <a:lstStyle/>
                    <a:p>
                      <a:pPr marL="0" marR="0" algn="ctr" rtl="0">
                        <a:spcAft>
                          <a:spcPts val="2400"/>
                        </a:spcAft>
                        <a:buNone/>
                      </a:pPr>
                      <a:r>
                        <a:rPr lang="es-CL" sz="1600" b="1" dirty="0">
                          <a:solidFill>
                            <a:srgbClr val="1F1F1F"/>
                          </a:solidFill>
                          <a:effectLst/>
                        </a:rPr>
                        <a:t>Factor OEE</a:t>
                      </a:r>
                      <a:endParaRPr lang="es-CL" sz="1600" dirty="0">
                        <a:solidFill>
                          <a:srgbClr val="1F1F1F"/>
                        </a:solidFill>
                        <a:effectLst/>
                        <a:latin typeface="Google Sans Text"/>
                      </a:endParaRPr>
                    </a:p>
                  </a:txBody>
                  <a:tcPr marL="68705" marR="68705" marT="45804" marB="45804" anchor="ctr"/>
                </a:tc>
                <a:tc>
                  <a:txBody>
                    <a:bodyPr/>
                    <a:lstStyle/>
                    <a:p>
                      <a:pPr marL="0" marR="0" algn="ctr" rtl="0">
                        <a:spcAft>
                          <a:spcPts val="2400"/>
                        </a:spcAft>
                        <a:buNone/>
                      </a:pPr>
                      <a:r>
                        <a:rPr lang="es-CL" sz="1600" b="1" dirty="0">
                          <a:solidFill>
                            <a:srgbClr val="1F1F1F"/>
                          </a:solidFill>
                          <a:effectLst/>
                        </a:rPr>
                        <a:t>Categoría de Pérdida</a:t>
                      </a:r>
                      <a:endParaRPr lang="es-CL" sz="1600" dirty="0">
                        <a:solidFill>
                          <a:srgbClr val="1F1F1F"/>
                        </a:solidFill>
                        <a:effectLst/>
                        <a:latin typeface="Google Sans Text"/>
                      </a:endParaRPr>
                    </a:p>
                  </a:txBody>
                  <a:tcPr marL="68705" marR="68705" marT="45804" marB="45804" anchor="ctr"/>
                </a:tc>
                <a:tc>
                  <a:txBody>
                    <a:bodyPr/>
                    <a:lstStyle/>
                    <a:p>
                      <a:pPr marL="0" marR="0" algn="ctr" rtl="0">
                        <a:spcAft>
                          <a:spcPts val="2400"/>
                        </a:spcAft>
                        <a:buNone/>
                      </a:pPr>
                      <a:r>
                        <a:rPr lang="es-CL" sz="1600" b="1" dirty="0">
                          <a:solidFill>
                            <a:srgbClr val="1F1F1F"/>
                          </a:solidFill>
                          <a:effectLst/>
                        </a:rPr>
                        <a:t>Causa Operativa Típica</a:t>
                      </a:r>
                      <a:endParaRPr lang="es-CL" sz="1600" dirty="0">
                        <a:solidFill>
                          <a:srgbClr val="1F1F1F"/>
                        </a:solidFill>
                        <a:effectLst/>
                        <a:latin typeface="Google Sans Text"/>
                      </a:endParaRPr>
                    </a:p>
                  </a:txBody>
                  <a:tcPr marL="68705" marR="68705" marT="45804" marB="45804" anchor="ctr"/>
                </a:tc>
                <a:extLst>
                  <a:ext uri="{0D108BD9-81ED-4DB2-BD59-A6C34878D82A}">
                    <a16:rowId xmlns:a16="http://schemas.microsoft.com/office/drawing/2014/main" val="2759146212"/>
                  </a:ext>
                </a:extLst>
              </a:tr>
              <a:tr h="391817">
                <a:tc>
                  <a:txBody>
                    <a:bodyPr/>
                    <a:lstStyle/>
                    <a:p>
                      <a:pPr marL="0" marR="0" rtl="0">
                        <a:spcAft>
                          <a:spcPts val="2400"/>
                        </a:spcAft>
                        <a:buNone/>
                      </a:pPr>
                      <a:r>
                        <a:rPr lang="es-CL" sz="1600" b="1">
                          <a:solidFill>
                            <a:srgbClr val="1F1F1F"/>
                          </a:solidFill>
                          <a:effectLst/>
                        </a:rPr>
                        <a:t>Disponibilidad</a:t>
                      </a: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b="1">
                          <a:solidFill>
                            <a:srgbClr val="1F1F1F"/>
                          </a:solidFill>
                          <a:effectLst/>
                        </a:rPr>
                        <a:t>1. Averías y fallas</a:t>
                      </a: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a:solidFill>
                            <a:srgbClr val="1F1F1F"/>
                          </a:solidFill>
                          <a:effectLst/>
                        </a:rPr>
                        <a:t>Roturas mecánicas imprevistas, fallas del sistema eléctrico.</a:t>
                      </a:r>
                      <a:endParaRPr lang="es-CL" sz="1600">
                        <a:solidFill>
                          <a:srgbClr val="1F1F1F"/>
                        </a:solidFill>
                        <a:effectLst/>
                        <a:latin typeface="Google Sans Text"/>
                      </a:endParaRPr>
                    </a:p>
                  </a:txBody>
                  <a:tcPr marL="68705" marR="68705" marT="45804" marB="45804" anchor="ctr"/>
                </a:tc>
                <a:extLst>
                  <a:ext uri="{0D108BD9-81ED-4DB2-BD59-A6C34878D82A}">
                    <a16:rowId xmlns:a16="http://schemas.microsoft.com/office/drawing/2014/main" val="2773729111"/>
                  </a:ext>
                </a:extLst>
              </a:tr>
              <a:tr h="412955">
                <a:tc>
                  <a:txBody>
                    <a:bodyPr/>
                    <a:lstStyle/>
                    <a:p>
                      <a:pPr marL="0" marR="0" rtl="0">
                        <a:spcAft>
                          <a:spcPts val="2400"/>
                        </a:spcAft>
                        <a:buNone/>
                      </a:pP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b="1">
                          <a:solidFill>
                            <a:srgbClr val="1F1F1F"/>
                          </a:solidFill>
                          <a:effectLst/>
                        </a:rPr>
                        <a:t>2. Configuración y ajustes</a:t>
                      </a: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dirty="0">
                          <a:solidFill>
                            <a:srgbClr val="1F1F1F"/>
                          </a:solidFill>
                          <a:effectLst/>
                        </a:rPr>
                        <a:t>Cambios de formato, calibración de herramientas, demoras de inicio - cierre.</a:t>
                      </a:r>
                      <a:endParaRPr lang="es-CL" sz="1600" dirty="0">
                        <a:solidFill>
                          <a:srgbClr val="1F1F1F"/>
                        </a:solidFill>
                        <a:effectLst/>
                        <a:latin typeface="Google Sans Text"/>
                      </a:endParaRPr>
                    </a:p>
                  </a:txBody>
                  <a:tcPr marL="68705" marR="68705" marT="45804" marB="45804" anchor="ctr"/>
                </a:tc>
                <a:extLst>
                  <a:ext uri="{0D108BD9-81ED-4DB2-BD59-A6C34878D82A}">
                    <a16:rowId xmlns:a16="http://schemas.microsoft.com/office/drawing/2014/main" val="563447773"/>
                  </a:ext>
                </a:extLst>
              </a:tr>
              <a:tr h="373626">
                <a:tc>
                  <a:txBody>
                    <a:bodyPr/>
                    <a:lstStyle/>
                    <a:p>
                      <a:pPr marL="0" marR="0" rtl="0">
                        <a:spcAft>
                          <a:spcPts val="2400"/>
                        </a:spcAft>
                        <a:buNone/>
                      </a:pPr>
                      <a:r>
                        <a:rPr lang="es-CL" sz="1600" b="1">
                          <a:solidFill>
                            <a:srgbClr val="1F1F1F"/>
                          </a:solidFill>
                          <a:effectLst/>
                        </a:rPr>
                        <a:t>Rendimiento</a:t>
                      </a: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b="1">
                          <a:solidFill>
                            <a:srgbClr val="1F1F1F"/>
                          </a:solidFill>
                          <a:effectLst/>
                        </a:rPr>
                        <a:t>3. Pequeñas paradas</a:t>
                      </a: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a:solidFill>
                            <a:srgbClr val="1F1F1F"/>
                          </a:solidFill>
                          <a:effectLst/>
                        </a:rPr>
                        <a:t>Bloqueos menores, sensores sucios, atascamientos breves.</a:t>
                      </a:r>
                      <a:endParaRPr lang="es-CL" sz="1600">
                        <a:solidFill>
                          <a:srgbClr val="1F1F1F"/>
                        </a:solidFill>
                        <a:effectLst/>
                        <a:latin typeface="Google Sans Text"/>
                      </a:endParaRPr>
                    </a:p>
                  </a:txBody>
                  <a:tcPr marL="68705" marR="68705" marT="45804" marB="45804" anchor="ctr"/>
                </a:tc>
                <a:extLst>
                  <a:ext uri="{0D108BD9-81ED-4DB2-BD59-A6C34878D82A}">
                    <a16:rowId xmlns:a16="http://schemas.microsoft.com/office/drawing/2014/main" val="3811333153"/>
                  </a:ext>
                </a:extLst>
              </a:tr>
              <a:tr h="363793">
                <a:tc>
                  <a:txBody>
                    <a:bodyPr/>
                    <a:lstStyle/>
                    <a:p>
                      <a:pPr marL="0" marR="0" rtl="0">
                        <a:spcAft>
                          <a:spcPts val="2400"/>
                        </a:spcAft>
                        <a:buNone/>
                      </a:pP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b="1" dirty="0">
                          <a:solidFill>
                            <a:srgbClr val="1F1F1F"/>
                          </a:solidFill>
                          <a:effectLst/>
                        </a:rPr>
                        <a:t>4. Velocidad reducida</a:t>
                      </a:r>
                      <a:endParaRPr lang="es-CL" sz="1600" dirty="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dirty="0">
                          <a:solidFill>
                            <a:srgbClr val="1F1F1F"/>
                          </a:solidFill>
                          <a:effectLst/>
                        </a:rPr>
                        <a:t>Operación por debajo del estándar técnico por desgaste o precaución.</a:t>
                      </a:r>
                      <a:endParaRPr lang="es-CL" sz="1600" dirty="0">
                        <a:solidFill>
                          <a:srgbClr val="1F1F1F"/>
                        </a:solidFill>
                        <a:effectLst/>
                        <a:latin typeface="Google Sans Text"/>
                      </a:endParaRPr>
                    </a:p>
                  </a:txBody>
                  <a:tcPr marL="68705" marR="68705" marT="45804" marB="45804" anchor="ctr"/>
                </a:tc>
                <a:extLst>
                  <a:ext uri="{0D108BD9-81ED-4DB2-BD59-A6C34878D82A}">
                    <a16:rowId xmlns:a16="http://schemas.microsoft.com/office/drawing/2014/main" val="3140653861"/>
                  </a:ext>
                </a:extLst>
              </a:tr>
              <a:tr h="363794">
                <a:tc>
                  <a:txBody>
                    <a:bodyPr/>
                    <a:lstStyle/>
                    <a:p>
                      <a:pPr marL="0" marR="0" rtl="0">
                        <a:spcAft>
                          <a:spcPts val="2400"/>
                        </a:spcAft>
                        <a:buNone/>
                      </a:pPr>
                      <a:r>
                        <a:rPr lang="es-CL" sz="1600" b="1">
                          <a:solidFill>
                            <a:srgbClr val="1F1F1F"/>
                          </a:solidFill>
                          <a:effectLst/>
                        </a:rPr>
                        <a:t>Calidad</a:t>
                      </a: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b="1" dirty="0">
                          <a:solidFill>
                            <a:srgbClr val="1F1F1F"/>
                          </a:solidFill>
                          <a:effectLst/>
                        </a:rPr>
                        <a:t>5. Rechazos en proceso</a:t>
                      </a:r>
                      <a:endParaRPr lang="es-CL" sz="1600" dirty="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a:solidFill>
                            <a:srgbClr val="1F1F1F"/>
                          </a:solidFill>
                          <a:effectLst/>
                        </a:rPr>
                        <a:t>Unidades defectuosas producidas durante el régimen normal.</a:t>
                      </a:r>
                      <a:endParaRPr lang="es-CL" sz="1600">
                        <a:solidFill>
                          <a:srgbClr val="1F1F1F"/>
                        </a:solidFill>
                        <a:effectLst/>
                        <a:latin typeface="Google Sans Text"/>
                      </a:endParaRPr>
                    </a:p>
                  </a:txBody>
                  <a:tcPr marL="68705" marR="68705" marT="45804" marB="45804" anchor="ctr"/>
                </a:tc>
                <a:extLst>
                  <a:ext uri="{0D108BD9-81ED-4DB2-BD59-A6C34878D82A}">
                    <a16:rowId xmlns:a16="http://schemas.microsoft.com/office/drawing/2014/main" val="810230539"/>
                  </a:ext>
                </a:extLst>
              </a:tr>
              <a:tr h="648929">
                <a:tc>
                  <a:txBody>
                    <a:bodyPr/>
                    <a:lstStyle/>
                    <a:p>
                      <a:pPr marL="0" marR="0" rtl="0">
                        <a:spcAft>
                          <a:spcPts val="2400"/>
                        </a:spcAft>
                        <a:buNone/>
                      </a:pPr>
                      <a:endParaRPr lang="es-CL" sz="160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b="1" dirty="0">
                          <a:solidFill>
                            <a:srgbClr val="1F1F1F"/>
                          </a:solidFill>
                          <a:effectLst/>
                        </a:rPr>
                        <a:t>6. Mermas de Puesta en Marcha</a:t>
                      </a:r>
                      <a:endParaRPr lang="es-CL" sz="1600" dirty="0">
                        <a:solidFill>
                          <a:srgbClr val="1F1F1F"/>
                        </a:solidFill>
                        <a:effectLst/>
                        <a:latin typeface="Google Sans Text"/>
                      </a:endParaRPr>
                    </a:p>
                  </a:txBody>
                  <a:tcPr marL="68705" marR="68705" marT="45804" marB="45804" anchor="ctr"/>
                </a:tc>
                <a:tc>
                  <a:txBody>
                    <a:bodyPr/>
                    <a:lstStyle/>
                    <a:p>
                      <a:pPr marL="0" marR="0" rtl="0">
                        <a:spcAft>
                          <a:spcPts val="2400"/>
                        </a:spcAft>
                        <a:buNone/>
                      </a:pPr>
                      <a:r>
                        <a:rPr lang="es-CL" sz="1600" dirty="0">
                          <a:solidFill>
                            <a:srgbClr val="1F1F1F"/>
                          </a:solidFill>
                          <a:effectLst/>
                        </a:rPr>
                        <a:t>Material defectuoso generado mientras el equipo alcanza la temperatura o presión ideal.</a:t>
                      </a:r>
                      <a:endParaRPr lang="es-CL" sz="1600" dirty="0">
                        <a:solidFill>
                          <a:srgbClr val="1F1F1F"/>
                        </a:solidFill>
                        <a:effectLst/>
                        <a:latin typeface="Google Sans Text"/>
                      </a:endParaRPr>
                    </a:p>
                  </a:txBody>
                  <a:tcPr marL="68705" marR="68705" marT="45804" marB="45804" anchor="ctr"/>
                </a:tc>
                <a:extLst>
                  <a:ext uri="{0D108BD9-81ED-4DB2-BD59-A6C34878D82A}">
                    <a16:rowId xmlns:a16="http://schemas.microsoft.com/office/drawing/2014/main" val="3290057304"/>
                  </a:ext>
                </a:extLst>
              </a:tr>
            </a:tbl>
          </a:graphicData>
        </a:graphic>
      </p:graphicFrame>
    </p:spTree>
    <p:extLst>
      <p:ext uri="{BB962C8B-B14F-4D97-AF65-F5344CB8AC3E}">
        <p14:creationId xmlns:p14="http://schemas.microsoft.com/office/powerpoint/2010/main" val="3943819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47CD0-304F-DA84-9E48-0704CA9FD625}"/>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DCCB3069-8390-4DD6-9D40-9F0663B8FC0C}"/>
              </a:ext>
            </a:extLst>
          </p:cNvPr>
          <p:cNvPicPr>
            <a:picLocks noChangeAspect="1"/>
          </p:cNvPicPr>
          <p:nvPr/>
        </p:nvPicPr>
        <p:blipFill>
          <a:blip r:embed="rId2"/>
          <a:stretch>
            <a:fillRect/>
          </a:stretch>
        </p:blipFill>
        <p:spPr>
          <a:xfrm>
            <a:off x="10061238" y="230617"/>
            <a:ext cx="1501467" cy="859273"/>
          </a:xfrm>
          <a:prstGeom prst="rect">
            <a:avLst/>
          </a:prstGeom>
        </p:spPr>
      </p:pic>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29362F5D-E842-7792-1D7D-82C0508DABA5}"/>
                  </a:ext>
                </a:extLst>
              </p:cNvPr>
              <p:cNvSpPr txBox="1"/>
              <p:nvPr/>
            </p:nvSpPr>
            <p:spPr>
              <a:xfrm>
                <a:off x="395582" y="1638437"/>
                <a:ext cx="11167123" cy="4755148"/>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Interpretación de los Resultados y Estándar World Class</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Un error común es evaluar los equipos analizando solo la producción total entregada. El OEE expone las pérdidas ocultas.</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Por ejemplo, un equipo que opera con:</a:t>
                </a:r>
              </a:p>
              <a:p>
                <a:pPr algn="just">
                  <a:buClr>
                    <a:srgbClr val="941914"/>
                  </a:buCl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Disponibilidad</a:t>
                </a:r>
                <a:r>
                  <a:rPr lang="es-MX" dirty="0">
                    <a:solidFill>
                      <a:schemeClr val="tx1">
                        <a:lumMod val="65000"/>
                        <a:lumOff val="35000"/>
                      </a:schemeClr>
                    </a:solidFill>
                    <a:latin typeface="Lucida Sans" panose="020B0602030504020204" pitchFamily="34" charset="77"/>
                  </a:rPr>
                  <a:t> = 85%</a:t>
                </a: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Rendimiento</a:t>
                </a:r>
                <a:r>
                  <a:rPr lang="es-MX" dirty="0">
                    <a:solidFill>
                      <a:schemeClr val="tx1">
                        <a:lumMod val="65000"/>
                        <a:lumOff val="35000"/>
                      </a:schemeClr>
                    </a:solidFill>
                    <a:latin typeface="Lucida Sans" panose="020B0602030504020204" pitchFamily="34" charset="77"/>
                  </a:rPr>
                  <a:t> = 80%</a:t>
                </a: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Calidad</a:t>
                </a:r>
                <a:r>
                  <a:rPr lang="es-MX" dirty="0">
                    <a:solidFill>
                      <a:schemeClr val="tx1">
                        <a:lumMod val="65000"/>
                        <a:lumOff val="35000"/>
                      </a:schemeClr>
                    </a:solidFill>
                    <a:latin typeface="Lucida Sans" panose="020B0602030504020204" pitchFamily="34" charset="77"/>
                  </a:rPr>
                  <a:t> = 90%</a:t>
                </a:r>
              </a:p>
              <a:p>
                <a:pPr marL="285750" indent="-285750" algn="just">
                  <a:buClr>
                    <a:srgbClr val="941914"/>
                  </a:buClr>
                  <a:buFont typeface="Wingdings" panose="05000000000000000000" pitchFamily="2" charset="2"/>
                  <a:buChar cha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A primera vista, un 85% o 90% en métricas individuales parece un desempeño aceptable. Sin embargo, al calcular el impacto acumulado:</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14:m>
                  <m:oMathPara xmlns:m="http://schemas.openxmlformats.org/officeDocument/2006/math">
                    <m:oMathParaPr>
                      <m:jc m:val="centerGroup"/>
                    </m:oMathParaPr>
                    <m:oMath xmlns:m="http://schemas.openxmlformats.org/officeDocument/2006/math">
                      <m:r>
                        <m:rPr>
                          <m:nor/>
                        </m:rPr>
                        <a:rPr lang="es-MX" b="1" dirty="0">
                          <a:solidFill>
                            <a:srgbClr val="485C87"/>
                          </a:solidFill>
                          <a:latin typeface="Lucida Sans" panose="020B0602030504020204" pitchFamily="34" charset="77"/>
                        </a:rPr>
                        <m:t>OEE</m:t>
                      </m:r>
                      <m:r>
                        <a:rPr lang="es-MX" b="1" dirty="0">
                          <a:solidFill>
                            <a:srgbClr val="485C87"/>
                          </a:solidFill>
                          <a:latin typeface="Cambria Math" panose="02040503050406030204" pitchFamily="18" charset="0"/>
                        </a:rPr>
                        <m:t>=0.85×0.80×0.90=0.612</m:t>
                      </m:r>
                      <m:r>
                        <a:rPr lang="es-MX" b="1" i="0" dirty="0" smtClean="0">
                          <a:solidFill>
                            <a:srgbClr val="485C87"/>
                          </a:solidFill>
                          <a:latin typeface="Cambria Math" panose="02040503050406030204" pitchFamily="18" charset="0"/>
                        </a:rPr>
                        <m:t>=</m:t>
                      </m:r>
                      <m:r>
                        <a:rPr lang="es-MX" b="1" dirty="0">
                          <a:solidFill>
                            <a:srgbClr val="485C87"/>
                          </a:solidFill>
                          <a:latin typeface="Cambria Math" panose="02040503050406030204" pitchFamily="18" charset="0"/>
                        </a:rPr>
                        <m:t>𝟔𝟏</m:t>
                      </m:r>
                      <m:r>
                        <a:rPr lang="es-MX" b="1" dirty="0">
                          <a:solidFill>
                            <a:srgbClr val="485C87"/>
                          </a:solidFill>
                          <a:latin typeface="Cambria Math" panose="02040503050406030204" pitchFamily="18" charset="0"/>
                        </a:rPr>
                        <m:t>.</m:t>
                      </m:r>
                      <m:r>
                        <a:rPr lang="es-MX" b="1" dirty="0">
                          <a:solidFill>
                            <a:srgbClr val="485C87"/>
                          </a:solidFill>
                          <a:latin typeface="Cambria Math" panose="02040503050406030204" pitchFamily="18" charset="0"/>
                        </a:rPr>
                        <m:t>𝟐</m:t>
                      </m:r>
                      <m:r>
                        <a:rPr lang="es-MX" b="1" dirty="0">
                          <a:solidFill>
                            <a:srgbClr val="485C87"/>
                          </a:solidFill>
                          <a:latin typeface="Cambria Math" panose="02040503050406030204" pitchFamily="18" charset="0"/>
                        </a:rPr>
                        <m:t>%</m:t>
                      </m:r>
                    </m:oMath>
                  </m:oMathPara>
                </a14:m>
                <a:endParaRPr lang="es-MX" b="1" dirty="0">
                  <a:solidFill>
                    <a:srgbClr val="485C87"/>
                  </a:solidFill>
                  <a:latin typeface="Lucida Sans" panose="020B0602030504020204" pitchFamily="34" charset="77"/>
                </a:endParaRP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sz="1500" b="1" dirty="0">
                    <a:solidFill>
                      <a:schemeClr val="tx1">
                        <a:lumMod val="65000"/>
                        <a:lumOff val="35000"/>
                      </a:schemeClr>
                    </a:solidFill>
                    <a:latin typeface="Lucida Sans" panose="020B0602030504020204" pitchFamily="34" charset="77"/>
                  </a:rPr>
                  <a:t>Esto significa que casi el 40% de la capacidad teórica del activo se está perdiendo en ineficiencias del proceso.</a:t>
                </a:r>
              </a:p>
            </p:txBody>
          </p:sp>
        </mc:Choice>
        <mc:Fallback xmlns="">
          <p:sp>
            <p:nvSpPr>
              <p:cNvPr id="4" name="CuadroTexto 3">
                <a:extLst>
                  <a:ext uri="{FF2B5EF4-FFF2-40B4-BE49-F238E27FC236}">
                    <a16:creationId xmlns:a16="http://schemas.microsoft.com/office/drawing/2014/main" id="{29362F5D-E842-7792-1D7D-82C0508DABA5}"/>
                  </a:ext>
                </a:extLst>
              </p:cNvPr>
              <p:cNvSpPr txBox="1">
                <a:spLocks noRot="1" noChangeAspect="1" noMove="1" noResize="1" noEditPoints="1" noAdjustHandles="1" noChangeArrowheads="1" noChangeShapeType="1" noTextEdit="1"/>
              </p:cNvSpPr>
              <p:nvPr/>
            </p:nvSpPr>
            <p:spPr>
              <a:xfrm>
                <a:off x="395582" y="1638437"/>
                <a:ext cx="11167123" cy="4755148"/>
              </a:xfrm>
              <a:prstGeom prst="rect">
                <a:avLst/>
              </a:prstGeom>
              <a:blipFill>
                <a:blip r:embed="rId3"/>
                <a:stretch>
                  <a:fillRect l="-491" t="-641" r="-437" b="-385"/>
                </a:stretch>
              </a:blipFill>
            </p:spPr>
            <p:txBody>
              <a:bodyPr/>
              <a:lstStyle/>
              <a:p>
                <a:r>
                  <a:rPr lang="es-CL">
                    <a:noFill/>
                  </a:rPr>
                  <a:t> </a:t>
                </a:r>
              </a:p>
            </p:txBody>
          </p:sp>
        </mc:Fallback>
      </mc:AlternateContent>
      <p:sp>
        <p:nvSpPr>
          <p:cNvPr id="6" name="CuadroTexto 5">
            <a:extLst>
              <a:ext uri="{FF2B5EF4-FFF2-40B4-BE49-F238E27FC236}">
                <a16:creationId xmlns:a16="http://schemas.microsoft.com/office/drawing/2014/main" id="{06D9DDBA-31E9-C9DC-A7AA-F90E0D4924F9}"/>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2909255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50099-D20F-BEDE-D64B-43342F0505F5}"/>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B30433EE-61D9-E7EF-D8E1-4AE2E600AEC3}"/>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B8D9901A-B407-9CC9-9991-78F1582538E8}"/>
              </a:ext>
            </a:extLst>
          </p:cNvPr>
          <p:cNvSpPr txBox="1"/>
          <p:nvPr/>
        </p:nvSpPr>
        <p:spPr>
          <a:xfrm>
            <a:off x="395582" y="1648269"/>
            <a:ext cx="11058999" cy="2862322"/>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Escala de Valoración Internacional:</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OEE &lt; 65%: </a:t>
            </a:r>
            <a:r>
              <a:rPr lang="es-MX" dirty="0">
                <a:solidFill>
                  <a:schemeClr val="tx1">
                    <a:lumMod val="65000"/>
                    <a:lumOff val="35000"/>
                  </a:schemeClr>
                </a:solidFill>
                <a:latin typeface="Lucida Sans" panose="020B0602030504020204" pitchFamily="34" charset="77"/>
              </a:rPr>
              <a:t>Inaceptable. Existen pérdidas financieras significativas y baja competitividad.</a:t>
            </a:r>
          </a:p>
          <a:p>
            <a:pPr marL="285750" indent="-285750" algn="just">
              <a:buClr>
                <a:srgbClr val="941914"/>
              </a:buClr>
              <a:buFont typeface="Wingdings" panose="05000000000000000000" pitchFamily="2" charset="2"/>
              <a:buChar cha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65% - 75%: </a:t>
            </a:r>
            <a:r>
              <a:rPr lang="es-MX" dirty="0">
                <a:solidFill>
                  <a:schemeClr val="tx1">
                    <a:lumMod val="65000"/>
                    <a:lumOff val="35000"/>
                  </a:schemeClr>
                </a:solidFill>
                <a:latin typeface="Lucida Sans" panose="020B0602030504020204" pitchFamily="34" charset="77"/>
              </a:rPr>
              <a:t>Regular. Aceptable solo si se está en proceso de mejora.</a:t>
            </a:r>
          </a:p>
          <a:p>
            <a:pPr marL="285750" indent="-285750" algn="just">
              <a:buClr>
                <a:srgbClr val="941914"/>
              </a:buClr>
              <a:buFont typeface="Wingdings" panose="05000000000000000000" pitchFamily="2" charset="2"/>
              <a:buChar cha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75% - 85%: </a:t>
            </a:r>
            <a:r>
              <a:rPr lang="es-MX" dirty="0">
                <a:solidFill>
                  <a:schemeClr val="tx1">
                    <a:lumMod val="65000"/>
                    <a:lumOff val="35000"/>
                  </a:schemeClr>
                </a:solidFill>
                <a:latin typeface="Lucida Sans" panose="020B0602030504020204" pitchFamily="34" charset="77"/>
              </a:rPr>
              <a:t>Bueno. Buena gestión operacional con margen de optimización.</a:t>
            </a:r>
          </a:p>
          <a:p>
            <a:pPr marL="285750" indent="-285750" algn="just">
              <a:buClr>
                <a:srgbClr val="941914"/>
              </a:buClr>
              <a:buFont typeface="Wingdings" panose="05000000000000000000" pitchFamily="2" charset="2"/>
              <a:buChar char="§"/>
            </a:pPr>
            <a:endParaRPr lang="es-MX" dirty="0">
              <a:solidFill>
                <a:schemeClr val="tx1">
                  <a:lumMod val="65000"/>
                  <a:lumOff val="35000"/>
                </a:schemeClr>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MX" b="1" dirty="0">
                <a:solidFill>
                  <a:srgbClr val="485C87"/>
                </a:solidFill>
                <a:latin typeface="Lucida Sans" panose="020B0602030504020204" pitchFamily="34" charset="77"/>
              </a:rPr>
              <a:t>&gt; 85% (World Class): </a:t>
            </a:r>
            <a:r>
              <a:rPr lang="es-MX" dirty="0">
                <a:solidFill>
                  <a:schemeClr val="tx1">
                    <a:lumMod val="65000"/>
                    <a:lumOff val="35000"/>
                  </a:schemeClr>
                </a:solidFill>
                <a:latin typeface="Lucida Sans" panose="020B0602030504020204" pitchFamily="34" charset="77"/>
              </a:rPr>
              <a:t>Clase Mundial. Estándar de excelencia internacional en industrias de clase mundial.</a:t>
            </a:r>
          </a:p>
        </p:txBody>
      </p:sp>
      <p:sp>
        <p:nvSpPr>
          <p:cNvPr id="6" name="CuadroTexto 5">
            <a:extLst>
              <a:ext uri="{FF2B5EF4-FFF2-40B4-BE49-F238E27FC236}">
                <a16:creationId xmlns:a16="http://schemas.microsoft.com/office/drawing/2014/main" id="{95A273D1-7B9E-14F5-608E-EE9AC602A043}"/>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1240316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BB295-DF25-4AC8-4063-E03070D000E6}"/>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89FBE772-6F59-E01B-34F0-D1807BE285E4}"/>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818015DA-C552-A367-CAB5-5E9CE8681DE1}"/>
              </a:ext>
            </a:extLst>
          </p:cNvPr>
          <p:cNvSpPr txBox="1"/>
          <p:nvPr/>
        </p:nvSpPr>
        <p:spPr>
          <a:xfrm>
            <a:off x="395582" y="1667933"/>
            <a:ext cx="11516736" cy="3416320"/>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Importancia Estratégica en la Mejora Continua</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MX" b="1" dirty="0">
                <a:solidFill>
                  <a:srgbClr val="485C87"/>
                </a:solidFill>
                <a:latin typeface="Lucida Sans" panose="020B0602030504020204" pitchFamily="34" charset="77"/>
              </a:rPr>
              <a:t>Visibilidad objetiva: </a:t>
            </a:r>
            <a:r>
              <a:rPr lang="es-MX" dirty="0">
                <a:solidFill>
                  <a:schemeClr val="tx1">
                    <a:lumMod val="65000"/>
                    <a:lumOff val="35000"/>
                  </a:schemeClr>
                </a:solidFill>
                <a:latin typeface="Lucida Sans" panose="020B0602030504020204" pitchFamily="34" charset="77"/>
              </a:rPr>
              <a:t>Unifica los criterios de Operaciones, Mantenimiento y Calidad en un solo número sin sesgos.</a:t>
            </a:r>
          </a:p>
          <a:p>
            <a:pPr marL="285750" indent="-285750" algn="just">
              <a:buClr>
                <a:srgbClr val="941914"/>
              </a:buClr>
              <a:buFont typeface="Wingdings" panose="05000000000000000000" pitchFamily="2" charset="2"/>
              <a:buChar char="§"/>
            </a:pPr>
            <a:endParaRPr lang="es-MX"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2"/>
            </a:pPr>
            <a:r>
              <a:rPr lang="es-MX" b="1" dirty="0">
                <a:solidFill>
                  <a:srgbClr val="485C87"/>
                </a:solidFill>
                <a:latin typeface="Lucida Sans" panose="020B0602030504020204" pitchFamily="34" charset="77"/>
              </a:rPr>
              <a:t>Priorización de proyectos Kaizen: </a:t>
            </a:r>
            <a:r>
              <a:rPr lang="es-MX" dirty="0">
                <a:solidFill>
                  <a:schemeClr val="tx1">
                    <a:lumMod val="65000"/>
                    <a:lumOff val="35000"/>
                  </a:schemeClr>
                </a:solidFill>
                <a:latin typeface="Lucida Sans" panose="020B0602030504020204" pitchFamily="34" charset="77"/>
              </a:rPr>
              <a:t>Permite enfocar los esfuerzos de solución de problemas (PDCA, 5 Por Qué) en el factor más débil. Si la disponibilidad es del 95% pero el rendimiento es del 60%, el equipo no debe perder tiempo en reducir mantenimientos, sino en resolver los cuellos de botella de velocidad.</a:t>
            </a:r>
          </a:p>
          <a:p>
            <a:pPr marL="285750" indent="-285750" algn="just">
              <a:buClr>
                <a:srgbClr val="941914"/>
              </a:buClr>
              <a:buFont typeface="Wingdings" panose="05000000000000000000" pitchFamily="2" charset="2"/>
              <a:buChar char="§"/>
            </a:pPr>
            <a:endParaRPr lang="es-MX"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3"/>
            </a:pPr>
            <a:r>
              <a:rPr lang="es-MX" b="1" dirty="0">
                <a:solidFill>
                  <a:srgbClr val="485C87"/>
                </a:solidFill>
                <a:latin typeface="Lucida Sans" panose="020B0602030504020204" pitchFamily="34" charset="77"/>
              </a:rPr>
              <a:t>Punto de partida para el cambio de mentalidad: </a:t>
            </a:r>
            <a:r>
              <a:rPr lang="es-MX" dirty="0">
                <a:solidFill>
                  <a:schemeClr val="tx1">
                    <a:lumMod val="65000"/>
                    <a:lumOff val="35000"/>
                  </a:schemeClr>
                </a:solidFill>
                <a:latin typeface="Lucida Sans" panose="020B0602030504020204" pitchFamily="34" charset="77"/>
              </a:rPr>
              <a:t>Transforma la gestión reactiva de "apagar incendios" en una gestión cuantitativa orientada a la eliminación sistemática de variabilidad.</a:t>
            </a:r>
          </a:p>
        </p:txBody>
      </p:sp>
      <p:sp>
        <p:nvSpPr>
          <p:cNvPr id="6" name="CuadroTexto 5">
            <a:extLst>
              <a:ext uri="{FF2B5EF4-FFF2-40B4-BE49-F238E27FC236}">
                <a16:creationId xmlns:a16="http://schemas.microsoft.com/office/drawing/2014/main" id="{D782B5D3-E03F-4FC4-A950-D4060BE603E9}"/>
              </a:ext>
            </a:extLst>
          </p:cNvPr>
          <p:cNvSpPr txBox="1"/>
          <p:nvPr/>
        </p:nvSpPr>
        <p:spPr>
          <a:xfrm>
            <a:off x="395582" y="819367"/>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Indicadores Simples de Desempeño</a:t>
            </a:r>
          </a:p>
        </p:txBody>
      </p:sp>
    </p:spTree>
    <p:extLst>
      <p:ext uri="{BB962C8B-B14F-4D97-AF65-F5344CB8AC3E}">
        <p14:creationId xmlns:p14="http://schemas.microsoft.com/office/powerpoint/2010/main" val="3241878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4E014-A5D2-1B85-E564-EB3A80A62F59}"/>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9595C475-A3CD-20F6-87E9-0E34DD8804F9}"/>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3276855D-304B-814B-7916-FF41518BBD8B}"/>
              </a:ext>
            </a:extLst>
          </p:cNvPr>
          <p:cNvSpPr txBox="1"/>
          <p:nvPr/>
        </p:nvSpPr>
        <p:spPr>
          <a:xfrm>
            <a:off x="395582" y="1667933"/>
            <a:ext cx="11516736" cy="3416320"/>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La estrategia organizacional de mejora continua distingue dos caminos complementarios para la evolución de las operaciones: </a:t>
            </a:r>
            <a:r>
              <a:rPr lang="es-MX" b="1" dirty="0">
                <a:solidFill>
                  <a:srgbClr val="941914"/>
                </a:solidFill>
                <a:latin typeface="Lucida Sans" panose="020B0602030504020204" pitchFamily="34" charset="77"/>
              </a:rPr>
              <a:t>la innovación radical (</a:t>
            </a:r>
            <a:r>
              <a:rPr lang="es-MX" b="1" dirty="0" err="1">
                <a:solidFill>
                  <a:srgbClr val="941914"/>
                </a:solidFill>
                <a:latin typeface="Lucida Sans" panose="020B0602030504020204" pitchFamily="34" charset="77"/>
              </a:rPr>
              <a:t>Kaikaku</a:t>
            </a:r>
            <a:r>
              <a:rPr lang="es-MX" b="1" dirty="0">
                <a:solidFill>
                  <a:srgbClr val="941914"/>
                </a:solidFill>
                <a:latin typeface="Lucida Sans" panose="020B0602030504020204" pitchFamily="34" charset="77"/>
              </a:rPr>
              <a:t>) </a:t>
            </a:r>
            <a:r>
              <a:rPr lang="es-MX" dirty="0">
                <a:solidFill>
                  <a:schemeClr val="tx1">
                    <a:lumMod val="65000"/>
                    <a:lumOff val="35000"/>
                  </a:schemeClr>
                </a:solidFill>
                <a:latin typeface="Lucida Sans" panose="020B0602030504020204" pitchFamily="34" charset="77"/>
              </a:rPr>
              <a:t>y </a:t>
            </a:r>
            <a:r>
              <a:rPr lang="es-MX" b="1" dirty="0">
                <a:solidFill>
                  <a:srgbClr val="941914"/>
                </a:solidFill>
                <a:latin typeface="Lucida Sans" panose="020B0602030504020204" pitchFamily="34" charset="77"/>
              </a:rPr>
              <a:t>la mejora incremental (Kaizen)</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La primera involucra </a:t>
            </a:r>
            <a:r>
              <a:rPr lang="es-MX" b="1" dirty="0">
                <a:solidFill>
                  <a:srgbClr val="485C87"/>
                </a:solidFill>
                <a:latin typeface="Lucida Sans" panose="020B0602030504020204" pitchFamily="34" charset="77"/>
              </a:rPr>
              <a:t>modificaciones cuantitativas y estructurales de gran escala</a:t>
            </a:r>
            <a:r>
              <a:rPr lang="es-MX" dirty="0">
                <a:solidFill>
                  <a:schemeClr val="tx1">
                    <a:lumMod val="65000"/>
                    <a:lumOff val="35000"/>
                  </a:schemeClr>
                </a:solidFill>
                <a:latin typeface="Lucida Sans" panose="020B0602030504020204" pitchFamily="34" charset="77"/>
              </a:rPr>
              <a:t>, que suelen requerir inversiones elevadas de capital, plazos extensos de desarrollo y una interrupción sustancial del flujo de trabajo habitual.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La mejora incremental, en cambio, persigue la </a:t>
            </a:r>
            <a:r>
              <a:rPr lang="es-MX" b="1" dirty="0">
                <a:solidFill>
                  <a:srgbClr val="485C87"/>
                </a:solidFill>
                <a:latin typeface="Lucida Sans" panose="020B0602030504020204" pitchFamily="34" charset="77"/>
              </a:rPr>
              <a:t>optimización constante, acumulativa y de bajo costo </a:t>
            </a:r>
            <a:r>
              <a:rPr lang="es-MX" dirty="0">
                <a:solidFill>
                  <a:schemeClr val="tx1">
                    <a:lumMod val="65000"/>
                    <a:lumOff val="35000"/>
                  </a:schemeClr>
                </a:solidFill>
                <a:latin typeface="Lucida Sans" panose="020B0602030504020204" pitchFamily="34" charset="77"/>
              </a:rPr>
              <a:t>a través de pequeños ajustes diarios ejecutados por el personal operativo.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Aunque una innovación tecnológica representa un salto cualitativo inicial, la mejora incremental garantiza la refinación diaria y evita la degradación progresiva de los procesos en el tiempo.</a:t>
            </a:r>
          </a:p>
        </p:txBody>
      </p:sp>
      <p:sp>
        <p:nvSpPr>
          <p:cNvPr id="6" name="CuadroTexto 5">
            <a:extLst>
              <a:ext uri="{FF2B5EF4-FFF2-40B4-BE49-F238E27FC236}">
                <a16:creationId xmlns:a16="http://schemas.microsoft.com/office/drawing/2014/main" id="{EE3C46F0-9CFD-21F9-99CA-B63653C7DA53}"/>
              </a:ext>
            </a:extLst>
          </p:cNvPr>
          <p:cNvSpPr txBox="1"/>
          <p:nvPr/>
        </p:nvSpPr>
        <p:spPr>
          <a:xfrm>
            <a:off x="395582" y="819367"/>
            <a:ext cx="9417012"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Mejora incremental vs. Grandes Cambios</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4142177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9F040-5C1A-5932-848D-F213BCABE55E}"/>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9728FC50-BF6C-CE27-2A30-34F2CF1CCA0C}"/>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6C964D8B-83F4-C0D5-E312-511FF7F174AB}"/>
              </a:ext>
            </a:extLst>
          </p:cNvPr>
          <p:cNvSpPr txBox="1"/>
          <p:nvPr/>
        </p:nvSpPr>
        <p:spPr>
          <a:xfrm>
            <a:off x="395582" y="1667933"/>
            <a:ext cx="11516736" cy="2308324"/>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Mientras que la reingeniería tradicional busca saltos cuánticos a través de tecnologías disruptivas (lo que en Japón se conoce como </a:t>
            </a:r>
            <a:r>
              <a:rPr lang="es-MX" b="1" dirty="0" err="1">
                <a:solidFill>
                  <a:srgbClr val="941914"/>
                </a:solidFill>
                <a:latin typeface="Lucida Sans" panose="020B0602030504020204" pitchFamily="34" charset="77"/>
              </a:rPr>
              <a:t>Kaikaku</a:t>
            </a:r>
            <a:r>
              <a:rPr lang="es-MX" b="1" dirty="0">
                <a:solidFill>
                  <a:srgbClr val="941914"/>
                </a:solidFill>
                <a:latin typeface="Lucida Sans" panose="020B0602030504020204" pitchFamily="34" charset="77"/>
              </a:rPr>
              <a:t> o innovación radical</a:t>
            </a:r>
            <a:r>
              <a:rPr lang="es-MX" dirty="0">
                <a:solidFill>
                  <a:schemeClr val="tx1">
                    <a:lumMod val="65000"/>
                    <a:lumOff val="35000"/>
                  </a:schemeClr>
                </a:solidFill>
                <a:latin typeface="Lucida Sans" panose="020B0602030504020204" pitchFamily="34" charset="77"/>
              </a:rPr>
              <a:t>), Kaizen defiende que el avance sostenible proviene de </a:t>
            </a:r>
            <a:r>
              <a:rPr lang="es-MX" b="1" dirty="0">
                <a:solidFill>
                  <a:srgbClr val="941914"/>
                </a:solidFill>
                <a:latin typeface="Lucida Sans" panose="020B0602030504020204" pitchFamily="34" charset="77"/>
              </a:rPr>
              <a:t>la </a:t>
            </a:r>
            <a:r>
              <a:rPr lang="es-MX" b="1" dirty="0" err="1">
                <a:solidFill>
                  <a:srgbClr val="941914"/>
                </a:solidFill>
                <a:latin typeface="Lucida Sans" panose="020B0602030504020204" pitchFamily="34" charset="77"/>
              </a:rPr>
              <a:t>micro-innovación</a:t>
            </a:r>
            <a:r>
              <a:rPr lang="es-MX" b="1" dirty="0">
                <a:solidFill>
                  <a:srgbClr val="941914"/>
                </a:solidFill>
                <a:latin typeface="Lucida Sans" panose="020B0602030504020204" pitchFamily="34" charset="77"/>
              </a:rPr>
              <a:t> constante</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Las firmas consultoras globales como </a:t>
            </a:r>
            <a:r>
              <a:rPr lang="es-MX" b="1" dirty="0">
                <a:solidFill>
                  <a:srgbClr val="485C87"/>
                </a:solidFill>
                <a:latin typeface="Lucida Sans" panose="020B0602030504020204" pitchFamily="34" charset="77"/>
              </a:rPr>
              <a:t>McKinsey &amp; Company </a:t>
            </a:r>
            <a:r>
              <a:rPr lang="es-MX" dirty="0">
                <a:solidFill>
                  <a:schemeClr val="tx1">
                    <a:lumMod val="65000"/>
                    <a:lumOff val="35000"/>
                  </a:schemeClr>
                </a:solidFill>
                <a:latin typeface="Lucida Sans" panose="020B0602030504020204" pitchFamily="34" charset="77"/>
              </a:rPr>
              <a:t>han evidenciado que las mineras que basan su estrategia competitiva exclusivamente en la compra de activos masivos o automatización tardan años en capturar valor, mientras que aquellas que habilitan una cultura de mejoras operativas incrementales generan retornos inmediatos de flujo de caja que financian su propia transformación.</a:t>
            </a:r>
          </a:p>
        </p:txBody>
      </p:sp>
      <p:sp>
        <p:nvSpPr>
          <p:cNvPr id="6" name="CuadroTexto 5">
            <a:extLst>
              <a:ext uri="{FF2B5EF4-FFF2-40B4-BE49-F238E27FC236}">
                <a16:creationId xmlns:a16="http://schemas.microsoft.com/office/drawing/2014/main" id="{0141BB24-082B-476D-07E4-393650B03CFD}"/>
              </a:ext>
            </a:extLst>
          </p:cNvPr>
          <p:cNvSpPr txBox="1"/>
          <p:nvPr/>
        </p:nvSpPr>
        <p:spPr>
          <a:xfrm>
            <a:off x="395582" y="819367"/>
            <a:ext cx="9417012"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Mejora incremental vs. Grandes Cambios</a:t>
            </a:r>
            <a:endParaRPr lang="es-ES" sz="3600" dirty="0">
              <a:solidFill>
                <a:srgbClr val="485C87"/>
              </a:solidFill>
              <a:latin typeface="Lucida Sans" panose="020B0602030504020204" pitchFamily="34" charset="77"/>
            </a:endParaRPr>
          </a:p>
        </p:txBody>
      </p:sp>
      <p:pic>
        <p:nvPicPr>
          <p:cNvPr id="3" name="Imagen 2">
            <a:extLst>
              <a:ext uri="{FF2B5EF4-FFF2-40B4-BE49-F238E27FC236}">
                <a16:creationId xmlns:a16="http://schemas.microsoft.com/office/drawing/2014/main" id="{6FC85235-888C-1BA2-D7E1-207F1BC2D9EF}"/>
              </a:ext>
            </a:extLst>
          </p:cNvPr>
          <p:cNvPicPr>
            <a:picLocks noChangeAspect="1"/>
          </p:cNvPicPr>
          <p:nvPr/>
        </p:nvPicPr>
        <p:blipFill>
          <a:blip r:embed="rId3"/>
          <a:stretch>
            <a:fillRect/>
          </a:stretch>
        </p:blipFill>
        <p:spPr>
          <a:xfrm>
            <a:off x="1925355" y="3852023"/>
            <a:ext cx="8341289" cy="2775360"/>
          </a:xfrm>
          <a:prstGeom prst="rect">
            <a:avLst/>
          </a:prstGeom>
        </p:spPr>
      </p:pic>
    </p:spTree>
    <p:extLst>
      <p:ext uri="{BB962C8B-B14F-4D97-AF65-F5344CB8AC3E}">
        <p14:creationId xmlns:p14="http://schemas.microsoft.com/office/powerpoint/2010/main" val="3065100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C12F-E741-0DFB-0B56-805F7D539FD8}"/>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584CC0D4-9271-61A9-8D8E-9E0B2B2E486F}"/>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06066861-553D-EB94-E9F5-FA222805B643}"/>
              </a:ext>
            </a:extLst>
          </p:cNvPr>
          <p:cNvSpPr txBox="1"/>
          <p:nvPr/>
        </p:nvSpPr>
        <p:spPr>
          <a:xfrm>
            <a:off x="395582" y="1667933"/>
            <a:ext cx="11403128" cy="4524315"/>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La </a:t>
            </a:r>
            <a:r>
              <a:rPr lang="es-MX" b="1" dirty="0">
                <a:solidFill>
                  <a:srgbClr val="941914"/>
                </a:solidFill>
                <a:latin typeface="Lucida Sans" panose="020B0602030504020204" pitchFamily="34" charset="77"/>
              </a:rPr>
              <a:t>resolución efectiva de problemas </a:t>
            </a:r>
            <a:r>
              <a:rPr lang="es-MX" dirty="0">
                <a:solidFill>
                  <a:schemeClr val="tx1">
                    <a:lumMod val="65000"/>
                    <a:lumOff val="35000"/>
                  </a:schemeClr>
                </a:solidFill>
                <a:latin typeface="Lucida Sans" panose="020B0602030504020204" pitchFamily="34" charset="77"/>
              </a:rPr>
              <a:t>en el ámbito operativo no puede lograrse mediante esfuerzos individuales aislados debido a la interdependencia de las actividades en la cadena de valor.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El trabajo en equipo en Lean Kaizen se estructura mediante </a:t>
            </a:r>
            <a:r>
              <a:rPr lang="es-MX" b="1" dirty="0">
                <a:solidFill>
                  <a:srgbClr val="941914"/>
                </a:solidFill>
                <a:latin typeface="Lucida Sans" panose="020B0602030504020204" pitchFamily="34" charset="77"/>
              </a:rPr>
              <a:t>círculos de calidad </a:t>
            </a:r>
            <a:r>
              <a:rPr lang="es-MX" dirty="0">
                <a:solidFill>
                  <a:schemeClr val="tx1">
                    <a:lumMod val="65000"/>
                    <a:lumOff val="35000"/>
                  </a:schemeClr>
                </a:solidFill>
                <a:latin typeface="Lucida Sans" panose="020B0602030504020204" pitchFamily="34" charset="77"/>
              </a:rPr>
              <a:t>o </a:t>
            </a:r>
            <a:r>
              <a:rPr lang="es-MX" b="1" dirty="0">
                <a:solidFill>
                  <a:srgbClr val="941914"/>
                </a:solidFill>
                <a:latin typeface="Lucida Sans" panose="020B0602030504020204" pitchFamily="34" charset="77"/>
              </a:rPr>
              <a:t>equipos de proyecto multidisciplinarios</a:t>
            </a:r>
            <a:r>
              <a:rPr lang="es-MX" dirty="0">
                <a:solidFill>
                  <a:schemeClr val="tx1">
                    <a:lumMod val="65000"/>
                    <a:lumOff val="35000"/>
                  </a:schemeClr>
                </a:solidFill>
                <a:latin typeface="Lucida Sans" panose="020B0602030504020204" pitchFamily="34" charset="77"/>
              </a:rPr>
              <a:t> que integran tanto a supervisores como a técnicos y colaboradores de línea.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Esta colaboración </a:t>
            </a:r>
            <a:r>
              <a:rPr lang="es-MX" b="1" dirty="0">
                <a:solidFill>
                  <a:srgbClr val="941914"/>
                </a:solidFill>
                <a:latin typeface="Lucida Sans" panose="020B0602030504020204" pitchFamily="34" charset="77"/>
              </a:rPr>
              <a:t>rompe los silos departamentales</a:t>
            </a:r>
            <a:r>
              <a:rPr lang="es-MX" dirty="0">
                <a:solidFill>
                  <a:schemeClr val="tx1">
                    <a:lumMod val="65000"/>
                    <a:lumOff val="35000"/>
                  </a:schemeClr>
                </a:solidFill>
                <a:latin typeface="Lucida Sans" panose="020B0602030504020204" pitchFamily="34" charset="77"/>
              </a:rPr>
              <a:t>, </a:t>
            </a:r>
            <a:r>
              <a:rPr lang="es-MX" b="1" dirty="0">
                <a:solidFill>
                  <a:srgbClr val="941914"/>
                </a:solidFill>
                <a:latin typeface="Lucida Sans" panose="020B0602030504020204" pitchFamily="34" charset="77"/>
              </a:rPr>
              <a:t>fomenta la responsabilidad compartida </a:t>
            </a:r>
            <a:r>
              <a:rPr lang="es-MX" dirty="0">
                <a:solidFill>
                  <a:schemeClr val="tx1">
                    <a:lumMod val="65000"/>
                    <a:lumOff val="35000"/>
                  </a:schemeClr>
                </a:solidFill>
                <a:latin typeface="Lucida Sans" panose="020B0602030504020204" pitchFamily="34" charset="77"/>
              </a:rPr>
              <a:t>y </a:t>
            </a:r>
            <a:r>
              <a:rPr lang="es-MX" b="1" dirty="0">
                <a:solidFill>
                  <a:srgbClr val="941914"/>
                </a:solidFill>
                <a:latin typeface="Lucida Sans" panose="020B0602030504020204" pitchFamily="34" charset="77"/>
              </a:rPr>
              <a:t>aprovecha la experiencia práctica acumulada </a:t>
            </a:r>
            <a:r>
              <a:rPr lang="es-MX" dirty="0">
                <a:solidFill>
                  <a:schemeClr val="tx1">
                    <a:lumMod val="65000"/>
                    <a:lumOff val="35000"/>
                  </a:schemeClr>
                </a:solidFill>
                <a:latin typeface="Lucida Sans" panose="020B0602030504020204" pitchFamily="34" charset="77"/>
              </a:rPr>
              <a:t>por quienes ejecutan la labor directa, generando consensos operativos que aceleran la adopción de nuevas metodologías.</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La resolución de problemas en minería no puede ser un acto individual debido a la alta interdependencia de los procesos. Lean Kaizen utiliza estructuras llamadas Círculos de Calidad o Equipos Kaizen, donde operadores de planta, geólogos, mantenedores y supervisores se sientan en igualdad de condiciones a resolver un nudo crítico de la operación. Este enfoque colaborativo rompe las barreras jerárquicas y genera un sentido de propiedad compartida sobre los procesos.</a:t>
            </a:r>
          </a:p>
        </p:txBody>
      </p:sp>
      <p:sp>
        <p:nvSpPr>
          <p:cNvPr id="6" name="CuadroTexto 5">
            <a:extLst>
              <a:ext uri="{FF2B5EF4-FFF2-40B4-BE49-F238E27FC236}">
                <a16:creationId xmlns:a16="http://schemas.microsoft.com/office/drawing/2014/main" id="{BD91E125-6626-0F3D-6413-1C75BBBF0C2C}"/>
              </a:ext>
            </a:extLst>
          </p:cNvPr>
          <p:cNvSpPr txBox="1"/>
          <p:nvPr/>
        </p:nvSpPr>
        <p:spPr>
          <a:xfrm>
            <a:off x="395582" y="819367"/>
            <a:ext cx="9417012"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Trabajo en Equipo para la Mejora</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2104576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D29DA-5643-D20E-27D0-E600F89BC67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ADB32F5-457A-6CC6-F2F2-DC4A1A242444}"/>
              </a:ext>
            </a:extLst>
          </p:cNvPr>
          <p:cNvPicPr>
            <a:picLocks noChangeAspect="1"/>
          </p:cNvPicPr>
          <p:nvPr/>
        </p:nvPicPr>
        <p:blipFill>
          <a:blip r:embed="rId2"/>
          <a:stretch>
            <a:fillRect/>
          </a:stretch>
        </p:blipFill>
        <p:spPr>
          <a:xfrm>
            <a:off x="6440129" y="903894"/>
            <a:ext cx="5751871" cy="5751871"/>
          </a:xfrm>
          <a:prstGeom prst="rect">
            <a:avLst/>
          </a:prstGeom>
        </p:spPr>
      </p:pic>
      <p:pic>
        <p:nvPicPr>
          <p:cNvPr id="5" name="Imagen 4">
            <a:extLst>
              <a:ext uri="{FF2B5EF4-FFF2-40B4-BE49-F238E27FC236}">
                <a16:creationId xmlns:a16="http://schemas.microsoft.com/office/drawing/2014/main" id="{D778219F-A9F0-0ADB-E6CC-93A523FA955E}"/>
              </a:ext>
            </a:extLst>
          </p:cNvPr>
          <p:cNvPicPr>
            <a:picLocks noChangeAspect="1"/>
          </p:cNvPicPr>
          <p:nvPr/>
        </p:nvPicPr>
        <p:blipFill>
          <a:blip r:embed="rId3"/>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6B8C705D-C063-7845-22B9-F36A5EFC3542}"/>
              </a:ext>
            </a:extLst>
          </p:cNvPr>
          <p:cNvSpPr txBox="1"/>
          <p:nvPr/>
        </p:nvSpPr>
        <p:spPr>
          <a:xfrm>
            <a:off x="395582" y="1667933"/>
            <a:ext cx="5877399" cy="3693319"/>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La resolución de problemas en minería no puede ser un acto individual debido a la alta interdependencia de los procesos.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Lean Kaizen utiliza estructuras llamadas Círculos de Calidad o Equipos Kaizen, donde operadores de planta, geólogos, mantenedores y supervisores se sientan en igualdad de condiciones a resolver un nudo crítico de la operación.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Este enfoque colaborativo rompe las barreras jerárquicas y genera un sentido de propiedad compartida sobre los procesos.</a:t>
            </a:r>
          </a:p>
        </p:txBody>
      </p:sp>
      <p:sp>
        <p:nvSpPr>
          <p:cNvPr id="6" name="CuadroTexto 5">
            <a:extLst>
              <a:ext uri="{FF2B5EF4-FFF2-40B4-BE49-F238E27FC236}">
                <a16:creationId xmlns:a16="http://schemas.microsoft.com/office/drawing/2014/main" id="{1CF0FD41-3E50-A05C-CD5F-F352E9C3F499}"/>
              </a:ext>
            </a:extLst>
          </p:cNvPr>
          <p:cNvSpPr txBox="1"/>
          <p:nvPr/>
        </p:nvSpPr>
        <p:spPr>
          <a:xfrm>
            <a:off x="395582" y="819367"/>
            <a:ext cx="9417012"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Trabajo en Equipo para la Mejora</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96944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CCF2F-7435-A061-8DB0-BD9A096AEDD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FA7FCFE-825E-0DCC-4B6C-6438771994B4}"/>
              </a:ext>
            </a:extLst>
          </p:cNvPr>
          <p:cNvSpPr txBox="1"/>
          <p:nvPr/>
        </p:nvSpPr>
        <p:spPr>
          <a:xfrm>
            <a:off x="1428779" y="2274838"/>
            <a:ext cx="9334442" cy="2677656"/>
          </a:xfrm>
          <a:prstGeom prst="rect">
            <a:avLst/>
          </a:prstGeom>
          <a:noFill/>
        </p:spPr>
        <p:txBody>
          <a:bodyPr wrap="square" rtlCol="0">
            <a:spAutoFit/>
          </a:bodyPr>
          <a:lstStyle/>
          <a:p>
            <a:pPr algn="ctr">
              <a:buClr>
                <a:srgbClr val="941914"/>
              </a:buClr>
            </a:pPr>
            <a:r>
              <a:rPr lang="es-MX" sz="2400" b="1" dirty="0">
                <a:solidFill>
                  <a:srgbClr val="485C87"/>
                </a:solidFill>
                <a:latin typeface="Lucida Sans" panose="020B0602030504020204" pitchFamily="34" charset="77"/>
              </a:rPr>
              <a:t>Herramientas Lean Kaizen para la Mejora Continua representa el brazo </a:t>
            </a:r>
            <a:r>
              <a:rPr lang="es-MX" sz="2400" b="1" dirty="0">
                <a:solidFill>
                  <a:srgbClr val="941914"/>
                </a:solidFill>
                <a:latin typeface="Lucida Sans" panose="020B0602030504020204" pitchFamily="34" charset="77"/>
              </a:rPr>
              <a:t>técnico</a:t>
            </a:r>
            <a:r>
              <a:rPr lang="es-MX" sz="2400" b="1" dirty="0">
                <a:solidFill>
                  <a:srgbClr val="485C87"/>
                </a:solidFill>
                <a:latin typeface="Lucida Sans" panose="020B0602030504020204" pitchFamily="34" charset="77"/>
              </a:rPr>
              <a:t> y </a:t>
            </a:r>
            <a:r>
              <a:rPr lang="es-MX" sz="2400" b="1" dirty="0">
                <a:solidFill>
                  <a:srgbClr val="941914"/>
                </a:solidFill>
                <a:latin typeface="Lucida Sans" panose="020B0602030504020204" pitchFamily="34" charset="77"/>
              </a:rPr>
              <a:t>metodológico</a:t>
            </a:r>
            <a:r>
              <a:rPr lang="es-MX" sz="2400" b="1" dirty="0">
                <a:solidFill>
                  <a:srgbClr val="485C87"/>
                </a:solidFill>
                <a:latin typeface="Lucida Sans" panose="020B0602030504020204" pitchFamily="34" charset="77"/>
              </a:rPr>
              <a:t> de la </a:t>
            </a:r>
            <a:r>
              <a:rPr lang="es-MX" sz="2400" b="1" dirty="0">
                <a:solidFill>
                  <a:srgbClr val="941914"/>
                </a:solidFill>
                <a:latin typeface="Lucida Sans" panose="020B0602030504020204" pitchFamily="34" charset="77"/>
              </a:rPr>
              <a:t>transformación operacional</a:t>
            </a:r>
            <a:r>
              <a:rPr lang="es-MX" sz="2400" b="1" dirty="0">
                <a:solidFill>
                  <a:srgbClr val="485C87"/>
                </a:solidFill>
                <a:latin typeface="Lucida Sans" panose="020B0602030504020204" pitchFamily="34" charset="77"/>
              </a:rPr>
              <a:t>. Tras la fase diagnóstica de identificación de desperdicios, le otorga a la organización las disciplinas y herramientas de análisis cuantitativo necesarias para resolver desviaciones de raíz y evitar que las fallas vuelvan a repetirse. </a:t>
            </a:r>
            <a:endParaRPr lang="es-ES_tradnl" sz="2400" b="1" dirty="0">
              <a:solidFill>
                <a:srgbClr val="485C87"/>
              </a:solidFill>
              <a:latin typeface="Lucida Sans" panose="020B0602030504020204" pitchFamily="34" charset="77"/>
            </a:endParaRPr>
          </a:p>
        </p:txBody>
      </p:sp>
      <p:pic>
        <p:nvPicPr>
          <p:cNvPr id="4" name="Imagen 3">
            <a:extLst>
              <a:ext uri="{FF2B5EF4-FFF2-40B4-BE49-F238E27FC236}">
                <a16:creationId xmlns:a16="http://schemas.microsoft.com/office/drawing/2014/main" id="{2B5D6CAF-3D8A-678A-C1D4-BB3582E5F535}"/>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007444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89CB8-4D52-BC04-3F67-478C0F0046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82A7607-DB36-1641-C768-F547C8CA5311}"/>
              </a:ext>
            </a:extLst>
          </p:cNvPr>
          <p:cNvSpPr txBox="1"/>
          <p:nvPr/>
        </p:nvSpPr>
        <p:spPr>
          <a:xfrm>
            <a:off x="1428779" y="2274838"/>
            <a:ext cx="9334442" cy="1938992"/>
          </a:xfrm>
          <a:prstGeom prst="rect">
            <a:avLst/>
          </a:prstGeom>
          <a:noFill/>
        </p:spPr>
        <p:txBody>
          <a:bodyPr wrap="square" rtlCol="0">
            <a:spAutoFit/>
          </a:bodyPr>
          <a:lstStyle/>
          <a:p>
            <a:pPr algn="ctr">
              <a:buClr>
                <a:srgbClr val="941914"/>
              </a:buClr>
            </a:pPr>
            <a:r>
              <a:rPr lang="es-MX" sz="2400" b="1" dirty="0">
                <a:solidFill>
                  <a:srgbClr val="485C87"/>
                </a:solidFill>
                <a:latin typeface="Lucida Sans" panose="020B0602030504020204" pitchFamily="34" charset="77"/>
              </a:rPr>
              <a:t>Transforma la voluntad de mejorar en una metodología </a:t>
            </a:r>
            <a:r>
              <a:rPr lang="es-MX" sz="2400" b="1" dirty="0">
                <a:solidFill>
                  <a:srgbClr val="941914"/>
                </a:solidFill>
                <a:latin typeface="Lucida Sans" panose="020B0602030504020204" pitchFamily="34" charset="77"/>
              </a:rPr>
              <a:t>científica</a:t>
            </a:r>
            <a:r>
              <a:rPr lang="es-MX" sz="2400" b="1" dirty="0">
                <a:solidFill>
                  <a:srgbClr val="485C87"/>
                </a:solidFill>
                <a:latin typeface="Lucida Sans" panose="020B0602030504020204" pitchFamily="34" charset="77"/>
              </a:rPr>
              <a:t> y </a:t>
            </a:r>
            <a:r>
              <a:rPr lang="es-MX" sz="2400" b="1" dirty="0">
                <a:solidFill>
                  <a:srgbClr val="941914"/>
                </a:solidFill>
                <a:latin typeface="Lucida Sans" panose="020B0602030504020204" pitchFamily="34" charset="77"/>
              </a:rPr>
              <a:t>repetible</a:t>
            </a:r>
            <a:r>
              <a:rPr lang="es-MX" sz="2400" b="1" dirty="0">
                <a:solidFill>
                  <a:srgbClr val="485C87"/>
                </a:solidFill>
                <a:latin typeface="Lucida Sans" panose="020B0602030504020204" pitchFamily="34" charset="77"/>
              </a:rPr>
              <a:t>, dotando a los colaboradores de las competencias técnicas necesarias para convertir los </a:t>
            </a:r>
            <a:r>
              <a:rPr lang="es-MX" sz="2400" b="1" dirty="0">
                <a:solidFill>
                  <a:srgbClr val="941914"/>
                </a:solidFill>
                <a:latin typeface="Lucida Sans" panose="020B0602030504020204" pitchFamily="34" charset="77"/>
              </a:rPr>
              <a:t>problemas </a:t>
            </a:r>
            <a:r>
              <a:rPr lang="es-MX" sz="2400" b="1" dirty="0">
                <a:solidFill>
                  <a:srgbClr val="485C87"/>
                </a:solidFill>
                <a:latin typeface="Lucida Sans" panose="020B0602030504020204" pitchFamily="34" charset="77"/>
              </a:rPr>
              <a:t>cotidianos en </a:t>
            </a:r>
            <a:r>
              <a:rPr lang="es-MX" sz="2400" b="1" dirty="0">
                <a:solidFill>
                  <a:srgbClr val="941914"/>
                </a:solidFill>
                <a:latin typeface="Lucida Sans" panose="020B0602030504020204" pitchFamily="34" charset="77"/>
              </a:rPr>
              <a:t>oportunidades</a:t>
            </a:r>
            <a:r>
              <a:rPr lang="es-MX" sz="2400" b="1" dirty="0">
                <a:solidFill>
                  <a:srgbClr val="485C87"/>
                </a:solidFill>
                <a:latin typeface="Lucida Sans" panose="020B0602030504020204" pitchFamily="34" charset="77"/>
              </a:rPr>
              <a:t> estandarizadas de eficiencia. </a:t>
            </a:r>
            <a:endParaRPr lang="es-ES_tradnl" sz="2400" b="1" dirty="0">
              <a:solidFill>
                <a:srgbClr val="485C87"/>
              </a:solidFill>
              <a:latin typeface="Lucida Sans" panose="020B0602030504020204" pitchFamily="34" charset="77"/>
            </a:endParaRPr>
          </a:p>
        </p:txBody>
      </p:sp>
      <p:pic>
        <p:nvPicPr>
          <p:cNvPr id="4" name="Imagen 3">
            <a:extLst>
              <a:ext uri="{FF2B5EF4-FFF2-40B4-BE49-F238E27FC236}">
                <a16:creationId xmlns:a16="http://schemas.microsoft.com/office/drawing/2014/main" id="{CFF805BF-D693-E741-96A1-43B7485BEFAF}"/>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216529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Rectángulo">
            <a:extLst>
              <a:ext uri="{FF2B5EF4-FFF2-40B4-BE49-F238E27FC236}">
                <a16:creationId xmlns:a16="http://schemas.microsoft.com/office/drawing/2014/main" id="{3CA345D4-CCEA-C002-1103-344C9C0B31B4}"/>
              </a:ext>
            </a:extLst>
          </p:cNvPr>
          <p:cNvSpPr>
            <a:spLocks noChangeArrowheads="1"/>
          </p:cNvSpPr>
          <p:nvPr/>
        </p:nvSpPr>
        <p:spPr bwMode="auto">
          <a:xfrm>
            <a:off x="1811337" y="2890391"/>
            <a:ext cx="856932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L" sz="1800" dirty="0">
                <a:solidFill>
                  <a:srgbClr val="000000"/>
                </a:solidFill>
                <a:latin typeface="Lucida Sans" panose="020B0602030504020204" pitchFamily="34" charset="77"/>
              </a:rPr>
              <a:t>“</a:t>
            </a:r>
            <a:r>
              <a:rPr lang="es-MX" altLang="es-CL" sz="1800" dirty="0">
                <a:solidFill>
                  <a:srgbClr val="000000"/>
                </a:solidFill>
                <a:latin typeface="Lucida Sans" panose="020B0602030504020204" pitchFamily="34" charset="77"/>
              </a:rPr>
              <a:t>Antes de decir que no puedes hacer algo… ¡INTÉNTALO!</a:t>
            </a:r>
            <a:r>
              <a:rPr lang="es-ES" altLang="es-CL" sz="1800" dirty="0">
                <a:solidFill>
                  <a:srgbClr val="000000"/>
                </a:solidFill>
                <a:latin typeface="Lucida Sans" panose="020B0602030504020204" pitchFamily="34" charset="77"/>
              </a:rPr>
              <a:t>” </a:t>
            </a:r>
          </a:p>
          <a:p>
            <a:pPr algn="r" eaLnBrk="1" hangingPunct="1">
              <a:spcBef>
                <a:spcPct val="0"/>
              </a:spcBef>
              <a:buFontTx/>
              <a:buNone/>
            </a:pPr>
            <a:endParaRPr lang="es-ES" altLang="es-CL" sz="1400" dirty="0">
              <a:solidFill>
                <a:srgbClr val="000000"/>
              </a:solidFill>
              <a:latin typeface="Lucida Sans" panose="020B0602030504020204" pitchFamily="34" charset="77"/>
            </a:endParaRPr>
          </a:p>
          <a:p>
            <a:pPr algn="r" eaLnBrk="1" hangingPunct="1">
              <a:spcBef>
                <a:spcPct val="0"/>
              </a:spcBef>
              <a:buFontTx/>
              <a:buNone/>
            </a:pPr>
            <a:r>
              <a:rPr lang="es-ES" altLang="es-CL" sz="1400" dirty="0">
                <a:solidFill>
                  <a:srgbClr val="000000"/>
                </a:solidFill>
                <a:latin typeface="Lucida Sans" panose="020B0602030504020204" pitchFamily="34" charset="77"/>
              </a:rPr>
              <a:t>Sakichi Toyoda</a:t>
            </a:r>
            <a:endParaRPr lang="es-CL" altLang="es-CL" sz="1400" dirty="0">
              <a:solidFill>
                <a:srgbClr val="000000"/>
              </a:solidFill>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59954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64465-4F37-7B70-55AD-6D4B3B3BAFA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E611A9C-6672-08D4-30D0-82032659F5A5}"/>
              </a:ext>
            </a:extLst>
          </p:cNvPr>
          <p:cNvSpPr>
            <a:spLocks noGrp="1"/>
          </p:cNvSpPr>
          <p:nvPr>
            <p:ph type="ctrTitle"/>
          </p:nvPr>
        </p:nvSpPr>
        <p:spPr>
          <a:xfrm>
            <a:off x="1445342" y="2399072"/>
            <a:ext cx="6528619" cy="1815092"/>
          </a:xfrm>
        </p:spPr>
        <p:txBody>
          <a:bodyPr>
            <a:normAutofit fontScale="90000"/>
          </a:bodyPr>
          <a:lstStyle/>
          <a:p>
            <a:pPr algn="l"/>
            <a:r>
              <a:rPr lang="es-MX" sz="4400" dirty="0">
                <a:solidFill>
                  <a:schemeClr val="tx1">
                    <a:lumMod val="65000"/>
                    <a:lumOff val="35000"/>
                  </a:schemeClr>
                </a:solidFill>
                <a:latin typeface="Lucida Sans" panose="020B0602030504020204" pitchFamily="34" charset="77"/>
              </a:rPr>
              <a:t>Herramientas Lean Kaizen para la Mejora Continua</a:t>
            </a:r>
            <a:endParaRPr lang="es-CL" sz="4400" dirty="0"/>
          </a:p>
        </p:txBody>
      </p:sp>
      <p:pic>
        <p:nvPicPr>
          <p:cNvPr id="6" name="Imagen 5">
            <a:extLst>
              <a:ext uri="{FF2B5EF4-FFF2-40B4-BE49-F238E27FC236}">
                <a16:creationId xmlns:a16="http://schemas.microsoft.com/office/drawing/2014/main" id="{C9034046-00DA-B189-91B7-D3CF7E64693F}"/>
              </a:ext>
            </a:extLst>
          </p:cNvPr>
          <p:cNvPicPr>
            <a:picLocks noChangeAspect="1"/>
          </p:cNvPicPr>
          <p:nvPr/>
        </p:nvPicPr>
        <p:blipFill>
          <a:blip r:embed="rId2"/>
          <a:stretch>
            <a:fillRect/>
          </a:stretch>
        </p:blipFill>
        <p:spPr>
          <a:xfrm>
            <a:off x="4798211" y="781621"/>
            <a:ext cx="2025283" cy="1158014"/>
          </a:xfrm>
          <a:prstGeom prst="rect">
            <a:avLst/>
          </a:prstGeom>
        </p:spPr>
      </p:pic>
    </p:spTree>
    <p:extLst>
      <p:ext uri="{BB962C8B-B14F-4D97-AF65-F5344CB8AC3E}">
        <p14:creationId xmlns:p14="http://schemas.microsoft.com/office/powerpoint/2010/main" val="4016331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71450"/>
            <a:ext cx="12192000" cy="6858000"/>
          </a:xfrm>
          <a:prstGeom prst="rect">
            <a:avLst/>
          </a:prstGeom>
        </p:spPr>
      </p:pic>
    </p:spTree>
    <p:extLst>
      <p:ext uri="{BB962C8B-B14F-4D97-AF65-F5344CB8AC3E}">
        <p14:creationId xmlns:p14="http://schemas.microsoft.com/office/powerpoint/2010/main" val="1833679698"/>
      </p:ext>
    </p:extLst>
  </p:cSld>
  <p:clrMapOvr>
    <a:masterClrMapping/>
  </p:clrMapOvr>
</p:sld>
</file>

<file path=ppt/theme/theme1.xml><?xml version="1.0" encoding="utf-8"?>
<a:theme xmlns:a="http://schemas.openxmlformats.org/drawingml/2006/main" name="Diseño personalizado">
  <a:themeElements>
    <a:clrScheme name="Personalizado 10">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1006</TotalTime>
  <Words>2494</Words>
  <Application>Microsoft Office PowerPoint</Application>
  <PresentationFormat>Panorámica</PresentationFormat>
  <Paragraphs>199</Paragraphs>
  <Slides>30</Slides>
  <Notes>0</Notes>
  <HiddenSlides>0</HiddenSlides>
  <MMClips>2</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30</vt:i4>
      </vt:variant>
    </vt:vector>
  </HeadingPairs>
  <TitlesOfParts>
    <vt:vector size="38" baseType="lpstr">
      <vt:lpstr>Arial</vt:lpstr>
      <vt:lpstr>Calibri</vt:lpstr>
      <vt:lpstr>Calibri Light</vt:lpstr>
      <vt:lpstr>Cambria Math</vt:lpstr>
      <vt:lpstr>Google Sans Text</vt:lpstr>
      <vt:lpstr>Lucida Sans</vt:lpstr>
      <vt:lpstr>Wingdings</vt:lpstr>
      <vt:lpstr>Diseño personalizado</vt:lpstr>
      <vt:lpstr>Presentación de PowerPoint</vt:lpstr>
      <vt:lpstr>Herramientas Lean Kaizen para la Mejora Continua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Herramientas Lean Kaizen para la Mejora Continua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Planificación Estratégica</dc:title>
  <dc:creator>Gustavo Espitia</dc:creator>
  <cp:lastModifiedBy>Admin</cp:lastModifiedBy>
  <cp:revision>36</cp:revision>
  <dcterms:created xsi:type="dcterms:W3CDTF">2024-11-05T15:54:06Z</dcterms:created>
  <dcterms:modified xsi:type="dcterms:W3CDTF">2026-08-07T01:46:39Z</dcterms:modified>
</cp:coreProperties>
</file>