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3" r:id="rId2"/>
    <p:sldId id="256" r:id="rId3"/>
    <p:sldId id="260" r:id="rId4"/>
    <p:sldId id="259" r:id="rId5"/>
    <p:sldId id="372" r:id="rId6"/>
    <p:sldId id="258" r:id="rId7"/>
    <p:sldId id="373" r:id="rId8"/>
    <p:sldId id="374" r:id="rId9"/>
    <p:sldId id="375" r:id="rId10"/>
    <p:sldId id="355" r:id="rId11"/>
    <p:sldId id="378" r:id="rId12"/>
    <p:sldId id="376" r:id="rId13"/>
    <p:sldId id="379" r:id="rId14"/>
    <p:sldId id="380" r:id="rId15"/>
    <p:sldId id="351" r:id="rId16"/>
    <p:sldId id="371" r:id="rId17"/>
    <p:sldId id="294" r:id="rId18"/>
    <p:sldId id="353" r:id="rId19"/>
    <p:sldId id="304" r:id="rId20"/>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9" d="100"/>
          <a:sy n="109" d="100"/>
        </p:scale>
        <p:origin x="67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C73CAE-1372-0E77-29F4-5594D7BB97F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7CE4C2F4-5B8B-9ECE-5DC0-54F4ADE3261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3B09CBD1-11D9-7FA9-B156-D0725C54BB8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5" name="Marcador de pie de página 4">
            <a:extLst>
              <a:ext uri="{FF2B5EF4-FFF2-40B4-BE49-F238E27FC236}">
                <a16:creationId xmlns:a16="http://schemas.microsoft.com/office/drawing/2014/main" id="{448F51D3-274F-8DF1-F996-68E702F3049A}"/>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8E893938-E27D-030A-2916-CF23B91908FC}"/>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948386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DB214A-A374-FC7B-672D-160885D0E6CA}"/>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8D3BABD2-1156-4D80-6F62-7675DC9025D4}"/>
              </a:ext>
            </a:extLst>
          </p:cNvPr>
          <p:cNvSpPr>
            <a:spLocks noGrp="1"/>
          </p:cNvSpPr>
          <p:nvPr>
            <p:ph idx="1"/>
          </p:nvPr>
        </p:nvSpPr>
        <p:spPr>
          <a:xfrm>
            <a:off x="838200" y="1825625"/>
            <a:ext cx="10515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ACE7239D-CAA2-F000-156A-EB1BFDBDCE91}"/>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5" name="Marcador de pie de página 4">
            <a:extLst>
              <a:ext uri="{FF2B5EF4-FFF2-40B4-BE49-F238E27FC236}">
                <a16:creationId xmlns:a16="http://schemas.microsoft.com/office/drawing/2014/main" id="{20A82646-44AD-9075-AC2C-49C537E9FE52}"/>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E16CAC14-8E5C-E665-FBDF-60B930345D36}"/>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4005161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E9FF32-F36D-2D79-FEAF-C855F6C852B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6497F876-7F3B-3E56-1B42-D2979C93A51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8F76C32-FF7F-4640-2DFD-974F89937CE2}"/>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5" name="Marcador de pie de página 4">
            <a:extLst>
              <a:ext uri="{FF2B5EF4-FFF2-40B4-BE49-F238E27FC236}">
                <a16:creationId xmlns:a16="http://schemas.microsoft.com/office/drawing/2014/main" id="{EBD7EF72-57B3-A843-A016-61664B0338CF}"/>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72B8BBB4-1730-AAAB-708D-16C8203EFAF9}"/>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565753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7F290A-78CA-5356-E470-F5D56483728C}"/>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D26C34B-4880-966C-270B-423EF82315D4}"/>
              </a:ext>
            </a:extLst>
          </p:cNvPr>
          <p:cNvSpPr>
            <a:spLocks noGrp="1"/>
          </p:cNvSpPr>
          <p:nvPr>
            <p:ph sz="half" idx="1"/>
          </p:nvPr>
        </p:nvSpPr>
        <p:spPr>
          <a:xfrm>
            <a:off x="838200" y="1825625"/>
            <a:ext cx="5181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6D03C862-DAD2-3B5C-32BC-B6F1AABACAE3}"/>
              </a:ext>
            </a:extLst>
          </p:cNvPr>
          <p:cNvSpPr>
            <a:spLocks noGrp="1"/>
          </p:cNvSpPr>
          <p:nvPr>
            <p:ph sz="half" idx="2"/>
          </p:nvPr>
        </p:nvSpPr>
        <p:spPr>
          <a:xfrm>
            <a:off x="6172200" y="1825625"/>
            <a:ext cx="5181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0C484068-F1F9-4659-B94D-DD4B3D9FAFBC}"/>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6" name="Marcador de pie de página 5">
            <a:extLst>
              <a:ext uri="{FF2B5EF4-FFF2-40B4-BE49-F238E27FC236}">
                <a16:creationId xmlns:a16="http://schemas.microsoft.com/office/drawing/2014/main" id="{1FD42BFA-A14B-D680-680C-35380C4560C4}"/>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DB28EF57-EB91-A756-9B27-5DF61BF5ADD2}"/>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954355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3046AC-2616-DBDA-B9DB-A889C54B4A3B}"/>
              </a:ext>
            </a:extLst>
          </p:cNvPr>
          <p:cNvSpPr>
            <a:spLocks noGrp="1"/>
          </p:cNvSpPr>
          <p:nvPr>
            <p:ph type="title"/>
          </p:nvPr>
        </p:nvSpPr>
        <p:spPr>
          <a:xfrm>
            <a:off x="839788" y="365125"/>
            <a:ext cx="10515600" cy="1325563"/>
          </a:xfrm>
          <a:prstGeom prst="rect">
            <a:avLst/>
          </a:prstGeo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BEFA2B82-1002-F519-D0EF-8713C21C087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15C5D11-7B35-A102-FFE1-17694111C6E6}"/>
              </a:ext>
            </a:extLst>
          </p:cNvPr>
          <p:cNvSpPr>
            <a:spLocks noGrp="1"/>
          </p:cNvSpPr>
          <p:nvPr>
            <p:ph sz="half" idx="2"/>
          </p:nvPr>
        </p:nvSpPr>
        <p:spPr>
          <a:xfrm>
            <a:off x="839788" y="2505075"/>
            <a:ext cx="5157787" cy="368458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86045141-4733-A781-65A0-579EB8ED54B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678F30E-5570-E57D-DA92-B96A4D94B2FE}"/>
              </a:ext>
            </a:extLst>
          </p:cNvPr>
          <p:cNvSpPr>
            <a:spLocks noGrp="1"/>
          </p:cNvSpPr>
          <p:nvPr>
            <p:ph sz="quarter" idx="4"/>
          </p:nvPr>
        </p:nvSpPr>
        <p:spPr>
          <a:xfrm>
            <a:off x="6172200" y="2505075"/>
            <a:ext cx="5183188" cy="368458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0BFD4CA5-2CE3-F14F-C86A-5D015440C5F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8" name="Marcador de pie de página 7">
            <a:extLst>
              <a:ext uri="{FF2B5EF4-FFF2-40B4-BE49-F238E27FC236}">
                <a16:creationId xmlns:a16="http://schemas.microsoft.com/office/drawing/2014/main" id="{F3E6E4BB-2C57-9A6C-2575-7387351C39D3}"/>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9" name="Marcador de número de diapositiva 8">
            <a:extLst>
              <a:ext uri="{FF2B5EF4-FFF2-40B4-BE49-F238E27FC236}">
                <a16:creationId xmlns:a16="http://schemas.microsoft.com/office/drawing/2014/main" id="{431A2AEA-38C9-C39E-D996-FBDB4150531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855303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0A526F-C368-D738-522A-350B1E39E02E}"/>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AE7887F2-D614-D353-E1C4-15EB37C7519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4" name="Marcador de pie de página 3">
            <a:extLst>
              <a:ext uri="{FF2B5EF4-FFF2-40B4-BE49-F238E27FC236}">
                <a16:creationId xmlns:a16="http://schemas.microsoft.com/office/drawing/2014/main" id="{4E7C8E12-5EB2-799D-9B41-FB484B641D78}"/>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5894CE51-EC7F-99C5-42C3-DA7246D490BD}"/>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358819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7A82FCC-020A-2C03-043B-61E3F3384532}"/>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3" name="Marcador de pie de página 2">
            <a:extLst>
              <a:ext uri="{FF2B5EF4-FFF2-40B4-BE49-F238E27FC236}">
                <a16:creationId xmlns:a16="http://schemas.microsoft.com/office/drawing/2014/main" id="{81AA82E9-D91D-B95C-933E-75B257408F1D}"/>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Marcador de número de diapositiva 3">
            <a:extLst>
              <a:ext uri="{FF2B5EF4-FFF2-40B4-BE49-F238E27FC236}">
                <a16:creationId xmlns:a16="http://schemas.microsoft.com/office/drawing/2014/main" id="{88E1F4E0-DC93-F781-52E1-BF3418929A5D}"/>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3433775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05BFC6-6F2B-43E0-C787-3EEA1E66961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E05E2AF-6A4F-688A-4B5C-046578F6C45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F7449FDB-5AB0-A875-C0A1-06E5C7B779D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D9BB57-9060-5952-AADD-CC8707DF150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6" name="Marcador de pie de página 5">
            <a:extLst>
              <a:ext uri="{FF2B5EF4-FFF2-40B4-BE49-F238E27FC236}">
                <a16:creationId xmlns:a16="http://schemas.microsoft.com/office/drawing/2014/main" id="{9D3260AC-9D48-86D3-A6FF-254B67433899}"/>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5A68E30D-109C-495F-6B31-6B98155E837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2654899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B7E815-A8B2-602B-418B-BCE1EA3E467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B321B1EB-EC16-609B-1DE3-63943DE2DCF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9999F8FB-3D61-D2A4-1EDE-B0DE094A6CB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EE9E3EB-70A4-7FCB-41EB-6AEEB9238E1E}"/>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6" name="Marcador de pie de página 5">
            <a:extLst>
              <a:ext uri="{FF2B5EF4-FFF2-40B4-BE49-F238E27FC236}">
                <a16:creationId xmlns:a16="http://schemas.microsoft.com/office/drawing/2014/main" id="{508DC6F8-E5E8-72FB-298A-D790FEDE024D}"/>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7" name="Marcador de número de diapositiva 6">
            <a:extLst>
              <a:ext uri="{FF2B5EF4-FFF2-40B4-BE49-F238E27FC236}">
                <a16:creationId xmlns:a16="http://schemas.microsoft.com/office/drawing/2014/main" id="{45721CA5-FDCF-1BAD-6C66-D285F479375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724679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AE5C08-C747-5D28-D0E6-DBEB0986C43B}"/>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7F8E8FAE-6BF7-34C8-AD87-27F8E5E9BDE2}"/>
              </a:ext>
            </a:extLst>
          </p:cNvPr>
          <p:cNvSpPr>
            <a:spLocks noGrp="1"/>
          </p:cNvSpPr>
          <p:nvPr>
            <p:ph type="body" orient="vert" idx="1"/>
          </p:nvPr>
        </p:nvSpPr>
        <p:spPr>
          <a:xfrm>
            <a:off x="838200" y="1825625"/>
            <a:ext cx="10515600" cy="4351338"/>
          </a:xfrm>
          <a:prstGeom prst="rect">
            <a:avLst/>
          </a:prstGeo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5CC42C2F-F657-8097-D5EF-9796F358B5BA}"/>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5" name="Marcador de pie de página 4">
            <a:extLst>
              <a:ext uri="{FF2B5EF4-FFF2-40B4-BE49-F238E27FC236}">
                <a16:creationId xmlns:a16="http://schemas.microsoft.com/office/drawing/2014/main" id="{5EE8AEE2-0D86-23D3-9BF5-D5D7BDE30024}"/>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16118390-B62C-B161-3F15-53ABFC4DCF9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57451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6A62417-0699-4811-1ADA-D4D01A0B3F69}"/>
              </a:ext>
            </a:extLst>
          </p:cNvPr>
          <p:cNvSpPr>
            <a:spLocks noGrp="1"/>
          </p:cNvSpPr>
          <p:nvPr>
            <p:ph type="title" orient="vert"/>
          </p:nvPr>
        </p:nvSpPr>
        <p:spPr>
          <a:xfrm>
            <a:off x="8724900" y="365125"/>
            <a:ext cx="2628900" cy="5811838"/>
          </a:xfrm>
          <a:prstGeom prst="rect">
            <a:avLst/>
          </a:prstGeo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F9FB800D-58D4-5AD3-B6AB-9EF95990B5BC}"/>
              </a:ext>
            </a:extLst>
          </p:cNvPr>
          <p:cNvSpPr>
            <a:spLocks noGrp="1"/>
          </p:cNvSpPr>
          <p:nvPr>
            <p:ph type="body" orient="vert" idx="1"/>
          </p:nvPr>
        </p:nvSpPr>
        <p:spPr>
          <a:xfrm>
            <a:off x="838200" y="365125"/>
            <a:ext cx="7734300" cy="5811838"/>
          </a:xfrm>
          <a:prstGeom prst="rect">
            <a:avLst/>
          </a:prstGeo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03B7669B-389D-C7C2-2A6B-70DD7BAA8EE7}"/>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5" name="Marcador de pie de página 4">
            <a:extLst>
              <a:ext uri="{FF2B5EF4-FFF2-40B4-BE49-F238E27FC236}">
                <a16:creationId xmlns:a16="http://schemas.microsoft.com/office/drawing/2014/main" id="{DB008598-1DB1-B2C7-A60D-F01D184A7249}"/>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4A8ADBF9-738E-A9FC-CCD4-E561948A5942}"/>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2051036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708757-7C56-72B4-AA03-BBFA91E9748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83D7FF58-1C20-5781-BB85-71C6952FEC7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C31BDF1D-FF21-A904-E1A3-524BBCBB97F1}"/>
              </a:ext>
            </a:extLst>
          </p:cNvPr>
          <p:cNvSpPr>
            <a:spLocks noGrp="1"/>
          </p:cNvSpPr>
          <p:nvPr>
            <p:ph type="dt" sz="half" idx="10"/>
          </p:nvPr>
        </p:nvSpPr>
        <p:spPr>
          <a:xfrm>
            <a:off x="838200" y="6356350"/>
            <a:ext cx="2743200" cy="365125"/>
          </a:xfrm>
          <a:prstGeom prst="rect">
            <a:avLst/>
          </a:prstGeom>
        </p:spPr>
        <p:txBody>
          <a:bodyPr/>
          <a:lstStyle/>
          <a:p>
            <a:fld id="{FE75D0BD-ACF5-4B39-9BB7-A05B5FCB2C04}" type="datetimeFigureOut">
              <a:rPr lang="es-CL" smtClean="0"/>
              <a:t>06-08-2026</a:t>
            </a:fld>
            <a:endParaRPr lang="es-CL"/>
          </a:p>
        </p:txBody>
      </p:sp>
      <p:sp>
        <p:nvSpPr>
          <p:cNvPr id="5" name="Marcador de pie de página 4">
            <a:extLst>
              <a:ext uri="{FF2B5EF4-FFF2-40B4-BE49-F238E27FC236}">
                <a16:creationId xmlns:a16="http://schemas.microsoft.com/office/drawing/2014/main" id="{32513B60-20F9-D28C-54DC-462DED1E76A7}"/>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6" name="Marcador de número de diapositiva 5">
            <a:extLst>
              <a:ext uri="{FF2B5EF4-FFF2-40B4-BE49-F238E27FC236}">
                <a16:creationId xmlns:a16="http://schemas.microsoft.com/office/drawing/2014/main" id="{653FF83C-9B4F-3ABA-8B0A-23F8B60C85B5}"/>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3826580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FA41EC-D879-062C-DD14-164322F4F6C9}"/>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DEFC4250-B13B-D0A4-1CD3-5F02F86AF384}"/>
              </a:ext>
            </a:extLst>
          </p:cNvPr>
          <p:cNvSpPr>
            <a:spLocks noGrp="1"/>
          </p:cNvSpPr>
          <p:nvPr>
            <p:ph type="dt" sz="half" idx="10"/>
          </p:nvPr>
        </p:nvSpPr>
        <p:spPr>
          <a:xfrm>
            <a:off x="838200" y="6356350"/>
            <a:ext cx="2743200" cy="365125"/>
          </a:xfrm>
          <a:prstGeom prst="rect">
            <a:avLst/>
          </a:prstGeom>
        </p:spPr>
        <p:txBody>
          <a:bodyPr/>
          <a:lstStyle/>
          <a:p>
            <a:fld id="{FE75D0BD-ACF5-4B39-9BB7-A05B5FCB2C04}" type="datetimeFigureOut">
              <a:rPr lang="es-CL" smtClean="0"/>
              <a:t>06-08-2026</a:t>
            </a:fld>
            <a:endParaRPr lang="es-CL"/>
          </a:p>
        </p:txBody>
      </p:sp>
      <p:sp>
        <p:nvSpPr>
          <p:cNvPr id="4" name="Marcador de pie de página 3">
            <a:extLst>
              <a:ext uri="{FF2B5EF4-FFF2-40B4-BE49-F238E27FC236}">
                <a16:creationId xmlns:a16="http://schemas.microsoft.com/office/drawing/2014/main" id="{2CF54AFA-A44A-728E-671B-7AEA7A8AED2E}"/>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26693744-1A14-C671-8370-F0B02756E249}"/>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1532891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4038B8-1949-8C39-88A2-B16AEE4A3E7C}"/>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4" name="Marcador de pie de página 3">
            <a:extLst>
              <a:ext uri="{FF2B5EF4-FFF2-40B4-BE49-F238E27FC236}">
                <a16:creationId xmlns:a16="http://schemas.microsoft.com/office/drawing/2014/main" id="{1BD013F8-BAEB-A555-E1C7-8FDE4FB2B61B}"/>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4BC1ED81-8412-3CCE-5886-4AF66AC8EACE}"/>
              </a:ext>
            </a:extLst>
          </p:cNvPr>
          <p:cNvSpPr>
            <a:spLocks noGrp="1"/>
          </p:cNvSpPr>
          <p:nvPr>
            <p:ph type="sldNum" sz="quarter" idx="12"/>
          </p:nvPr>
        </p:nvSpPr>
        <p:spPr>
          <a:xfrm>
            <a:off x="8610600" y="6356350"/>
            <a:ext cx="2743200" cy="365125"/>
          </a:xfrm>
          <a:prstGeom prst="rect">
            <a:avLst/>
          </a:prstGeom>
        </p:spPr>
        <p:txBody>
          <a:bodyPr/>
          <a:lstStyle/>
          <a:p>
            <a:fld id="{C98F0C76-2B86-45FD-85C5-5E9CB9CDCE07}" type="slidenum">
              <a:rPr lang="es-CL" smtClean="0"/>
              <a:t>‹Nº›</a:t>
            </a:fld>
            <a:endParaRPr lang="es-CL"/>
          </a:p>
        </p:txBody>
      </p:sp>
    </p:spTree>
    <p:extLst>
      <p:ext uri="{BB962C8B-B14F-4D97-AF65-F5344CB8AC3E}">
        <p14:creationId xmlns:p14="http://schemas.microsoft.com/office/powerpoint/2010/main" val="3184572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7B7575-9229-E947-8503-2F9463685155}"/>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F1C75D64-1FEE-B6E8-4478-64952F6D2486}"/>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4" name="Marcador de pie de página 3">
            <a:extLst>
              <a:ext uri="{FF2B5EF4-FFF2-40B4-BE49-F238E27FC236}">
                <a16:creationId xmlns:a16="http://schemas.microsoft.com/office/drawing/2014/main" id="{A83383FD-3900-09D0-BB5F-FC299A27FCEB}"/>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6ABAF726-ED39-FBFA-D4B9-32E7EEDD1204}"/>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540261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2386B2-4EAB-B671-5B4B-04D51578E6C1}"/>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1B7668C0-16FA-C732-C4BC-2C9A264519FD}"/>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4" name="Marcador de pie de página 3">
            <a:extLst>
              <a:ext uri="{FF2B5EF4-FFF2-40B4-BE49-F238E27FC236}">
                <a16:creationId xmlns:a16="http://schemas.microsoft.com/office/drawing/2014/main" id="{CF1A8139-5833-CDEE-F9F4-C70B45B332B3}"/>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CB1E1363-8D69-ADAE-5FB9-C5A6557B352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688735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DFD319-7B1C-F79F-4024-461359D43C50}"/>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5ED2C224-98DB-B8D8-42B8-7312F21F25D0}"/>
              </a:ext>
            </a:extLst>
          </p:cNvPr>
          <p:cNvSpPr>
            <a:spLocks noGrp="1"/>
          </p:cNvSpPr>
          <p:nvPr>
            <p:ph type="dt" sz="half" idx="10"/>
          </p:nvPr>
        </p:nvSpPr>
        <p:spPr>
          <a:xfrm>
            <a:off x="838200" y="6356350"/>
            <a:ext cx="2743200" cy="365125"/>
          </a:xfrm>
          <a:prstGeom prst="rect">
            <a:avLst/>
          </a:prstGeom>
        </p:spPr>
        <p:txBody>
          <a:bodyPr/>
          <a:lstStyle/>
          <a:p>
            <a:fld id="{BB20993B-295F-497E-8BF1-66CF625B8F25}" type="datetimeFigureOut">
              <a:rPr lang="es-CL" smtClean="0"/>
              <a:t>06-08-2026</a:t>
            </a:fld>
            <a:endParaRPr lang="es-CL"/>
          </a:p>
        </p:txBody>
      </p:sp>
      <p:sp>
        <p:nvSpPr>
          <p:cNvPr id="4" name="Marcador de pie de página 3">
            <a:extLst>
              <a:ext uri="{FF2B5EF4-FFF2-40B4-BE49-F238E27FC236}">
                <a16:creationId xmlns:a16="http://schemas.microsoft.com/office/drawing/2014/main" id="{F4236AD4-89FE-2F8E-04D1-2861EE2D96C2}"/>
              </a:ext>
            </a:extLst>
          </p:cNvPr>
          <p:cNvSpPr>
            <a:spLocks noGrp="1"/>
          </p:cNvSpPr>
          <p:nvPr>
            <p:ph type="ftr" sz="quarter" idx="11"/>
          </p:nvPr>
        </p:nvSpPr>
        <p:spPr>
          <a:xfrm>
            <a:off x="4038600" y="6356350"/>
            <a:ext cx="4114800" cy="365125"/>
          </a:xfrm>
          <a:prstGeom prst="rect">
            <a:avLst/>
          </a:prstGeom>
        </p:spPr>
        <p:txBody>
          <a:bodyPr/>
          <a:lstStyle/>
          <a:p>
            <a:endParaRPr lang="es-CL"/>
          </a:p>
        </p:txBody>
      </p:sp>
      <p:sp>
        <p:nvSpPr>
          <p:cNvPr id="5" name="Marcador de número de diapositiva 4">
            <a:extLst>
              <a:ext uri="{FF2B5EF4-FFF2-40B4-BE49-F238E27FC236}">
                <a16:creationId xmlns:a16="http://schemas.microsoft.com/office/drawing/2014/main" id="{884DCA76-4233-CB47-BE68-20AF5BDDDD3A}"/>
              </a:ext>
            </a:extLst>
          </p:cNvPr>
          <p:cNvSpPr>
            <a:spLocks noGrp="1"/>
          </p:cNvSpPr>
          <p:nvPr>
            <p:ph type="sldNum" sz="quarter" idx="12"/>
          </p:nvPr>
        </p:nvSpPr>
        <p:spPr>
          <a:xfrm>
            <a:off x="8610600" y="6356350"/>
            <a:ext cx="2743200" cy="365125"/>
          </a:xfrm>
          <a:prstGeom prst="rect">
            <a:avLst/>
          </a:prstGeom>
        </p:spPr>
        <p:txBody>
          <a:bodyPr/>
          <a:lstStyle/>
          <a:p>
            <a:fld id="{A39FB5D8-4CD1-4709-8409-76BD15442C30}" type="slidenum">
              <a:rPr lang="es-CL" smtClean="0"/>
              <a:t>‹Nº›</a:t>
            </a:fld>
            <a:endParaRPr lang="es-CL"/>
          </a:p>
        </p:txBody>
      </p:sp>
    </p:spTree>
    <p:extLst>
      <p:ext uri="{BB962C8B-B14F-4D97-AF65-F5344CB8AC3E}">
        <p14:creationId xmlns:p14="http://schemas.microsoft.com/office/powerpoint/2010/main" val="1639678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3FDE5E5-BCF6-7974-457B-B8F398BE9D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s-CL" dirty="0"/>
          </a:p>
        </p:txBody>
      </p:sp>
      <p:sp>
        <p:nvSpPr>
          <p:cNvPr id="3" name="Marcador de texto 2">
            <a:extLst>
              <a:ext uri="{FF2B5EF4-FFF2-40B4-BE49-F238E27FC236}">
                <a16:creationId xmlns:a16="http://schemas.microsoft.com/office/drawing/2014/main" id="{DABB2BB1-36C0-F043-552A-AA3645FA8F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L" dirty="0"/>
          </a:p>
        </p:txBody>
      </p:sp>
      <p:sp>
        <p:nvSpPr>
          <p:cNvPr id="4" name="Marcador de fecha 3">
            <a:extLst>
              <a:ext uri="{FF2B5EF4-FFF2-40B4-BE49-F238E27FC236}">
                <a16:creationId xmlns:a16="http://schemas.microsoft.com/office/drawing/2014/main" id="{75DC48A3-465C-445E-2624-2C2401DF8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20993B-295F-497E-8BF1-66CF625B8F25}" type="datetimeFigureOut">
              <a:rPr lang="es-CL" smtClean="0"/>
              <a:t>06-08-2026</a:t>
            </a:fld>
            <a:endParaRPr lang="es-CL"/>
          </a:p>
        </p:txBody>
      </p:sp>
      <p:sp>
        <p:nvSpPr>
          <p:cNvPr id="5" name="Marcador de pie de página 4">
            <a:extLst>
              <a:ext uri="{FF2B5EF4-FFF2-40B4-BE49-F238E27FC236}">
                <a16:creationId xmlns:a16="http://schemas.microsoft.com/office/drawing/2014/main" id="{8A88CDC4-4664-DA05-B45D-E13CF65275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dirty="0"/>
          </a:p>
        </p:txBody>
      </p:sp>
      <p:sp>
        <p:nvSpPr>
          <p:cNvPr id="6" name="Marcador de número de diapositiva 5">
            <a:extLst>
              <a:ext uri="{FF2B5EF4-FFF2-40B4-BE49-F238E27FC236}">
                <a16:creationId xmlns:a16="http://schemas.microsoft.com/office/drawing/2014/main" id="{86D58E83-E01E-93EB-6331-EFC3A80CAB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9FB5D8-4CD1-4709-8409-76BD15442C30}" type="slidenum">
              <a:rPr lang="es-CL" smtClean="0"/>
              <a:t>‹Nº›</a:t>
            </a:fld>
            <a:endParaRPr lang="es-CL"/>
          </a:p>
        </p:txBody>
      </p:sp>
      <p:sp>
        <p:nvSpPr>
          <p:cNvPr id="8" name="Rectángulo 7">
            <a:extLst>
              <a:ext uri="{FF2B5EF4-FFF2-40B4-BE49-F238E27FC236}">
                <a16:creationId xmlns:a16="http://schemas.microsoft.com/office/drawing/2014/main" id="{7E0422A9-ADF6-60CE-E7B2-80581821B4F0}"/>
              </a:ext>
            </a:extLst>
          </p:cNvPr>
          <p:cNvSpPr/>
          <p:nvPr userDrawn="1"/>
        </p:nvSpPr>
        <p:spPr>
          <a:xfrm>
            <a:off x="2047284" y="6651652"/>
            <a:ext cx="10144715" cy="202301"/>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9" name="Rectángulo 8">
            <a:extLst>
              <a:ext uri="{FF2B5EF4-FFF2-40B4-BE49-F238E27FC236}">
                <a16:creationId xmlns:a16="http://schemas.microsoft.com/office/drawing/2014/main" id="{ABA62105-7EA9-6B32-6A29-6297ACABB682}"/>
              </a:ext>
            </a:extLst>
          </p:cNvPr>
          <p:cNvSpPr/>
          <p:nvPr userDrawn="1"/>
        </p:nvSpPr>
        <p:spPr>
          <a:xfrm>
            <a:off x="0" y="6651652"/>
            <a:ext cx="2031101" cy="202301"/>
          </a:xfrm>
          <a:prstGeom prst="rect">
            <a:avLst/>
          </a:prstGeom>
          <a:solidFill>
            <a:schemeClr val="accent4">
              <a:lumMod val="5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5" name="Imagen 24">
            <a:extLst>
              <a:ext uri="{FF2B5EF4-FFF2-40B4-BE49-F238E27FC236}">
                <a16:creationId xmlns:a16="http://schemas.microsoft.com/office/drawing/2014/main" id="{0763AAE4-BD90-8D7B-1821-454FBF9C7BE5}"/>
              </a:ext>
            </a:extLst>
          </p:cNvPr>
          <p:cNvPicPr>
            <a:picLocks noChangeAspect="1"/>
          </p:cNvPicPr>
          <p:nvPr userDrawn="1"/>
        </p:nvPicPr>
        <p:blipFill>
          <a:blip r:embed="rId19"/>
          <a:srcRect l="13043" t="34493" r="11593" b="34606"/>
          <a:stretch/>
        </p:blipFill>
        <p:spPr>
          <a:xfrm>
            <a:off x="0" y="0"/>
            <a:ext cx="2103929" cy="862673"/>
          </a:xfrm>
          <a:prstGeom prst="rect">
            <a:avLst/>
          </a:prstGeom>
        </p:spPr>
      </p:pic>
    </p:spTree>
    <p:extLst>
      <p:ext uri="{BB962C8B-B14F-4D97-AF65-F5344CB8AC3E}">
        <p14:creationId xmlns:p14="http://schemas.microsoft.com/office/powerpoint/2010/main" val="3681777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49" r:id="rId12"/>
    <p:sldLayoutId id="2147483697" r:id="rId13"/>
    <p:sldLayoutId id="2147483698" r:id="rId14"/>
    <p:sldLayoutId id="2147483699" r:id="rId15"/>
    <p:sldLayoutId id="2147483700" r:id="rId16"/>
    <p:sldLayoutId id="2147483701"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12192000" cy="6871674"/>
          </a:xfrm>
          <a:prstGeom prst="rect">
            <a:avLst/>
          </a:prstGeom>
        </p:spPr>
      </p:pic>
    </p:spTree>
    <p:extLst>
      <p:ext uri="{BB962C8B-B14F-4D97-AF65-F5344CB8AC3E}">
        <p14:creationId xmlns:p14="http://schemas.microsoft.com/office/powerpoint/2010/main" val="471284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01DDD9-3DF2-3D76-BEAD-45677CFF5C2F}"/>
              </a:ext>
            </a:extLst>
          </p:cNvPr>
          <p:cNvSpPr>
            <a:spLocks noGrp="1"/>
          </p:cNvSpPr>
          <p:nvPr>
            <p:ph type="ctrTitle"/>
          </p:nvPr>
        </p:nvSpPr>
        <p:spPr>
          <a:xfrm>
            <a:off x="1445342" y="2399072"/>
            <a:ext cx="6528619" cy="1815092"/>
          </a:xfrm>
        </p:spPr>
        <p:txBody>
          <a:bodyPr>
            <a:normAutofit fontScale="90000"/>
          </a:bodyPr>
          <a:lstStyle/>
          <a:p>
            <a:pPr algn="l"/>
            <a:r>
              <a:rPr lang="es-MX" sz="4400" dirty="0">
                <a:solidFill>
                  <a:schemeClr val="tx1">
                    <a:lumMod val="65000"/>
                    <a:lumOff val="35000"/>
                  </a:schemeClr>
                </a:solidFill>
                <a:latin typeface="Lucida Sans" panose="020B0602030504020204" pitchFamily="34" charset="77"/>
              </a:rPr>
              <a:t>Implementación de Kaizen y Sostenibilidad de las Mejoras</a:t>
            </a:r>
            <a:endParaRPr lang="es-CL" sz="4400" dirty="0"/>
          </a:p>
        </p:txBody>
      </p:sp>
      <p:pic>
        <p:nvPicPr>
          <p:cNvPr id="6" name="Imagen 5"/>
          <p:cNvPicPr>
            <a:picLocks noChangeAspect="1"/>
          </p:cNvPicPr>
          <p:nvPr/>
        </p:nvPicPr>
        <p:blipFill>
          <a:blip r:embed="rId2"/>
          <a:stretch>
            <a:fillRect/>
          </a:stretch>
        </p:blipFill>
        <p:spPr>
          <a:xfrm>
            <a:off x="4798211" y="781621"/>
            <a:ext cx="2025283" cy="1158014"/>
          </a:xfrm>
          <a:prstGeom prst="rect">
            <a:avLst/>
          </a:prstGeom>
        </p:spPr>
      </p:pic>
    </p:spTree>
    <p:extLst>
      <p:ext uri="{BB962C8B-B14F-4D97-AF65-F5344CB8AC3E}">
        <p14:creationId xmlns:p14="http://schemas.microsoft.com/office/powerpoint/2010/main" val="754582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2B9D2-E329-8109-36AE-F69D337638F9}"/>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EFF95DCF-0292-1CED-5D88-9A31A07A7DB8}"/>
              </a:ext>
            </a:extLst>
          </p:cNvPr>
          <p:cNvSpPr txBox="1"/>
          <p:nvPr/>
        </p:nvSpPr>
        <p:spPr>
          <a:xfrm>
            <a:off x="76338" y="791315"/>
            <a:ext cx="7052153" cy="646331"/>
          </a:xfrm>
          <a:prstGeom prst="rect">
            <a:avLst/>
          </a:prstGeom>
          <a:noFill/>
        </p:spPr>
        <p:txBody>
          <a:bodyPr wrap="square" rtlCol="0">
            <a:spAutoFit/>
          </a:bodyPr>
          <a:lstStyle/>
          <a:p>
            <a:r>
              <a:rPr lang="es-ES_tradnl" sz="3600" dirty="0">
                <a:solidFill>
                  <a:srgbClr val="485C87"/>
                </a:solidFill>
                <a:latin typeface="Lucida Sans" panose="020B0602030504020204" pitchFamily="34" charset="77"/>
              </a:rPr>
              <a:t>Resultado de Aprendizaje</a:t>
            </a:r>
          </a:p>
        </p:txBody>
      </p:sp>
      <p:sp>
        <p:nvSpPr>
          <p:cNvPr id="9" name="CuadroTexto 8">
            <a:extLst>
              <a:ext uri="{FF2B5EF4-FFF2-40B4-BE49-F238E27FC236}">
                <a16:creationId xmlns:a16="http://schemas.microsoft.com/office/drawing/2014/main" id="{29B3D811-086C-39EC-001D-A0C650C647C6}"/>
              </a:ext>
            </a:extLst>
          </p:cNvPr>
          <p:cNvSpPr txBox="1"/>
          <p:nvPr/>
        </p:nvSpPr>
        <p:spPr>
          <a:xfrm>
            <a:off x="76338" y="1859340"/>
            <a:ext cx="11486367" cy="1631216"/>
          </a:xfrm>
          <a:prstGeom prst="rect">
            <a:avLst/>
          </a:prstGeom>
          <a:noFill/>
        </p:spPr>
        <p:txBody>
          <a:bodyPr wrap="square" rtlCol="0">
            <a:spAutoFit/>
          </a:bodyPr>
          <a:lstStyle/>
          <a:p>
            <a:pPr marL="457200" indent="-457200" algn="just">
              <a:buClr>
                <a:srgbClr val="941914"/>
              </a:buClr>
              <a:buFont typeface="+mj-lt"/>
              <a:buAutoNum type="arabicPeriod"/>
            </a:pPr>
            <a:r>
              <a:rPr lang="es-MX" sz="2000" dirty="0">
                <a:solidFill>
                  <a:srgbClr val="485C87"/>
                </a:solidFill>
                <a:latin typeface="Lucida Sans" panose="020B0602030504020204" pitchFamily="34" charset="77"/>
              </a:rPr>
              <a:t>Al finalizar este módulo, el participante será capaz de estructurar y liderar propuestas de mejora Kaizen aplicables a su área de trabajo, asumiendo sus roles de responsabilidad dentro de la gobernanza Lean y aplicando estrategias de gestión del cambio para mitigar la resistencia y garantizar la sostenibilidad de las mejoras en el tiempo</a:t>
            </a:r>
            <a:r>
              <a:rPr lang="es-ES" sz="2000" dirty="0">
                <a:solidFill>
                  <a:srgbClr val="485C87"/>
                </a:solidFill>
                <a:latin typeface="Lucida Sans" panose="020B0602030504020204" pitchFamily="34" charset="77"/>
              </a:rPr>
              <a:t>.</a:t>
            </a:r>
            <a:endParaRPr lang="es-ES_tradnl" sz="2000" dirty="0">
              <a:solidFill>
                <a:srgbClr val="485C87"/>
              </a:solidFill>
              <a:latin typeface="Lucida Sans" panose="020B0602030504020204" pitchFamily="34" charset="77"/>
            </a:endParaRPr>
          </a:p>
        </p:txBody>
      </p:sp>
      <p:pic>
        <p:nvPicPr>
          <p:cNvPr id="2" name="Imagen 1"/>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642331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D55F5-F2E2-7B9C-6BC3-887F8C227B54}"/>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91FCD558-43D5-CB34-A9D5-6457E4B0C673}"/>
              </a:ext>
            </a:extLst>
          </p:cNvPr>
          <p:cNvSpPr txBox="1"/>
          <p:nvPr/>
        </p:nvSpPr>
        <p:spPr>
          <a:xfrm>
            <a:off x="2569923" y="2870281"/>
            <a:ext cx="7052153" cy="646331"/>
          </a:xfrm>
          <a:prstGeom prst="rect">
            <a:avLst/>
          </a:prstGeom>
          <a:noFill/>
        </p:spPr>
        <p:txBody>
          <a:bodyPr wrap="square" rtlCol="0">
            <a:spAutoFit/>
          </a:bodyPr>
          <a:lstStyle/>
          <a:p>
            <a:pPr algn="ctr"/>
            <a:r>
              <a:rPr lang="es-ES_tradnl" sz="3600" dirty="0">
                <a:solidFill>
                  <a:srgbClr val="485C87"/>
                </a:solidFill>
                <a:latin typeface="Lucida Sans" panose="020B0602030504020204" pitchFamily="34" charset="77"/>
              </a:rPr>
              <a:t>¿Qué vimos la sesión anterior?</a:t>
            </a:r>
          </a:p>
        </p:txBody>
      </p:sp>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3462023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FD77A-86F9-AC20-95F1-6124126BBC73}"/>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319F8D15-577B-A7D8-1DC0-27792DD39C21}"/>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2" name="CuadroTexto 1">
            <a:extLst>
              <a:ext uri="{FF2B5EF4-FFF2-40B4-BE49-F238E27FC236}">
                <a16:creationId xmlns:a16="http://schemas.microsoft.com/office/drawing/2014/main" id="{66800A3B-DAC6-E497-03DB-0D0E1D891380}"/>
              </a:ext>
            </a:extLst>
          </p:cNvPr>
          <p:cNvSpPr txBox="1"/>
          <p:nvPr/>
        </p:nvSpPr>
        <p:spPr>
          <a:xfrm>
            <a:off x="395582" y="829880"/>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Planificación de Acciones KAIZEN</a:t>
            </a:r>
          </a:p>
        </p:txBody>
      </p:sp>
      <p:sp>
        <p:nvSpPr>
          <p:cNvPr id="3" name="CuadroTexto 2">
            <a:extLst>
              <a:ext uri="{FF2B5EF4-FFF2-40B4-BE49-F238E27FC236}">
                <a16:creationId xmlns:a16="http://schemas.microsoft.com/office/drawing/2014/main" id="{DF1A1CB8-7897-1956-4A98-C44223D56717}"/>
              </a:ext>
            </a:extLst>
          </p:cNvPr>
          <p:cNvSpPr txBox="1"/>
          <p:nvPr/>
        </p:nvSpPr>
        <p:spPr>
          <a:xfrm>
            <a:off x="395582" y="1659285"/>
            <a:ext cx="11363799" cy="3693319"/>
          </a:xfrm>
          <a:prstGeom prst="rect">
            <a:avLst/>
          </a:prstGeom>
          <a:noFill/>
        </p:spPr>
        <p:txBody>
          <a:bodyPr wrap="square" rtlCol="0">
            <a:spAutoFit/>
          </a:bodyPr>
          <a:lstStyle/>
          <a:p>
            <a:pPr algn="just">
              <a:buClr>
                <a:srgbClr val="941914"/>
              </a:buClr>
            </a:pPr>
            <a:r>
              <a:rPr lang="es-MX" dirty="0">
                <a:solidFill>
                  <a:schemeClr val="tx1">
                    <a:lumMod val="65000"/>
                    <a:lumOff val="35000"/>
                  </a:schemeClr>
                </a:solidFill>
                <a:latin typeface="Lucida Sans" panose="020B0602030504020204" pitchFamily="34" charset="77"/>
              </a:rPr>
              <a:t>La puesta en marcha de iniciativas de mejora exige una estructuración minuciosa para evitar que los esfuerzos se dispersen o se vuelvan ineficientes. La planificación de acciones Kaizen formaliza la transición desde el </a:t>
            </a:r>
            <a:r>
              <a:rPr lang="es-MX" b="1" dirty="0">
                <a:solidFill>
                  <a:srgbClr val="941914"/>
                </a:solidFill>
                <a:latin typeface="Lucida Sans" panose="020B0602030504020204" pitchFamily="34" charset="77"/>
              </a:rPr>
              <a:t>diagnóstico</a:t>
            </a:r>
            <a:r>
              <a:rPr lang="es-MX" dirty="0">
                <a:solidFill>
                  <a:schemeClr val="tx1">
                    <a:lumMod val="65000"/>
                    <a:lumOff val="35000"/>
                  </a:schemeClr>
                </a:solidFill>
                <a:latin typeface="Lucida Sans" panose="020B0602030504020204" pitchFamily="34" charset="77"/>
              </a:rPr>
              <a:t> hacia la </a:t>
            </a:r>
            <a:r>
              <a:rPr lang="es-MX" b="1" dirty="0">
                <a:solidFill>
                  <a:srgbClr val="941914"/>
                </a:solidFill>
                <a:latin typeface="Lucida Sans" panose="020B0602030504020204" pitchFamily="34" charset="77"/>
              </a:rPr>
              <a:t>ejecución</a:t>
            </a:r>
            <a:r>
              <a:rPr lang="es-MX" dirty="0">
                <a:solidFill>
                  <a:schemeClr val="tx1">
                    <a:lumMod val="65000"/>
                    <a:lumOff val="35000"/>
                  </a:schemeClr>
                </a:solidFill>
                <a:latin typeface="Lucida Sans" panose="020B0602030504020204" pitchFamily="34" charset="77"/>
              </a:rPr>
              <a:t> mediante herramientas como los </a:t>
            </a:r>
            <a:r>
              <a:rPr lang="es-MX" b="1" dirty="0">
                <a:solidFill>
                  <a:srgbClr val="941914"/>
                </a:solidFill>
                <a:latin typeface="Lucida Sans" panose="020B0602030504020204" pitchFamily="34" charset="77"/>
              </a:rPr>
              <a:t>Eventos Kaizen </a:t>
            </a:r>
            <a:r>
              <a:rPr lang="es-MX" dirty="0">
                <a:solidFill>
                  <a:schemeClr val="tx1">
                    <a:lumMod val="65000"/>
                    <a:lumOff val="35000"/>
                  </a:schemeClr>
                </a:solidFill>
                <a:latin typeface="Lucida Sans" panose="020B0602030504020204" pitchFamily="34" charset="77"/>
              </a:rPr>
              <a:t>o</a:t>
            </a:r>
            <a:r>
              <a:rPr lang="es-MX" b="1" dirty="0">
                <a:solidFill>
                  <a:srgbClr val="941914"/>
                </a:solidFill>
                <a:latin typeface="Lucida Sans" panose="020B0602030504020204" pitchFamily="34" charset="77"/>
              </a:rPr>
              <a:t> Kaizen Blitz</a:t>
            </a:r>
            <a:r>
              <a:rPr lang="es-MX" dirty="0">
                <a:solidFill>
                  <a:schemeClr val="tx1">
                    <a:lumMod val="65000"/>
                    <a:lumOff val="35000"/>
                  </a:schemeClr>
                </a:solidFill>
                <a:latin typeface="Lucida Sans" panose="020B0602030504020204" pitchFamily="34" charset="77"/>
              </a:rPr>
              <a:t>, talleres intensivos de 3 a 5 días en terreno focalizados en resolver un problema específico dentro de un plazo delimitado donde un equipo multidisciplinario se desliga de sus funciones habituales para concentrarse exclusivamente en </a:t>
            </a:r>
            <a:r>
              <a:rPr lang="es-MX" b="1" dirty="0">
                <a:solidFill>
                  <a:srgbClr val="941914"/>
                </a:solidFill>
                <a:latin typeface="Lucida Sans" panose="020B0602030504020204" pitchFamily="34" charset="77"/>
              </a:rPr>
              <a:t>diagnosticar</a:t>
            </a:r>
            <a:r>
              <a:rPr lang="es-MX" dirty="0">
                <a:solidFill>
                  <a:schemeClr val="tx1">
                    <a:lumMod val="65000"/>
                    <a:lumOff val="35000"/>
                  </a:schemeClr>
                </a:solidFill>
                <a:latin typeface="Lucida Sans" panose="020B0602030504020204" pitchFamily="34" charset="77"/>
              </a:rPr>
              <a:t>, </a:t>
            </a:r>
            <a:r>
              <a:rPr lang="es-MX" b="1" dirty="0">
                <a:solidFill>
                  <a:srgbClr val="941914"/>
                </a:solidFill>
                <a:latin typeface="Lucida Sans" panose="020B0602030504020204" pitchFamily="34" charset="77"/>
              </a:rPr>
              <a:t>diseñar</a:t>
            </a:r>
            <a:r>
              <a:rPr lang="es-MX" dirty="0">
                <a:solidFill>
                  <a:schemeClr val="tx1">
                    <a:lumMod val="65000"/>
                    <a:lumOff val="35000"/>
                  </a:schemeClr>
                </a:solidFill>
                <a:latin typeface="Lucida Sans" panose="020B0602030504020204" pitchFamily="34" charset="77"/>
              </a:rPr>
              <a:t> y </a:t>
            </a:r>
            <a:r>
              <a:rPr lang="es-MX" b="1" dirty="0">
                <a:solidFill>
                  <a:srgbClr val="941914"/>
                </a:solidFill>
                <a:latin typeface="Lucida Sans" panose="020B0602030504020204" pitchFamily="34" charset="77"/>
              </a:rPr>
              <a:t>ejecutar</a:t>
            </a:r>
            <a:r>
              <a:rPr lang="es-MX" dirty="0">
                <a:solidFill>
                  <a:schemeClr val="tx1">
                    <a:lumMod val="65000"/>
                    <a:lumOff val="35000"/>
                  </a:schemeClr>
                </a:solidFill>
                <a:latin typeface="Lucida Sans" panose="020B0602030504020204" pitchFamily="34" charset="77"/>
              </a:rPr>
              <a:t> soluciones inmediatas para un problema delimitado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b="1" dirty="0">
                <a:solidFill>
                  <a:srgbClr val="941914"/>
                </a:solidFill>
                <a:latin typeface="Lucida Sans" panose="020B0602030504020204" pitchFamily="34" charset="77"/>
              </a:rPr>
              <a:t>Ejemplo:</a:t>
            </a:r>
            <a:r>
              <a:rPr lang="es-MX" dirty="0">
                <a:solidFill>
                  <a:schemeClr val="tx1">
                    <a:lumMod val="65000"/>
                    <a:lumOff val="35000"/>
                  </a:schemeClr>
                </a:solidFill>
                <a:latin typeface="Lucida Sans" panose="020B0602030504020204" pitchFamily="34" charset="77"/>
              </a:rPr>
              <a:t> Reducir el tiempo de cambio de neumáticos en camiones mineros de alto tonelaje.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El plan de acción debe explicitar </a:t>
            </a:r>
            <a:r>
              <a:rPr lang="es-MX" b="1" dirty="0">
                <a:solidFill>
                  <a:srgbClr val="485C87"/>
                </a:solidFill>
                <a:latin typeface="Lucida Sans" panose="020B0602030504020204" pitchFamily="34" charset="77"/>
              </a:rPr>
              <a:t>los objetivos específicos</a:t>
            </a:r>
            <a:r>
              <a:rPr lang="es-MX" dirty="0">
                <a:solidFill>
                  <a:schemeClr val="tx1">
                    <a:lumMod val="65000"/>
                    <a:lumOff val="35000"/>
                  </a:schemeClr>
                </a:solidFill>
                <a:latin typeface="Lucida Sans" panose="020B0602030504020204" pitchFamily="34" charset="77"/>
              </a:rPr>
              <a:t>, </a:t>
            </a:r>
            <a:r>
              <a:rPr lang="es-MX" b="1" dirty="0">
                <a:solidFill>
                  <a:srgbClr val="485C87"/>
                </a:solidFill>
                <a:latin typeface="Lucida Sans" panose="020B0602030504020204" pitchFamily="34" charset="77"/>
              </a:rPr>
              <a:t>las metas cuantitativas</a:t>
            </a:r>
            <a:r>
              <a:rPr lang="es-MX" dirty="0">
                <a:solidFill>
                  <a:schemeClr val="tx1">
                    <a:lumMod val="65000"/>
                    <a:lumOff val="35000"/>
                  </a:schemeClr>
                </a:solidFill>
                <a:latin typeface="Lucida Sans" panose="020B0602030504020204" pitchFamily="34" charset="77"/>
              </a:rPr>
              <a:t>, </a:t>
            </a:r>
            <a:r>
              <a:rPr lang="es-MX" b="1" dirty="0">
                <a:solidFill>
                  <a:srgbClr val="485C87"/>
                </a:solidFill>
                <a:latin typeface="Lucida Sans" panose="020B0602030504020204" pitchFamily="34" charset="77"/>
              </a:rPr>
              <a:t>las actividades concretas </a:t>
            </a:r>
            <a:r>
              <a:rPr lang="es-MX" dirty="0">
                <a:solidFill>
                  <a:schemeClr val="tx1">
                    <a:lumMod val="65000"/>
                    <a:lumOff val="35000"/>
                  </a:schemeClr>
                </a:solidFill>
                <a:latin typeface="Lucida Sans" panose="020B0602030504020204" pitchFamily="34" charset="77"/>
              </a:rPr>
              <a:t>a implementar, </a:t>
            </a:r>
            <a:r>
              <a:rPr lang="es-MX" b="1" dirty="0">
                <a:solidFill>
                  <a:srgbClr val="485C87"/>
                </a:solidFill>
                <a:latin typeface="Lucida Sans" panose="020B0602030504020204" pitchFamily="34" charset="77"/>
              </a:rPr>
              <a:t>los recursos requeridos </a:t>
            </a:r>
            <a:r>
              <a:rPr lang="es-MX" dirty="0">
                <a:solidFill>
                  <a:schemeClr val="tx1">
                    <a:lumMod val="65000"/>
                    <a:lumOff val="35000"/>
                  </a:schemeClr>
                </a:solidFill>
                <a:latin typeface="Lucida Sans" panose="020B0602030504020204" pitchFamily="34" charset="77"/>
              </a:rPr>
              <a:t>y un </a:t>
            </a:r>
            <a:r>
              <a:rPr lang="es-MX" b="1" dirty="0">
                <a:solidFill>
                  <a:srgbClr val="485C87"/>
                </a:solidFill>
                <a:latin typeface="Lucida Sans" panose="020B0602030504020204" pitchFamily="34" charset="77"/>
              </a:rPr>
              <a:t>cronograma estricto </a:t>
            </a:r>
            <a:r>
              <a:rPr lang="es-MX" dirty="0">
                <a:solidFill>
                  <a:schemeClr val="tx1">
                    <a:lumMod val="65000"/>
                    <a:lumOff val="35000"/>
                  </a:schemeClr>
                </a:solidFill>
                <a:latin typeface="Lucida Sans" panose="020B0602030504020204" pitchFamily="34" charset="77"/>
              </a:rPr>
              <a:t>para asegurar que la intervención genere impacto sin </a:t>
            </a:r>
            <a:r>
              <a:rPr lang="es-MX" dirty="0" err="1">
                <a:solidFill>
                  <a:schemeClr val="tx1">
                    <a:lumMod val="65000"/>
                    <a:lumOff val="35000"/>
                  </a:schemeClr>
                </a:solidFill>
                <a:latin typeface="Lucida Sans" panose="020B0602030504020204" pitchFamily="34" charset="77"/>
              </a:rPr>
              <a:t>desinterrumpir</a:t>
            </a:r>
            <a:r>
              <a:rPr lang="es-MX" dirty="0">
                <a:solidFill>
                  <a:schemeClr val="tx1">
                    <a:lumMod val="65000"/>
                    <a:lumOff val="35000"/>
                  </a:schemeClr>
                </a:solidFill>
                <a:latin typeface="Lucida Sans" panose="020B0602030504020204" pitchFamily="34" charset="77"/>
              </a:rPr>
              <a:t> la continuidad operativa. </a:t>
            </a:r>
          </a:p>
        </p:txBody>
      </p:sp>
    </p:spTree>
    <p:extLst>
      <p:ext uri="{BB962C8B-B14F-4D97-AF65-F5344CB8AC3E}">
        <p14:creationId xmlns:p14="http://schemas.microsoft.com/office/powerpoint/2010/main" val="1238488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2379E-0DF3-A2D1-110B-B04D30FD39F2}"/>
            </a:ext>
          </a:extLst>
        </p:cNvPr>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D1D0082A-30D5-7CA8-23F2-258A7FE5387F}"/>
              </a:ext>
            </a:extLst>
          </p:cNvPr>
          <p:cNvSpPr txBox="1"/>
          <p:nvPr/>
        </p:nvSpPr>
        <p:spPr>
          <a:xfrm>
            <a:off x="395582" y="1622083"/>
            <a:ext cx="11400837" cy="3416320"/>
          </a:xfrm>
          <a:prstGeom prst="rect">
            <a:avLst/>
          </a:prstGeom>
          <a:noFill/>
        </p:spPr>
        <p:txBody>
          <a:bodyPr wrap="square" rtlCol="0">
            <a:spAutoFit/>
          </a:bodyPr>
          <a:lstStyle/>
          <a:p>
            <a:pPr algn="just">
              <a:buClr>
                <a:srgbClr val="941914"/>
              </a:buClr>
            </a:pPr>
            <a:r>
              <a:rPr lang="es-MX" b="1" dirty="0">
                <a:solidFill>
                  <a:srgbClr val="941914"/>
                </a:solidFill>
                <a:latin typeface="Lucida Sans" panose="020B0602030504020204" pitchFamily="34" charset="77"/>
              </a:rPr>
              <a:t>El despliegue de una metodología de gestión requiere definir con claridad la arquitectura de gobernanza para evitar ambigüedades.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b="1" dirty="0">
                <a:solidFill>
                  <a:srgbClr val="485C87"/>
                </a:solidFill>
                <a:latin typeface="Lucida Sans" panose="020B0602030504020204" pitchFamily="34" charset="77"/>
              </a:rPr>
              <a:t>Los patrocinadores directivos </a:t>
            </a:r>
            <a:r>
              <a:rPr lang="es-MX" dirty="0">
                <a:solidFill>
                  <a:schemeClr val="tx1">
                    <a:lumMod val="65000"/>
                    <a:lumOff val="35000"/>
                  </a:schemeClr>
                </a:solidFill>
                <a:latin typeface="Lucida Sans" panose="020B0602030504020204" pitchFamily="34" charset="77"/>
              </a:rPr>
              <a:t>ejercen el liderazgo estratégico al asignar presupuestos, definir prioridades globales y eliminar bloqueos organizacionales.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b="1" dirty="0">
                <a:solidFill>
                  <a:srgbClr val="485C87"/>
                </a:solidFill>
                <a:latin typeface="Lucida Sans" panose="020B0602030504020204" pitchFamily="34" charset="77"/>
              </a:rPr>
              <a:t>Los facilitadores o líderes Kaizen </a:t>
            </a:r>
            <a:r>
              <a:rPr lang="es-MX" dirty="0">
                <a:solidFill>
                  <a:schemeClr val="tx1">
                    <a:lumMod val="65000"/>
                    <a:lumOff val="35000"/>
                  </a:schemeClr>
                </a:solidFill>
                <a:latin typeface="Lucida Sans" panose="020B0602030504020204" pitchFamily="34" charset="77"/>
              </a:rPr>
              <a:t>guían a los equipos en el uso riguroso de las herramientas metodológicas y aseguran el apego a la disciplina de análisis.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b="1" dirty="0">
                <a:solidFill>
                  <a:srgbClr val="485C87"/>
                </a:solidFill>
                <a:latin typeface="Lucida Sans" panose="020B0602030504020204" pitchFamily="34" charset="77"/>
              </a:rPr>
              <a:t>Los dueños de los procesos y el personal de primera línea </a:t>
            </a:r>
            <a:r>
              <a:rPr lang="es-MX" dirty="0">
                <a:solidFill>
                  <a:schemeClr val="tx1">
                    <a:lumMod val="65000"/>
                    <a:lumOff val="35000"/>
                  </a:schemeClr>
                </a:solidFill>
                <a:latin typeface="Lucida Sans" panose="020B0602030504020204" pitchFamily="34" charset="77"/>
              </a:rPr>
              <a:t>asumen la responsabilidad directa de ejecutar, validar y mantener las mejoras diseñadas, incorporando las nuevas rutinas a su trabajo regular.</a:t>
            </a:r>
            <a:endParaRPr lang="es-ES" dirty="0">
              <a:solidFill>
                <a:schemeClr val="tx1">
                  <a:lumMod val="65000"/>
                  <a:lumOff val="35000"/>
                </a:schemeClr>
              </a:solidFill>
              <a:latin typeface="Lucida Sans" panose="020B0602030504020204" pitchFamily="34" charset="77"/>
            </a:endParaRPr>
          </a:p>
        </p:txBody>
      </p:sp>
      <p:sp>
        <p:nvSpPr>
          <p:cNvPr id="7" name="CuadroTexto 6">
            <a:extLst>
              <a:ext uri="{FF2B5EF4-FFF2-40B4-BE49-F238E27FC236}">
                <a16:creationId xmlns:a16="http://schemas.microsoft.com/office/drawing/2014/main" id="{F9375EEB-2E53-B658-3FE3-AA9F2767E3B1}"/>
              </a:ext>
            </a:extLst>
          </p:cNvPr>
          <p:cNvSpPr txBox="1"/>
          <p:nvPr/>
        </p:nvSpPr>
        <p:spPr>
          <a:xfrm>
            <a:off x="395582" y="829880"/>
            <a:ext cx="8974560" cy="646331"/>
          </a:xfrm>
          <a:prstGeom prst="rect">
            <a:avLst/>
          </a:prstGeom>
          <a:noFill/>
        </p:spPr>
        <p:txBody>
          <a:bodyPr wrap="square" rtlCol="0">
            <a:spAutoFit/>
          </a:bodyPr>
          <a:lstStyle/>
          <a:p>
            <a:r>
              <a:rPr lang="es-MX" sz="3600" dirty="0">
                <a:solidFill>
                  <a:srgbClr val="485C87"/>
                </a:solidFill>
                <a:latin typeface="Lucida Sans" panose="020B0602030504020204" pitchFamily="34" charset="77"/>
              </a:rPr>
              <a:t>Roles y Responsabilidades en la Mejora</a:t>
            </a:r>
            <a:endParaRPr lang="es-ES" sz="3600" dirty="0">
              <a:solidFill>
                <a:srgbClr val="485C87"/>
              </a:solidFill>
              <a:latin typeface="Lucida Sans" panose="020B0602030504020204" pitchFamily="34" charset="77"/>
            </a:endParaRPr>
          </a:p>
        </p:txBody>
      </p:sp>
    </p:spTree>
    <p:extLst>
      <p:ext uri="{BB962C8B-B14F-4D97-AF65-F5344CB8AC3E}">
        <p14:creationId xmlns:p14="http://schemas.microsoft.com/office/powerpoint/2010/main" val="2444049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75C13-81A6-FDEC-BF49-8F12A7628E1B}"/>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81034FC2-BB75-364F-3D63-BAD7B960791A}"/>
              </a:ext>
            </a:extLst>
          </p:cNvPr>
          <p:cNvPicPr>
            <a:picLocks noChangeAspect="1"/>
          </p:cNvPicPr>
          <p:nvPr/>
        </p:nvPicPr>
        <p:blipFill>
          <a:blip r:embed="rId4"/>
          <a:stretch>
            <a:fillRect/>
          </a:stretch>
        </p:blipFill>
        <p:spPr>
          <a:xfrm>
            <a:off x="10061238" y="230617"/>
            <a:ext cx="1501467" cy="859273"/>
          </a:xfrm>
          <a:prstGeom prst="rect">
            <a:avLst/>
          </a:prstGeom>
        </p:spPr>
      </p:pic>
      <p:sp>
        <p:nvSpPr>
          <p:cNvPr id="3" name="CuadroTexto 2">
            <a:extLst>
              <a:ext uri="{FF2B5EF4-FFF2-40B4-BE49-F238E27FC236}">
                <a16:creationId xmlns:a16="http://schemas.microsoft.com/office/drawing/2014/main" id="{48AD8145-2098-F666-2400-8770CC8480D9}"/>
              </a:ext>
            </a:extLst>
          </p:cNvPr>
          <p:cNvSpPr txBox="1"/>
          <p:nvPr/>
        </p:nvSpPr>
        <p:spPr>
          <a:xfrm>
            <a:off x="395582" y="2691285"/>
            <a:ext cx="5700418" cy="3293209"/>
          </a:xfrm>
          <a:prstGeom prst="rect">
            <a:avLst/>
          </a:prstGeom>
          <a:noFill/>
        </p:spPr>
        <p:txBody>
          <a:bodyPr wrap="square" rtlCol="0">
            <a:spAutoFit/>
          </a:bodyPr>
          <a:lstStyle/>
          <a:p>
            <a:pPr marL="342900" indent="-342900" algn="just">
              <a:buClr>
                <a:srgbClr val="941914"/>
              </a:buClr>
              <a:buFont typeface="+mj-lt"/>
              <a:buAutoNum type="arabicPeriod"/>
            </a:pPr>
            <a:r>
              <a:rPr lang="es-ES" sz="1600" b="1" dirty="0">
                <a:solidFill>
                  <a:srgbClr val="941914"/>
                </a:solidFill>
                <a:latin typeface="Lucida Sans" panose="020B0602030504020204" pitchFamily="34" charset="77"/>
              </a:rPr>
              <a:t>Sponsor (Gerencia de Operaciones/Mina): </a:t>
            </a:r>
            <a:r>
              <a:rPr lang="es-MX" sz="1600" dirty="0">
                <a:solidFill>
                  <a:schemeClr val="tx1">
                    <a:lumMod val="65000"/>
                    <a:lumOff val="35000"/>
                  </a:schemeClr>
                </a:solidFill>
                <a:latin typeface="Lucida Sans" panose="020B0602030504020204" pitchFamily="34" charset="77"/>
              </a:rPr>
              <a:t>Remueve barreras presupuestarias o políticas y alinea las iniciativas con el plan de negocio de la compañía</a:t>
            </a:r>
            <a:r>
              <a:rPr lang="es-ES" sz="1600" dirty="0">
                <a:solidFill>
                  <a:schemeClr val="tx1">
                    <a:lumMod val="65000"/>
                    <a:lumOff val="35000"/>
                  </a:schemeClr>
                </a:solidFill>
                <a:latin typeface="Lucida Sans" panose="020B0602030504020204" pitchFamily="34" charset="77"/>
              </a:rPr>
              <a:t>.</a:t>
            </a:r>
          </a:p>
          <a:p>
            <a:pPr marL="342900" indent="-342900" algn="just">
              <a:buClr>
                <a:srgbClr val="941914"/>
              </a:buClr>
              <a:buFont typeface="+mj-lt"/>
              <a:buAutoNum type="arabicPeriod"/>
            </a:pPr>
            <a:endParaRPr lang="es-ES" sz="1600"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a:pPr>
            <a:r>
              <a:rPr lang="pt-BR" sz="1600" b="1" dirty="0">
                <a:solidFill>
                  <a:srgbClr val="941914"/>
                </a:solidFill>
                <a:latin typeface="Lucida Sans" panose="020B0602030504020204" pitchFamily="34" charset="77"/>
              </a:rPr>
              <a:t>Líder Kaizen (Facilitador o Consultor Interno</a:t>
            </a:r>
            <a:r>
              <a:rPr lang="es-ES" sz="1600" b="1" dirty="0">
                <a:solidFill>
                  <a:srgbClr val="941914"/>
                </a:solidFill>
                <a:latin typeface="Lucida Sans" panose="020B0602030504020204" pitchFamily="34" charset="77"/>
              </a:rPr>
              <a:t>): </a:t>
            </a:r>
            <a:r>
              <a:rPr lang="es-MX" sz="1600" dirty="0">
                <a:solidFill>
                  <a:schemeClr val="tx1">
                    <a:lumMod val="65000"/>
                    <a:lumOff val="35000"/>
                  </a:schemeClr>
                </a:solidFill>
                <a:latin typeface="Lucida Sans" panose="020B0602030504020204" pitchFamily="34" charset="77"/>
              </a:rPr>
              <a:t>Domina las herramientas metodológicas y guía al equipo en terreno asegurando el rigor del análisis</a:t>
            </a:r>
            <a:r>
              <a:rPr lang="es-ES" sz="1600" dirty="0">
                <a:solidFill>
                  <a:schemeClr val="tx1">
                    <a:lumMod val="65000"/>
                    <a:lumOff val="35000"/>
                  </a:schemeClr>
                </a:solidFill>
                <a:latin typeface="Lucida Sans" panose="020B0602030504020204" pitchFamily="34" charset="77"/>
              </a:rPr>
              <a:t>.</a:t>
            </a:r>
          </a:p>
          <a:p>
            <a:pPr marL="342900" indent="-342900" algn="just">
              <a:buClr>
                <a:srgbClr val="941914"/>
              </a:buClr>
              <a:buFont typeface="+mj-lt"/>
              <a:buAutoNum type="arabicPeriod"/>
            </a:pPr>
            <a:endParaRPr lang="es-ES" sz="1600"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a:pPr>
            <a:r>
              <a:rPr lang="es-MX" sz="1600" b="1" dirty="0">
                <a:solidFill>
                  <a:srgbClr val="941914"/>
                </a:solidFill>
                <a:latin typeface="Lucida Sans" panose="020B0602030504020204" pitchFamily="34" charset="77"/>
              </a:rPr>
              <a:t>Dueños del Proceso (Supervisores y Operadores</a:t>
            </a:r>
            <a:r>
              <a:rPr lang="es-ES" sz="1600" b="1" dirty="0">
                <a:solidFill>
                  <a:srgbClr val="941914"/>
                </a:solidFill>
                <a:latin typeface="Lucida Sans" panose="020B0602030504020204" pitchFamily="34" charset="77"/>
              </a:rPr>
              <a:t>): </a:t>
            </a:r>
            <a:r>
              <a:rPr lang="es-MX" sz="1600" dirty="0">
                <a:solidFill>
                  <a:schemeClr val="tx1">
                    <a:lumMod val="65000"/>
                    <a:lumOff val="35000"/>
                  </a:schemeClr>
                </a:solidFill>
                <a:latin typeface="Lucida Sans" panose="020B0602030504020204" pitchFamily="34" charset="77"/>
              </a:rPr>
              <a:t>Son quienes ejecutan y viven el cambio. Si ellos no adoptan la mejora como propia, el proyecto muere al finalizar el taller</a:t>
            </a:r>
            <a:r>
              <a:rPr lang="es-ES" sz="1600" dirty="0">
                <a:solidFill>
                  <a:schemeClr val="tx1">
                    <a:lumMod val="65000"/>
                    <a:lumOff val="35000"/>
                  </a:schemeClr>
                </a:solidFill>
                <a:latin typeface="Lucida Sans" panose="020B0602030504020204" pitchFamily="34" charset="77"/>
              </a:rPr>
              <a:t>.</a:t>
            </a:r>
          </a:p>
        </p:txBody>
      </p:sp>
      <p:sp>
        <p:nvSpPr>
          <p:cNvPr id="4" name="CuadroTexto 3">
            <a:extLst>
              <a:ext uri="{FF2B5EF4-FFF2-40B4-BE49-F238E27FC236}">
                <a16:creationId xmlns:a16="http://schemas.microsoft.com/office/drawing/2014/main" id="{FEDE7AE9-D447-18C7-4954-30C7C3910DF9}"/>
              </a:ext>
            </a:extLst>
          </p:cNvPr>
          <p:cNvSpPr txBox="1"/>
          <p:nvPr/>
        </p:nvSpPr>
        <p:spPr>
          <a:xfrm>
            <a:off x="395582" y="1622083"/>
            <a:ext cx="6486999" cy="923330"/>
          </a:xfrm>
          <a:prstGeom prst="rect">
            <a:avLst/>
          </a:prstGeom>
          <a:noFill/>
        </p:spPr>
        <p:txBody>
          <a:bodyPr wrap="square" rtlCol="0">
            <a:spAutoFit/>
          </a:bodyPr>
          <a:lstStyle/>
          <a:p>
            <a:pPr algn="just">
              <a:buClr>
                <a:srgbClr val="941914"/>
              </a:buClr>
            </a:pPr>
            <a:r>
              <a:rPr lang="es-MX" dirty="0">
                <a:solidFill>
                  <a:schemeClr val="tx1">
                    <a:lumMod val="65000"/>
                    <a:lumOff val="35000"/>
                  </a:schemeClr>
                </a:solidFill>
                <a:latin typeface="Lucida Sans" panose="020B0602030504020204" pitchFamily="34" charset="77"/>
              </a:rPr>
              <a:t>Para que un despliegue operativo tenga tracción, la estructura organizativa debe clarificar los roles según el modelo de gobernanza Lean:</a:t>
            </a:r>
            <a:endParaRPr lang="es-ES" dirty="0">
              <a:solidFill>
                <a:schemeClr val="tx1">
                  <a:lumMod val="65000"/>
                  <a:lumOff val="35000"/>
                </a:schemeClr>
              </a:solidFill>
              <a:latin typeface="Lucida Sans" panose="020B0602030504020204" pitchFamily="34" charset="77"/>
            </a:endParaRPr>
          </a:p>
        </p:txBody>
      </p:sp>
      <p:sp>
        <p:nvSpPr>
          <p:cNvPr id="7" name="CuadroTexto 6">
            <a:extLst>
              <a:ext uri="{FF2B5EF4-FFF2-40B4-BE49-F238E27FC236}">
                <a16:creationId xmlns:a16="http://schemas.microsoft.com/office/drawing/2014/main" id="{48115451-6C1A-C790-8684-2EDEE7022D61}"/>
              </a:ext>
            </a:extLst>
          </p:cNvPr>
          <p:cNvSpPr txBox="1"/>
          <p:nvPr/>
        </p:nvSpPr>
        <p:spPr>
          <a:xfrm>
            <a:off x="395582" y="829880"/>
            <a:ext cx="8974560" cy="646331"/>
          </a:xfrm>
          <a:prstGeom prst="rect">
            <a:avLst/>
          </a:prstGeom>
          <a:noFill/>
        </p:spPr>
        <p:txBody>
          <a:bodyPr wrap="square" rtlCol="0">
            <a:spAutoFit/>
          </a:bodyPr>
          <a:lstStyle/>
          <a:p>
            <a:r>
              <a:rPr lang="es-MX" sz="3600" dirty="0">
                <a:solidFill>
                  <a:srgbClr val="485C87"/>
                </a:solidFill>
                <a:latin typeface="Lucida Sans" panose="020B0602030504020204" pitchFamily="34" charset="77"/>
              </a:rPr>
              <a:t>Roles y Responsabilidades en la Mejora</a:t>
            </a:r>
            <a:endParaRPr lang="es-ES" sz="3600" dirty="0">
              <a:solidFill>
                <a:srgbClr val="485C87"/>
              </a:solidFill>
              <a:latin typeface="Lucida Sans" panose="020B0602030504020204" pitchFamily="34" charset="77"/>
            </a:endParaRPr>
          </a:p>
        </p:txBody>
      </p:sp>
      <p:pic>
        <p:nvPicPr>
          <p:cNvPr id="2" name="3 puntos clave para un evento Kaizen exitoso #kaizen #mejoracontinua #leansixsigma">
            <a:hlinkClick r:id="" action="ppaction://media"/>
            <a:extLst>
              <a:ext uri="{FF2B5EF4-FFF2-40B4-BE49-F238E27FC236}">
                <a16:creationId xmlns:a16="http://schemas.microsoft.com/office/drawing/2014/main" id="{EE0300FD-39D5-C7F0-A98E-D89F6667A3E8}"/>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t="8274"/>
          <a:stretch>
            <a:fillRect/>
          </a:stretch>
        </p:blipFill>
        <p:spPr>
          <a:xfrm>
            <a:off x="7570839" y="1515539"/>
            <a:ext cx="3087329" cy="5034485"/>
          </a:xfrm>
          <a:prstGeom prst="rect">
            <a:avLst/>
          </a:prstGeom>
          <a:ln w="76200">
            <a:solidFill>
              <a:schemeClr val="accent2"/>
            </a:solidFill>
          </a:ln>
        </p:spPr>
      </p:pic>
    </p:spTree>
    <p:extLst>
      <p:ext uri="{BB962C8B-B14F-4D97-AF65-F5344CB8AC3E}">
        <p14:creationId xmlns:p14="http://schemas.microsoft.com/office/powerpoint/2010/main" val="45225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7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75C13-81A6-FDEC-BF49-8F12A7628E1B}"/>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81034FC2-BB75-364F-3D63-BAD7B960791A}"/>
              </a:ext>
            </a:extLst>
          </p:cNvPr>
          <p:cNvPicPr>
            <a:picLocks noChangeAspect="1"/>
          </p:cNvPicPr>
          <p:nvPr/>
        </p:nvPicPr>
        <p:blipFill>
          <a:blip r:embed="rId4"/>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FEDE7AE9-D447-18C7-4954-30C7C3910DF9}"/>
              </a:ext>
            </a:extLst>
          </p:cNvPr>
          <p:cNvSpPr txBox="1"/>
          <p:nvPr/>
        </p:nvSpPr>
        <p:spPr>
          <a:xfrm>
            <a:off x="395582" y="1622083"/>
            <a:ext cx="11167123" cy="2308324"/>
          </a:xfrm>
          <a:prstGeom prst="rect">
            <a:avLst/>
          </a:prstGeom>
          <a:noFill/>
        </p:spPr>
        <p:txBody>
          <a:bodyPr wrap="square" rtlCol="0">
            <a:spAutoFit/>
          </a:bodyPr>
          <a:lstStyle/>
          <a:p>
            <a:pPr algn="just">
              <a:buClr>
                <a:srgbClr val="941914"/>
              </a:buClr>
            </a:pPr>
            <a:r>
              <a:rPr lang="es-MX" dirty="0">
                <a:solidFill>
                  <a:schemeClr val="tx1">
                    <a:lumMod val="65000"/>
                    <a:lumOff val="35000"/>
                  </a:schemeClr>
                </a:solidFill>
                <a:latin typeface="Lucida Sans" panose="020B0602030504020204" pitchFamily="34" charset="77"/>
              </a:rPr>
              <a:t>El control sistemático de los compromisos adquiridos evita que las iniciativas planificadas pierdan tracción frente a la presión de la operación diaria. El seguimiento se realiza mediante rutinas breves de revisión de compromisos, apoyadas en tableros visuales de gestión donde el avance de cada tarea es visible para todo el equipo.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Estas reuniones de seguimiento permiten identificar de manera temprana eventuales desviaciones, reasignar recursos en caso de atascos y mantener la responsabilidad activa de los involucrados durante toda la fase de implementación.</a:t>
            </a:r>
          </a:p>
        </p:txBody>
      </p:sp>
      <p:sp>
        <p:nvSpPr>
          <p:cNvPr id="7" name="CuadroTexto 6">
            <a:extLst>
              <a:ext uri="{FF2B5EF4-FFF2-40B4-BE49-F238E27FC236}">
                <a16:creationId xmlns:a16="http://schemas.microsoft.com/office/drawing/2014/main" id="{48115451-6C1A-C790-8684-2EDEE7022D61}"/>
              </a:ext>
            </a:extLst>
          </p:cNvPr>
          <p:cNvSpPr txBox="1"/>
          <p:nvPr/>
        </p:nvSpPr>
        <p:spPr>
          <a:xfrm>
            <a:off x="395582" y="829880"/>
            <a:ext cx="8974560" cy="646331"/>
          </a:xfrm>
          <a:prstGeom prst="rect">
            <a:avLst/>
          </a:prstGeom>
          <a:noFill/>
        </p:spPr>
        <p:txBody>
          <a:bodyPr wrap="square" rtlCol="0">
            <a:spAutoFit/>
          </a:bodyPr>
          <a:lstStyle/>
          <a:p>
            <a:r>
              <a:rPr lang="es-MX" sz="3600" dirty="0">
                <a:solidFill>
                  <a:srgbClr val="485C87"/>
                </a:solidFill>
                <a:latin typeface="Lucida Sans" panose="020B0602030504020204" pitchFamily="34" charset="77"/>
              </a:rPr>
              <a:t>Seguimiento de Acciones de Mejora</a:t>
            </a:r>
            <a:endParaRPr lang="es-ES" sz="3600" dirty="0">
              <a:solidFill>
                <a:srgbClr val="485C87"/>
              </a:solidFill>
              <a:latin typeface="Lucida Sans" panose="020B0602030504020204" pitchFamily="34" charset="77"/>
            </a:endParaRPr>
          </a:p>
        </p:txBody>
      </p:sp>
      <p:pic>
        <p:nvPicPr>
          <p:cNvPr id="8" name="Vídeo 6" title="Personas en una reunión">
            <a:hlinkClick r:id="" action="ppaction://media"/>
            <a:extLst>
              <a:ext uri="{FF2B5EF4-FFF2-40B4-BE49-F238E27FC236}">
                <a16:creationId xmlns:a16="http://schemas.microsoft.com/office/drawing/2014/main" id="{F534A2DF-FAD1-D438-0B67-4DC33720F10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03572" y="3946426"/>
            <a:ext cx="4584855" cy="2578981"/>
          </a:xfrm>
          <a:prstGeom prst="rect">
            <a:avLst/>
          </a:prstGeom>
        </p:spPr>
      </p:pic>
    </p:spTree>
    <p:extLst>
      <p:ext uri="{BB962C8B-B14F-4D97-AF65-F5344CB8AC3E}">
        <p14:creationId xmlns:p14="http://schemas.microsoft.com/office/powerpoint/2010/main" val="362819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1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20B4E-6E03-60D4-DAA0-F3B845DE8D11}"/>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E748860D-BBFF-8693-3D3D-36E31A1CFA3B}"/>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3034393A-FC18-60BB-AEA2-9A8DF6EEB870}"/>
              </a:ext>
            </a:extLst>
          </p:cNvPr>
          <p:cNvSpPr txBox="1"/>
          <p:nvPr/>
        </p:nvSpPr>
        <p:spPr>
          <a:xfrm>
            <a:off x="395583" y="1622083"/>
            <a:ext cx="11222344" cy="923330"/>
          </a:xfrm>
          <a:prstGeom prst="rect">
            <a:avLst/>
          </a:prstGeom>
          <a:noFill/>
        </p:spPr>
        <p:txBody>
          <a:bodyPr wrap="square" rtlCol="0">
            <a:spAutoFit/>
          </a:bodyPr>
          <a:lstStyle/>
          <a:p>
            <a:pPr algn="just">
              <a:buClr>
                <a:srgbClr val="941914"/>
              </a:buClr>
            </a:pPr>
            <a:r>
              <a:rPr lang="es-MX" dirty="0">
                <a:solidFill>
                  <a:schemeClr val="tx1">
                    <a:lumMod val="65000"/>
                    <a:lumOff val="35000"/>
                  </a:schemeClr>
                </a:solidFill>
                <a:latin typeface="Lucida Sans" panose="020B0602030504020204" pitchFamily="34" charset="77"/>
              </a:rPr>
              <a:t>El mayor riesgo de un plan de optimización es el entusiasmo inicial que se disuelve en la rutina diaria. Herramientas visuales como las </a:t>
            </a:r>
            <a:r>
              <a:rPr lang="es-MX" b="1" dirty="0">
                <a:solidFill>
                  <a:srgbClr val="941914"/>
                </a:solidFill>
                <a:latin typeface="Lucida Sans" panose="020B0602030504020204" pitchFamily="34" charset="77"/>
              </a:rPr>
              <a:t>Pizarras de Gestión </a:t>
            </a:r>
            <a:r>
              <a:rPr lang="es-MX" b="1" dirty="0" err="1">
                <a:solidFill>
                  <a:srgbClr val="941914"/>
                </a:solidFill>
                <a:latin typeface="Lucida Sans" panose="020B0602030504020204" pitchFamily="34" charset="77"/>
              </a:rPr>
              <a:t>Kamishibai</a:t>
            </a:r>
            <a:r>
              <a:rPr lang="es-MX" b="1" dirty="0">
                <a:solidFill>
                  <a:srgbClr val="941914"/>
                </a:solidFill>
                <a:latin typeface="Lucida Sans" panose="020B0602030504020204" pitchFamily="34" charset="77"/>
              </a:rPr>
              <a:t> </a:t>
            </a:r>
            <a:r>
              <a:rPr lang="es-MX" dirty="0">
                <a:solidFill>
                  <a:schemeClr val="tx1">
                    <a:lumMod val="65000"/>
                    <a:lumOff val="35000"/>
                  </a:schemeClr>
                </a:solidFill>
                <a:latin typeface="Lucida Sans" panose="020B0602030504020204" pitchFamily="34" charset="77"/>
              </a:rPr>
              <a:t>o los </a:t>
            </a:r>
            <a:r>
              <a:rPr lang="es-MX" b="1" dirty="0">
                <a:solidFill>
                  <a:srgbClr val="941914"/>
                </a:solidFill>
                <a:latin typeface="Lucida Sans" panose="020B0602030504020204" pitchFamily="34" charset="77"/>
              </a:rPr>
              <a:t>Tableros Kanban de Planes de Acción</a:t>
            </a:r>
            <a:r>
              <a:rPr lang="es-MX" dirty="0">
                <a:solidFill>
                  <a:schemeClr val="tx1">
                    <a:lumMod val="65000"/>
                    <a:lumOff val="35000"/>
                  </a:schemeClr>
                </a:solidFill>
                <a:latin typeface="Lucida Sans" panose="020B0602030504020204" pitchFamily="34" charset="77"/>
              </a:rPr>
              <a:t> se vuelven fundamentales. </a:t>
            </a:r>
          </a:p>
        </p:txBody>
      </p:sp>
      <p:sp>
        <p:nvSpPr>
          <p:cNvPr id="7" name="CuadroTexto 6">
            <a:extLst>
              <a:ext uri="{FF2B5EF4-FFF2-40B4-BE49-F238E27FC236}">
                <a16:creationId xmlns:a16="http://schemas.microsoft.com/office/drawing/2014/main" id="{CE99BFA9-FD05-EB04-6B1C-503A212D6ADF}"/>
              </a:ext>
            </a:extLst>
          </p:cNvPr>
          <p:cNvSpPr txBox="1"/>
          <p:nvPr/>
        </p:nvSpPr>
        <p:spPr>
          <a:xfrm>
            <a:off x="395582" y="829880"/>
            <a:ext cx="8974560" cy="646331"/>
          </a:xfrm>
          <a:prstGeom prst="rect">
            <a:avLst/>
          </a:prstGeom>
          <a:noFill/>
        </p:spPr>
        <p:txBody>
          <a:bodyPr wrap="square" rtlCol="0">
            <a:spAutoFit/>
          </a:bodyPr>
          <a:lstStyle/>
          <a:p>
            <a:r>
              <a:rPr lang="es-MX" sz="3600" dirty="0">
                <a:solidFill>
                  <a:srgbClr val="485C87"/>
                </a:solidFill>
                <a:latin typeface="Lucida Sans" panose="020B0602030504020204" pitchFamily="34" charset="77"/>
              </a:rPr>
              <a:t>Seguimiento de Acciones de Mejora</a:t>
            </a:r>
            <a:endParaRPr lang="es-ES" sz="3600" dirty="0">
              <a:solidFill>
                <a:srgbClr val="485C87"/>
              </a:solidFill>
              <a:latin typeface="Lucida Sans" panose="020B0602030504020204" pitchFamily="34" charset="77"/>
            </a:endParaRPr>
          </a:p>
        </p:txBody>
      </p:sp>
      <p:pic>
        <p:nvPicPr>
          <p:cNvPr id="3" name="Imagen 2">
            <a:extLst>
              <a:ext uri="{FF2B5EF4-FFF2-40B4-BE49-F238E27FC236}">
                <a16:creationId xmlns:a16="http://schemas.microsoft.com/office/drawing/2014/main" id="{238891BB-CEF2-246A-C0E4-4BA1C7541F57}"/>
              </a:ext>
            </a:extLst>
          </p:cNvPr>
          <p:cNvPicPr>
            <a:picLocks noChangeAspect="1"/>
          </p:cNvPicPr>
          <p:nvPr/>
        </p:nvPicPr>
        <p:blipFill>
          <a:blip r:embed="rId3"/>
          <a:stretch>
            <a:fillRect/>
          </a:stretch>
        </p:blipFill>
        <p:spPr>
          <a:xfrm>
            <a:off x="6461717" y="2691286"/>
            <a:ext cx="4350254" cy="2901620"/>
          </a:xfrm>
          <a:prstGeom prst="rect">
            <a:avLst/>
          </a:prstGeom>
        </p:spPr>
      </p:pic>
      <p:pic>
        <p:nvPicPr>
          <p:cNvPr id="10" name="Imagen 9">
            <a:extLst>
              <a:ext uri="{FF2B5EF4-FFF2-40B4-BE49-F238E27FC236}">
                <a16:creationId xmlns:a16="http://schemas.microsoft.com/office/drawing/2014/main" id="{3FF7A6D2-ABAF-8AC9-C371-B1E808B9C50B}"/>
              </a:ext>
            </a:extLst>
          </p:cNvPr>
          <p:cNvPicPr>
            <a:picLocks noChangeAspect="1"/>
          </p:cNvPicPr>
          <p:nvPr/>
        </p:nvPicPr>
        <p:blipFill>
          <a:blip r:embed="rId4"/>
          <a:stretch>
            <a:fillRect/>
          </a:stretch>
        </p:blipFill>
        <p:spPr>
          <a:xfrm>
            <a:off x="1144229" y="2691285"/>
            <a:ext cx="3868828" cy="2901621"/>
          </a:xfrm>
          <a:prstGeom prst="rect">
            <a:avLst/>
          </a:prstGeom>
        </p:spPr>
      </p:pic>
      <p:sp>
        <p:nvSpPr>
          <p:cNvPr id="12" name="CuadroTexto 11">
            <a:extLst>
              <a:ext uri="{FF2B5EF4-FFF2-40B4-BE49-F238E27FC236}">
                <a16:creationId xmlns:a16="http://schemas.microsoft.com/office/drawing/2014/main" id="{81BCAB7B-859C-5A3B-5FA7-AD2EB0B4821C}"/>
              </a:ext>
            </a:extLst>
          </p:cNvPr>
          <p:cNvSpPr txBox="1"/>
          <p:nvPr/>
        </p:nvSpPr>
        <p:spPr>
          <a:xfrm>
            <a:off x="395582" y="5704053"/>
            <a:ext cx="11222345" cy="923330"/>
          </a:xfrm>
          <a:prstGeom prst="rect">
            <a:avLst/>
          </a:prstGeom>
          <a:noFill/>
        </p:spPr>
        <p:txBody>
          <a:bodyPr wrap="square">
            <a:spAutoFit/>
          </a:bodyPr>
          <a:lstStyle/>
          <a:p>
            <a:pPr algn="just">
              <a:buClr>
                <a:srgbClr val="941914"/>
              </a:buClr>
            </a:pPr>
            <a:r>
              <a:rPr lang="es-MX" sz="1800" dirty="0">
                <a:solidFill>
                  <a:schemeClr val="tx1">
                    <a:lumMod val="65000"/>
                    <a:lumOff val="35000"/>
                  </a:schemeClr>
                </a:solidFill>
                <a:latin typeface="Lucida Sans" panose="020B0602030504020204" pitchFamily="34" charset="77"/>
              </a:rPr>
              <a:t>En las reuniones de inicio de turno (reuniones de 5 o 10 minutos al pie de la mina), el supervisor debe revisar el avance de los compromisos de mejora con el mismo nivel de exigencia con el que revisa las metas de tonelaje movido.</a:t>
            </a:r>
            <a:endParaRPr lang="es-ES" sz="1800" dirty="0">
              <a:solidFill>
                <a:schemeClr val="tx1">
                  <a:lumMod val="65000"/>
                  <a:lumOff val="35000"/>
                </a:schemeClr>
              </a:solidFill>
              <a:latin typeface="Lucida Sans" panose="020B0602030504020204" pitchFamily="34" charset="77"/>
            </a:endParaRPr>
          </a:p>
        </p:txBody>
      </p:sp>
    </p:spTree>
    <p:extLst>
      <p:ext uri="{BB962C8B-B14F-4D97-AF65-F5344CB8AC3E}">
        <p14:creationId xmlns:p14="http://schemas.microsoft.com/office/powerpoint/2010/main" val="4201640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1E184-5449-AF55-08FF-4C048CA0B5C1}"/>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2620D08B-5C13-F2A8-7AF1-F09D1AF7E442}"/>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2" name="CuadroTexto 1">
            <a:extLst>
              <a:ext uri="{FF2B5EF4-FFF2-40B4-BE49-F238E27FC236}">
                <a16:creationId xmlns:a16="http://schemas.microsoft.com/office/drawing/2014/main" id="{40E84180-7DD9-F1E8-0704-461B7A0D2B16}"/>
              </a:ext>
            </a:extLst>
          </p:cNvPr>
          <p:cNvSpPr txBox="1"/>
          <p:nvPr/>
        </p:nvSpPr>
        <p:spPr>
          <a:xfrm>
            <a:off x="395582" y="829880"/>
            <a:ext cx="8686212" cy="646331"/>
          </a:xfrm>
          <a:prstGeom prst="rect">
            <a:avLst/>
          </a:prstGeom>
          <a:noFill/>
        </p:spPr>
        <p:txBody>
          <a:bodyPr wrap="square" rtlCol="0">
            <a:spAutoFit/>
          </a:bodyPr>
          <a:lstStyle/>
          <a:p>
            <a:r>
              <a:rPr lang="es-ES" sz="3600" dirty="0">
                <a:solidFill>
                  <a:srgbClr val="485C87"/>
                </a:solidFill>
                <a:latin typeface="Lucida Sans" panose="020B0602030504020204" pitchFamily="34" charset="77"/>
              </a:rPr>
              <a:t>Medición de Resultados</a:t>
            </a:r>
          </a:p>
        </p:txBody>
      </p:sp>
      <p:sp>
        <p:nvSpPr>
          <p:cNvPr id="3" name="CuadroTexto 2">
            <a:extLst>
              <a:ext uri="{FF2B5EF4-FFF2-40B4-BE49-F238E27FC236}">
                <a16:creationId xmlns:a16="http://schemas.microsoft.com/office/drawing/2014/main" id="{E8209616-9B14-3B2F-C597-598C5B0DB634}"/>
              </a:ext>
            </a:extLst>
          </p:cNvPr>
          <p:cNvSpPr txBox="1"/>
          <p:nvPr/>
        </p:nvSpPr>
        <p:spPr>
          <a:xfrm>
            <a:off x="395582" y="1659285"/>
            <a:ext cx="11363799" cy="2585323"/>
          </a:xfrm>
          <a:prstGeom prst="rect">
            <a:avLst/>
          </a:prstGeom>
          <a:noFill/>
        </p:spPr>
        <p:txBody>
          <a:bodyPr wrap="square" rtlCol="0">
            <a:spAutoFit/>
          </a:bodyPr>
          <a:lstStyle/>
          <a:p>
            <a:pPr algn="just">
              <a:buClr>
                <a:srgbClr val="941914"/>
              </a:buClr>
            </a:pPr>
            <a:r>
              <a:rPr lang="es-MX" dirty="0">
                <a:solidFill>
                  <a:schemeClr val="tx1">
                    <a:lumMod val="65000"/>
                    <a:lumOff val="35000"/>
                  </a:schemeClr>
                </a:solidFill>
                <a:latin typeface="Lucida Sans" panose="020B0602030504020204" pitchFamily="34" charset="77"/>
              </a:rPr>
              <a:t>La evaluación del éxito de una intervención Kaizen requiere contrastar objetivamente los indicadores posteriores a la implementación contra la línea base inicial. Esta medición abarca no solo el retorno financiero directo o la reducción de costos de operación, sino también métricas operativas de tiempo de ciclo, niveles de inventario en proceso, tasa de defectos y reducción de incidentes de seguridad.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Presentar resultados cuantificables consolida la credibilidad de la metodología ante la alta dirección y motiva a los equipos al demostrar el impacto directo de sus aportes en la competitividad de la organización.</a:t>
            </a:r>
          </a:p>
        </p:txBody>
      </p:sp>
    </p:spTree>
    <p:extLst>
      <p:ext uri="{BB962C8B-B14F-4D97-AF65-F5344CB8AC3E}">
        <p14:creationId xmlns:p14="http://schemas.microsoft.com/office/powerpoint/2010/main" val="2811355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C67D9-1E62-FCD1-5D4D-6A9906573984}"/>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ACAED755-331E-494A-2755-460A9F7B8CCF}"/>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86F63FF9-301B-2640-4139-342000B232C3}"/>
              </a:ext>
            </a:extLst>
          </p:cNvPr>
          <p:cNvSpPr txBox="1"/>
          <p:nvPr/>
        </p:nvSpPr>
        <p:spPr>
          <a:xfrm>
            <a:off x="395583" y="1622083"/>
            <a:ext cx="11373630" cy="2585323"/>
          </a:xfrm>
          <a:prstGeom prst="rect">
            <a:avLst/>
          </a:prstGeom>
          <a:noFill/>
        </p:spPr>
        <p:txBody>
          <a:bodyPr wrap="square" rtlCol="0">
            <a:spAutoFit/>
          </a:bodyPr>
          <a:lstStyle/>
          <a:p>
            <a:pPr algn="just">
              <a:buClr>
                <a:srgbClr val="941914"/>
              </a:buClr>
            </a:pPr>
            <a:r>
              <a:rPr lang="es-MX" dirty="0">
                <a:solidFill>
                  <a:schemeClr val="tx1">
                    <a:lumMod val="65000"/>
                    <a:lumOff val="35000"/>
                  </a:schemeClr>
                </a:solidFill>
                <a:latin typeface="Lucida Sans" panose="020B0602030504020204" pitchFamily="34" charset="77"/>
              </a:rPr>
              <a:t>Todo cambio en la forma de ejecutar el trabajo genera una </a:t>
            </a:r>
            <a:r>
              <a:rPr lang="es-MX" b="1" dirty="0">
                <a:solidFill>
                  <a:srgbClr val="941914"/>
                </a:solidFill>
                <a:latin typeface="Lucida Sans" panose="020B0602030504020204" pitchFamily="34" charset="77"/>
              </a:rPr>
              <a:t>resistencia natural </a:t>
            </a:r>
            <a:r>
              <a:rPr lang="es-MX" dirty="0">
                <a:solidFill>
                  <a:schemeClr val="tx1">
                    <a:lumMod val="65000"/>
                    <a:lumOff val="35000"/>
                  </a:schemeClr>
                </a:solidFill>
                <a:latin typeface="Lucida Sans" panose="020B0602030504020204" pitchFamily="34" charset="77"/>
              </a:rPr>
              <a:t>arraigada en la </a:t>
            </a:r>
            <a:r>
              <a:rPr lang="es-MX" b="1" dirty="0">
                <a:solidFill>
                  <a:srgbClr val="941914"/>
                </a:solidFill>
                <a:latin typeface="Lucida Sans" panose="020B0602030504020204" pitchFamily="34" charset="77"/>
              </a:rPr>
              <a:t>inercia cultural</a:t>
            </a:r>
            <a:r>
              <a:rPr lang="es-MX" dirty="0">
                <a:solidFill>
                  <a:schemeClr val="tx1">
                    <a:lumMod val="65000"/>
                    <a:lumOff val="35000"/>
                  </a:schemeClr>
                </a:solidFill>
                <a:latin typeface="Lucida Sans" panose="020B0602030504020204" pitchFamily="34" charset="77"/>
              </a:rPr>
              <a:t>, </a:t>
            </a:r>
            <a:r>
              <a:rPr lang="es-MX" b="1" dirty="0">
                <a:solidFill>
                  <a:srgbClr val="941914"/>
                </a:solidFill>
                <a:latin typeface="Lucida Sans" panose="020B0602030504020204" pitchFamily="34" charset="77"/>
              </a:rPr>
              <a:t>la incertidumbre </a:t>
            </a:r>
            <a:r>
              <a:rPr lang="es-MX" dirty="0">
                <a:solidFill>
                  <a:schemeClr val="tx1">
                    <a:lumMod val="65000"/>
                    <a:lumOff val="35000"/>
                  </a:schemeClr>
                </a:solidFill>
                <a:latin typeface="Lucida Sans" panose="020B0602030504020204" pitchFamily="34" charset="77"/>
              </a:rPr>
              <a:t>o </a:t>
            </a:r>
            <a:r>
              <a:rPr lang="es-MX" b="1" dirty="0">
                <a:solidFill>
                  <a:srgbClr val="941914"/>
                </a:solidFill>
                <a:latin typeface="Lucida Sans" panose="020B0602030504020204" pitchFamily="34" charset="77"/>
              </a:rPr>
              <a:t>el temor a la pérdida de autonomía</a:t>
            </a:r>
            <a:r>
              <a:rPr lang="es-MX" dirty="0">
                <a:solidFill>
                  <a:schemeClr val="tx1">
                    <a:lumMod val="65000"/>
                    <a:lumOff val="35000"/>
                  </a:schemeClr>
                </a:solidFill>
                <a:latin typeface="Lucida Sans" panose="020B0602030504020204" pitchFamily="34" charset="77"/>
              </a:rPr>
              <a:t>. Una adecuada gestión del cambio aborda la dimensión humana del proceso mediante una </a:t>
            </a:r>
            <a:r>
              <a:rPr lang="es-MX" b="1" dirty="0">
                <a:solidFill>
                  <a:srgbClr val="485C87"/>
                </a:solidFill>
                <a:latin typeface="Lucida Sans" panose="020B0602030504020204" pitchFamily="34" charset="77"/>
              </a:rPr>
              <a:t>comunicación transparente </a:t>
            </a:r>
            <a:r>
              <a:rPr lang="es-MX" dirty="0">
                <a:solidFill>
                  <a:schemeClr val="tx1">
                    <a:lumMod val="65000"/>
                    <a:lumOff val="35000"/>
                  </a:schemeClr>
                </a:solidFill>
                <a:latin typeface="Lucida Sans" panose="020B0602030504020204" pitchFamily="34" charset="77"/>
              </a:rPr>
              <a:t>sobre la necesidad del cambio, involucrando activamente al personal desde las etapas iniciales de diagnóstico.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Facilitar victorias tempranas </a:t>
            </a:r>
            <a:r>
              <a:rPr lang="es-MX" b="1" dirty="0">
                <a:solidFill>
                  <a:srgbClr val="941914"/>
                </a:solidFill>
                <a:latin typeface="Lucida Sans" panose="020B0602030504020204" pitchFamily="34" charset="77"/>
              </a:rPr>
              <a:t>(</a:t>
            </a:r>
            <a:r>
              <a:rPr lang="es-MX" b="1" dirty="0" err="1">
                <a:solidFill>
                  <a:srgbClr val="941914"/>
                </a:solidFill>
                <a:latin typeface="Lucida Sans" panose="020B0602030504020204" pitchFamily="34" charset="77"/>
              </a:rPr>
              <a:t>quick</a:t>
            </a:r>
            <a:r>
              <a:rPr lang="es-MX" b="1" dirty="0">
                <a:solidFill>
                  <a:srgbClr val="941914"/>
                </a:solidFill>
                <a:latin typeface="Lucida Sans" panose="020B0602030504020204" pitchFamily="34" charset="77"/>
              </a:rPr>
              <a:t> </a:t>
            </a:r>
            <a:r>
              <a:rPr lang="es-MX" b="1" dirty="0" err="1">
                <a:solidFill>
                  <a:srgbClr val="941914"/>
                </a:solidFill>
                <a:latin typeface="Lucida Sans" panose="020B0602030504020204" pitchFamily="34" charset="77"/>
              </a:rPr>
              <a:t>wins</a:t>
            </a:r>
            <a:r>
              <a:rPr lang="es-MX" b="1" dirty="0">
                <a:solidFill>
                  <a:srgbClr val="941914"/>
                </a:solidFill>
                <a:latin typeface="Lucida Sans" panose="020B0602030504020204" pitchFamily="34" charset="77"/>
              </a:rPr>
              <a:t>) </a:t>
            </a:r>
            <a:r>
              <a:rPr lang="es-MX" dirty="0">
                <a:solidFill>
                  <a:schemeClr val="tx1">
                    <a:lumMod val="65000"/>
                    <a:lumOff val="35000"/>
                  </a:schemeClr>
                </a:solidFill>
                <a:latin typeface="Lucida Sans" panose="020B0602030504020204" pitchFamily="34" charset="77"/>
              </a:rPr>
              <a:t>ayuda a construir </a:t>
            </a:r>
            <a:r>
              <a:rPr lang="es-MX" b="1" dirty="0">
                <a:solidFill>
                  <a:srgbClr val="485C87"/>
                </a:solidFill>
                <a:latin typeface="Lucida Sans" panose="020B0602030504020204" pitchFamily="34" charset="77"/>
              </a:rPr>
              <a:t>confianza</a:t>
            </a:r>
            <a:r>
              <a:rPr lang="es-MX" dirty="0">
                <a:solidFill>
                  <a:schemeClr val="tx1">
                    <a:lumMod val="65000"/>
                    <a:lumOff val="35000"/>
                  </a:schemeClr>
                </a:solidFill>
                <a:latin typeface="Lucida Sans" panose="020B0602030504020204" pitchFamily="34" charset="77"/>
              </a:rPr>
              <a:t>, demostrando de manera tangible que la optimización de los procesos está orientada a facilitar la labor diaria y no a perjudicar a los colaboradores. </a:t>
            </a:r>
          </a:p>
        </p:txBody>
      </p:sp>
      <p:sp>
        <p:nvSpPr>
          <p:cNvPr id="7" name="CuadroTexto 6">
            <a:extLst>
              <a:ext uri="{FF2B5EF4-FFF2-40B4-BE49-F238E27FC236}">
                <a16:creationId xmlns:a16="http://schemas.microsoft.com/office/drawing/2014/main" id="{CB9782F8-7100-B16D-91B8-EC82C9BA58E6}"/>
              </a:ext>
            </a:extLst>
          </p:cNvPr>
          <p:cNvSpPr txBox="1"/>
          <p:nvPr/>
        </p:nvSpPr>
        <p:spPr>
          <a:xfrm>
            <a:off x="395582" y="829880"/>
            <a:ext cx="8974560" cy="646331"/>
          </a:xfrm>
          <a:prstGeom prst="rect">
            <a:avLst/>
          </a:prstGeom>
          <a:noFill/>
        </p:spPr>
        <p:txBody>
          <a:bodyPr wrap="square" rtlCol="0">
            <a:spAutoFit/>
          </a:bodyPr>
          <a:lstStyle/>
          <a:p>
            <a:r>
              <a:rPr lang="es-MX" sz="3600" dirty="0">
                <a:solidFill>
                  <a:srgbClr val="485C87"/>
                </a:solidFill>
                <a:latin typeface="Lucida Sans" panose="020B0602030504020204" pitchFamily="34" charset="77"/>
              </a:rPr>
              <a:t>Gestión del Cambio y Resistencia</a:t>
            </a:r>
            <a:endParaRPr lang="es-ES" sz="3600" dirty="0">
              <a:solidFill>
                <a:srgbClr val="485C87"/>
              </a:solidFill>
              <a:latin typeface="Lucida Sans" panose="020B0602030504020204" pitchFamily="34" charset="77"/>
            </a:endParaRPr>
          </a:p>
        </p:txBody>
      </p:sp>
    </p:spTree>
    <p:extLst>
      <p:ext uri="{BB962C8B-B14F-4D97-AF65-F5344CB8AC3E}">
        <p14:creationId xmlns:p14="http://schemas.microsoft.com/office/powerpoint/2010/main" val="3973215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0704F-2D96-9220-3D95-E0DEA6DE1632}"/>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591DE882-37A3-494B-5DDF-C690D190A6C8}"/>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9A7585E0-8E89-08DE-F146-4807C498B064}"/>
              </a:ext>
            </a:extLst>
          </p:cNvPr>
          <p:cNvSpPr txBox="1"/>
          <p:nvPr/>
        </p:nvSpPr>
        <p:spPr>
          <a:xfrm>
            <a:off x="395583" y="1622083"/>
            <a:ext cx="11373630" cy="3693319"/>
          </a:xfrm>
          <a:prstGeom prst="rect">
            <a:avLst/>
          </a:prstGeom>
          <a:noFill/>
        </p:spPr>
        <p:txBody>
          <a:bodyPr wrap="square" rtlCol="0">
            <a:spAutoFit/>
          </a:bodyPr>
          <a:lstStyle/>
          <a:p>
            <a:pPr algn="just">
              <a:buClr>
                <a:srgbClr val="941914"/>
              </a:buClr>
            </a:pPr>
            <a:r>
              <a:rPr lang="es-MX" dirty="0">
                <a:solidFill>
                  <a:schemeClr val="tx1">
                    <a:lumMod val="65000"/>
                    <a:lumOff val="35000"/>
                  </a:schemeClr>
                </a:solidFill>
                <a:latin typeface="Lucida Sans" panose="020B0602030504020204" pitchFamily="34" charset="77"/>
              </a:rPr>
              <a:t>La minería es una industria tradicional con culturas muy arraigadas ("aquí siempre se ha hecho así"). Al introducir Lean Kaizen, la resistencia humana es inevitable.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De acuerdo con el modelo de gestión del cambio de John Kotter, es crucial: </a:t>
            </a:r>
          </a:p>
          <a:p>
            <a:pPr algn="just">
              <a:buClr>
                <a:srgbClr val="941914"/>
              </a:buClr>
            </a:pPr>
            <a:endParaRPr lang="es-MX"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a:pPr>
            <a:r>
              <a:rPr lang="es-MX" b="1" dirty="0">
                <a:solidFill>
                  <a:srgbClr val="485C87"/>
                </a:solidFill>
                <a:latin typeface="Lucida Sans" panose="020B0602030504020204" pitchFamily="34" charset="77"/>
              </a:rPr>
              <a:t>Crear un sentido de urgencia claro </a:t>
            </a:r>
            <a:r>
              <a:rPr lang="es-MX" dirty="0">
                <a:solidFill>
                  <a:schemeClr val="tx1">
                    <a:lumMod val="65000"/>
                    <a:lumOff val="35000"/>
                  </a:schemeClr>
                </a:solidFill>
                <a:latin typeface="Lucida Sans" panose="020B0602030504020204" pitchFamily="34" charset="77"/>
              </a:rPr>
              <a:t>(explicar cómo los costos actuales ponen en riesgo la continuidad de la faena).</a:t>
            </a:r>
          </a:p>
          <a:p>
            <a:pPr marL="342900" indent="-342900" algn="just">
              <a:buClr>
                <a:srgbClr val="941914"/>
              </a:buClr>
              <a:buFont typeface="+mj-lt"/>
              <a:buAutoNum type="arabicPeriod"/>
            </a:pPr>
            <a:endParaRPr lang="es-MX"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a:pPr>
            <a:r>
              <a:rPr lang="es-MX" b="1" dirty="0">
                <a:solidFill>
                  <a:srgbClr val="485C87"/>
                </a:solidFill>
                <a:latin typeface="Lucida Sans" panose="020B0602030504020204" pitchFamily="34" charset="77"/>
              </a:rPr>
              <a:t>Formar una coalición conductora con líderes informales </a:t>
            </a:r>
            <a:r>
              <a:rPr lang="es-MX" dirty="0">
                <a:solidFill>
                  <a:schemeClr val="tx1">
                    <a:lumMod val="65000"/>
                    <a:lumOff val="35000"/>
                  </a:schemeClr>
                </a:solidFill>
                <a:latin typeface="Lucida Sans" panose="020B0602030504020204" pitchFamily="34" charset="77"/>
              </a:rPr>
              <a:t>dentro de los sindicatos u operadores senior.</a:t>
            </a:r>
          </a:p>
          <a:p>
            <a:pPr marL="342900" indent="-342900" algn="just">
              <a:buClr>
                <a:srgbClr val="941914"/>
              </a:buClr>
              <a:buFont typeface="+mj-lt"/>
              <a:buAutoNum type="arabicPeriod"/>
            </a:pPr>
            <a:endParaRPr lang="es-MX" dirty="0">
              <a:solidFill>
                <a:schemeClr val="tx1">
                  <a:lumMod val="65000"/>
                  <a:lumOff val="35000"/>
                </a:schemeClr>
              </a:solidFill>
              <a:latin typeface="Lucida Sans" panose="020B0602030504020204" pitchFamily="34" charset="77"/>
            </a:endParaRPr>
          </a:p>
          <a:p>
            <a:pPr marL="342900" indent="-342900" algn="just">
              <a:buClr>
                <a:srgbClr val="941914"/>
              </a:buClr>
              <a:buFont typeface="+mj-lt"/>
              <a:buAutoNum type="arabicPeriod"/>
            </a:pPr>
            <a:r>
              <a:rPr lang="es-MX" b="1" dirty="0">
                <a:solidFill>
                  <a:srgbClr val="485C87"/>
                </a:solidFill>
                <a:latin typeface="Lucida Sans" panose="020B0602030504020204" pitchFamily="34" charset="77"/>
              </a:rPr>
              <a:t>Asegurar "victorias a corto plazo" (</a:t>
            </a:r>
            <a:r>
              <a:rPr lang="es-MX" b="1" dirty="0" err="1">
                <a:solidFill>
                  <a:srgbClr val="485C87"/>
                </a:solidFill>
                <a:latin typeface="Lucida Sans" panose="020B0602030504020204" pitchFamily="34" charset="77"/>
              </a:rPr>
              <a:t>quick</a:t>
            </a:r>
            <a:r>
              <a:rPr lang="es-MX" b="1" dirty="0">
                <a:solidFill>
                  <a:srgbClr val="485C87"/>
                </a:solidFill>
                <a:latin typeface="Lucida Sans" panose="020B0602030504020204" pitchFamily="34" charset="77"/>
              </a:rPr>
              <a:t> </a:t>
            </a:r>
            <a:r>
              <a:rPr lang="es-MX" b="1" dirty="0" err="1">
                <a:solidFill>
                  <a:srgbClr val="485C87"/>
                </a:solidFill>
                <a:latin typeface="Lucida Sans" panose="020B0602030504020204" pitchFamily="34" charset="77"/>
              </a:rPr>
              <a:t>wins</a:t>
            </a:r>
            <a:r>
              <a:rPr lang="es-MX" b="1" dirty="0">
                <a:solidFill>
                  <a:srgbClr val="485C87"/>
                </a:solidFill>
                <a:latin typeface="Lucida Sans" panose="020B0602030504020204" pitchFamily="34" charset="77"/>
              </a:rPr>
              <a:t>) </a:t>
            </a:r>
            <a:r>
              <a:rPr lang="es-MX" dirty="0">
                <a:solidFill>
                  <a:schemeClr val="tx1">
                    <a:lumMod val="65000"/>
                    <a:lumOff val="35000"/>
                  </a:schemeClr>
                </a:solidFill>
                <a:latin typeface="Lucida Sans" panose="020B0602030504020204" pitchFamily="34" charset="77"/>
              </a:rPr>
              <a:t>para demostrar con hechos reales que el nuevo método facilita el trabajo del operador en lugar de complicarlo.</a:t>
            </a:r>
          </a:p>
        </p:txBody>
      </p:sp>
      <p:sp>
        <p:nvSpPr>
          <p:cNvPr id="7" name="CuadroTexto 6">
            <a:extLst>
              <a:ext uri="{FF2B5EF4-FFF2-40B4-BE49-F238E27FC236}">
                <a16:creationId xmlns:a16="http://schemas.microsoft.com/office/drawing/2014/main" id="{12E6127B-7432-C840-B45D-9B8863E66FBD}"/>
              </a:ext>
            </a:extLst>
          </p:cNvPr>
          <p:cNvSpPr txBox="1"/>
          <p:nvPr/>
        </p:nvSpPr>
        <p:spPr>
          <a:xfrm>
            <a:off x="395582" y="829880"/>
            <a:ext cx="8974560" cy="646331"/>
          </a:xfrm>
          <a:prstGeom prst="rect">
            <a:avLst/>
          </a:prstGeom>
          <a:noFill/>
        </p:spPr>
        <p:txBody>
          <a:bodyPr wrap="square" rtlCol="0">
            <a:spAutoFit/>
          </a:bodyPr>
          <a:lstStyle/>
          <a:p>
            <a:r>
              <a:rPr lang="es-MX" sz="3600" dirty="0">
                <a:solidFill>
                  <a:srgbClr val="485C87"/>
                </a:solidFill>
                <a:latin typeface="Lucida Sans" panose="020B0602030504020204" pitchFamily="34" charset="77"/>
              </a:rPr>
              <a:t>Gestión del Cambio y Resistencia</a:t>
            </a:r>
            <a:endParaRPr lang="es-ES" sz="3600" dirty="0">
              <a:solidFill>
                <a:srgbClr val="485C87"/>
              </a:solidFill>
              <a:latin typeface="Lucida Sans" panose="020B0602030504020204" pitchFamily="34" charset="77"/>
            </a:endParaRPr>
          </a:p>
        </p:txBody>
      </p:sp>
    </p:spTree>
    <p:extLst>
      <p:ext uri="{BB962C8B-B14F-4D97-AF65-F5344CB8AC3E}">
        <p14:creationId xmlns:p14="http://schemas.microsoft.com/office/powerpoint/2010/main" val="3572949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2D50D-E6F9-1032-12E9-68921638AEBF}"/>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685EB7B7-3339-F8C0-E45D-4432E4206119}"/>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C8667118-F8C4-D796-9B98-5169846EB583}"/>
              </a:ext>
            </a:extLst>
          </p:cNvPr>
          <p:cNvSpPr txBox="1"/>
          <p:nvPr/>
        </p:nvSpPr>
        <p:spPr>
          <a:xfrm>
            <a:off x="395583" y="1622083"/>
            <a:ext cx="11373630" cy="4247317"/>
          </a:xfrm>
          <a:prstGeom prst="rect">
            <a:avLst/>
          </a:prstGeom>
          <a:noFill/>
        </p:spPr>
        <p:txBody>
          <a:bodyPr wrap="square" rtlCol="0">
            <a:spAutoFit/>
          </a:bodyPr>
          <a:lstStyle/>
          <a:p>
            <a:pPr algn="just">
              <a:buClr>
                <a:srgbClr val="941914"/>
              </a:buClr>
            </a:pPr>
            <a:r>
              <a:rPr lang="es-MX" dirty="0">
                <a:solidFill>
                  <a:schemeClr val="tx1">
                    <a:lumMod val="65000"/>
                    <a:lumOff val="35000"/>
                  </a:schemeClr>
                </a:solidFill>
                <a:latin typeface="Lucida Sans" panose="020B0602030504020204" pitchFamily="34" charset="77"/>
              </a:rPr>
              <a:t>Garantizar que una mejora se mantenga operativa en el largo plazo exige establecer mecanismos de control institucional que prevengan el retorno a los viejos hábitos.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Esto se logra combinando </a:t>
            </a:r>
            <a:r>
              <a:rPr lang="es-MX" b="1" dirty="0">
                <a:solidFill>
                  <a:srgbClr val="941914"/>
                </a:solidFill>
                <a:latin typeface="Lucida Sans" panose="020B0602030504020204" pitchFamily="34" charset="77"/>
              </a:rPr>
              <a:t>la estandarización rigurosa del proceso </a:t>
            </a:r>
            <a:r>
              <a:rPr lang="es-MX" dirty="0">
                <a:solidFill>
                  <a:schemeClr val="tx1">
                    <a:lumMod val="65000"/>
                    <a:lumOff val="35000"/>
                  </a:schemeClr>
                </a:solidFill>
                <a:latin typeface="Lucida Sans" panose="020B0602030504020204" pitchFamily="34" charset="77"/>
              </a:rPr>
              <a:t>con un </a:t>
            </a:r>
            <a:r>
              <a:rPr lang="es-MX" b="1" dirty="0">
                <a:solidFill>
                  <a:srgbClr val="941914"/>
                </a:solidFill>
                <a:latin typeface="Lucida Sans" panose="020B0602030504020204" pitchFamily="34" charset="77"/>
              </a:rPr>
              <a:t>sistema de auditorías de capas (</a:t>
            </a:r>
            <a:r>
              <a:rPr lang="es-MX" b="1" dirty="0" err="1">
                <a:solidFill>
                  <a:srgbClr val="941914"/>
                </a:solidFill>
                <a:latin typeface="Lucida Sans" panose="020B0602030504020204" pitchFamily="34" charset="77"/>
              </a:rPr>
              <a:t>Layered</a:t>
            </a:r>
            <a:r>
              <a:rPr lang="es-MX" b="1" dirty="0">
                <a:solidFill>
                  <a:srgbClr val="941914"/>
                </a:solidFill>
                <a:latin typeface="Lucida Sans" panose="020B0602030504020204" pitchFamily="34" charset="77"/>
              </a:rPr>
              <a:t> Process </a:t>
            </a:r>
            <a:r>
              <a:rPr lang="es-MX" b="1" dirty="0" err="1">
                <a:solidFill>
                  <a:srgbClr val="941914"/>
                </a:solidFill>
                <a:latin typeface="Lucida Sans" panose="020B0602030504020204" pitchFamily="34" charset="77"/>
              </a:rPr>
              <a:t>Audits</a:t>
            </a:r>
            <a:r>
              <a:rPr lang="es-MX" b="1" dirty="0">
                <a:solidFill>
                  <a:srgbClr val="941914"/>
                </a:solidFill>
                <a:latin typeface="Lucida Sans" panose="020B0602030504020204" pitchFamily="34" charset="77"/>
              </a:rPr>
              <a:t>)</a:t>
            </a:r>
            <a:r>
              <a:rPr lang="es-MX" dirty="0">
                <a:solidFill>
                  <a:schemeClr val="tx1">
                    <a:lumMod val="65000"/>
                    <a:lumOff val="35000"/>
                  </a:schemeClr>
                </a:solidFill>
                <a:latin typeface="Lucida Sans" panose="020B0602030504020204" pitchFamily="34" charset="77"/>
              </a:rPr>
              <a:t>, donde distintos niveles jerárquicos verifican periódicamente el cumplimiento de las nuevas pautas de trabajo en terreno.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Si se detecta una degradación del estándar, el sistema debe gatillar de inmediato acciones de reentrenamiento o revisión de la pauta para sostener la eficiencia lograda.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Esto significa que la adherencia al nuevo estándar no solo la revisa el supervisor de primera línea, sino que el superintendente o el gerente de mina baja periódicamente al terreno a validar que la mejora sigue viva. </a:t>
            </a:r>
            <a:r>
              <a:rPr lang="es-MX" b="1" dirty="0">
                <a:solidFill>
                  <a:srgbClr val="485C87"/>
                </a:solidFill>
                <a:latin typeface="Lucida Sans" panose="020B0602030504020204" pitchFamily="34" charset="77"/>
              </a:rPr>
              <a:t>Si el estándar se degrada, el sistema de auditoría lo detecta de inmediato y gatilla una acción correctiva</a:t>
            </a:r>
            <a:r>
              <a:rPr lang="es-MX" dirty="0">
                <a:solidFill>
                  <a:schemeClr val="tx1">
                    <a:lumMod val="65000"/>
                    <a:lumOff val="35000"/>
                  </a:schemeClr>
                </a:solidFill>
                <a:latin typeface="Lucida Sans" panose="020B0602030504020204" pitchFamily="34" charset="77"/>
              </a:rPr>
              <a:t>. </a:t>
            </a:r>
          </a:p>
          <a:p>
            <a:pPr algn="just">
              <a:buClr>
                <a:srgbClr val="941914"/>
              </a:buClr>
            </a:pPr>
            <a:endParaRPr lang="es-MX" dirty="0">
              <a:solidFill>
                <a:schemeClr val="tx1">
                  <a:lumMod val="65000"/>
                  <a:lumOff val="35000"/>
                </a:schemeClr>
              </a:solidFill>
              <a:latin typeface="Lucida Sans" panose="020B0602030504020204" pitchFamily="34" charset="77"/>
            </a:endParaRPr>
          </a:p>
        </p:txBody>
      </p:sp>
      <p:sp>
        <p:nvSpPr>
          <p:cNvPr id="7" name="CuadroTexto 6">
            <a:extLst>
              <a:ext uri="{FF2B5EF4-FFF2-40B4-BE49-F238E27FC236}">
                <a16:creationId xmlns:a16="http://schemas.microsoft.com/office/drawing/2014/main" id="{6690C7D8-DD1F-D8FB-8D72-EAC2B44596DD}"/>
              </a:ext>
            </a:extLst>
          </p:cNvPr>
          <p:cNvSpPr txBox="1"/>
          <p:nvPr/>
        </p:nvSpPr>
        <p:spPr>
          <a:xfrm>
            <a:off x="395582" y="829880"/>
            <a:ext cx="9665656" cy="646331"/>
          </a:xfrm>
          <a:prstGeom prst="rect">
            <a:avLst/>
          </a:prstGeom>
          <a:noFill/>
        </p:spPr>
        <p:txBody>
          <a:bodyPr wrap="square" rtlCol="0">
            <a:spAutoFit/>
          </a:bodyPr>
          <a:lstStyle/>
          <a:p>
            <a:r>
              <a:rPr lang="es-MX" sz="3600" dirty="0">
                <a:solidFill>
                  <a:srgbClr val="485C87"/>
                </a:solidFill>
                <a:latin typeface="Lucida Sans" panose="020B0602030504020204" pitchFamily="34" charset="77"/>
              </a:rPr>
              <a:t>Sostenibilidad de las Mejoras en el Tiempo</a:t>
            </a:r>
            <a:endParaRPr lang="es-ES" sz="3600" dirty="0">
              <a:solidFill>
                <a:srgbClr val="485C87"/>
              </a:solidFill>
              <a:latin typeface="Lucida Sans" panose="020B0602030504020204" pitchFamily="34" charset="77"/>
            </a:endParaRPr>
          </a:p>
        </p:txBody>
      </p:sp>
    </p:spTree>
    <p:extLst>
      <p:ext uri="{BB962C8B-B14F-4D97-AF65-F5344CB8AC3E}">
        <p14:creationId xmlns:p14="http://schemas.microsoft.com/office/powerpoint/2010/main" val="1378470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61E2A-1047-740C-E199-D6B5B09AFB77}"/>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653106D8-6ABB-23C7-0047-7C8585C03C72}"/>
              </a:ext>
            </a:extLst>
          </p:cNvPr>
          <p:cNvPicPr>
            <a:picLocks noChangeAspect="1"/>
          </p:cNvPicPr>
          <p:nvPr/>
        </p:nvPicPr>
        <p:blipFill>
          <a:blip r:embed="rId2"/>
          <a:stretch>
            <a:fillRect/>
          </a:stretch>
        </p:blipFill>
        <p:spPr>
          <a:xfrm>
            <a:off x="10061238" y="230617"/>
            <a:ext cx="1501467" cy="859273"/>
          </a:xfrm>
          <a:prstGeom prst="rect">
            <a:avLst/>
          </a:prstGeom>
        </p:spPr>
      </p:pic>
      <p:sp>
        <p:nvSpPr>
          <p:cNvPr id="4" name="CuadroTexto 3">
            <a:extLst>
              <a:ext uri="{FF2B5EF4-FFF2-40B4-BE49-F238E27FC236}">
                <a16:creationId xmlns:a16="http://schemas.microsoft.com/office/drawing/2014/main" id="{57FDABF3-0991-C333-CEDB-619803436239}"/>
              </a:ext>
            </a:extLst>
          </p:cNvPr>
          <p:cNvSpPr txBox="1"/>
          <p:nvPr/>
        </p:nvSpPr>
        <p:spPr>
          <a:xfrm>
            <a:off x="395583" y="1622083"/>
            <a:ext cx="11373630" cy="3970318"/>
          </a:xfrm>
          <a:prstGeom prst="rect">
            <a:avLst/>
          </a:prstGeom>
          <a:noFill/>
        </p:spPr>
        <p:txBody>
          <a:bodyPr wrap="square" rtlCol="0">
            <a:spAutoFit/>
          </a:bodyPr>
          <a:lstStyle/>
          <a:p>
            <a:pPr algn="just">
              <a:buClr>
                <a:srgbClr val="941914"/>
              </a:buClr>
            </a:pPr>
            <a:r>
              <a:rPr lang="es-MX" dirty="0">
                <a:solidFill>
                  <a:schemeClr val="tx1">
                    <a:lumMod val="65000"/>
                    <a:lumOff val="35000"/>
                  </a:schemeClr>
                </a:solidFill>
                <a:latin typeface="Lucida Sans" panose="020B0602030504020204" pitchFamily="34" charset="77"/>
              </a:rPr>
              <a:t>El objetivo final de la transformación Lean es lograr que </a:t>
            </a:r>
            <a:r>
              <a:rPr lang="es-MX" b="1" dirty="0">
                <a:solidFill>
                  <a:srgbClr val="485C87"/>
                </a:solidFill>
                <a:latin typeface="Lucida Sans" panose="020B0602030504020204" pitchFamily="34" charset="77"/>
              </a:rPr>
              <a:t>la mejora continua deje de percibirse como una serie de proyectos extraordinarios</a:t>
            </a:r>
            <a:r>
              <a:rPr lang="es-MX" dirty="0">
                <a:solidFill>
                  <a:schemeClr val="tx1">
                    <a:lumMod val="65000"/>
                    <a:lumOff val="35000"/>
                  </a:schemeClr>
                </a:solidFill>
                <a:latin typeface="Lucida Sans" panose="020B0602030504020204" pitchFamily="34" charset="77"/>
              </a:rPr>
              <a:t> para convertirse en un </a:t>
            </a:r>
            <a:r>
              <a:rPr lang="es-MX" b="1" dirty="0">
                <a:solidFill>
                  <a:srgbClr val="941914"/>
                </a:solidFill>
                <a:latin typeface="Lucida Sans" panose="020B0602030504020204" pitchFamily="34" charset="77"/>
              </a:rPr>
              <a:t>hábito organizacional permanente</a:t>
            </a:r>
            <a:r>
              <a:rPr lang="es-MX" dirty="0">
                <a:solidFill>
                  <a:schemeClr val="tx1">
                    <a:lumMod val="65000"/>
                    <a:lumOff val="35000"/>
                  </a:schemeClr>
                </a:solidFill>
                <a:latin typeface="Lucida Sans" panose="020B0602030504020204" pitchFamily="34" charset="77"/>
              </a:rPr>
              <a:t>.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Cuando la cultura de la empresa madura, </a:t>
            </a:r>
            <a:r>
              <a:rPr lang="es-MX" b="1" dirty="0">
                <a:solidFill>
                  <a:srgbClr val="485C87"/>
                </a:solidFill>
                <a:latin typeface="Lucida Sans" panose="020B0602030504020204" pitchFamily="34" charset="77"/>
              </a:rPr>
              <a:t>la identificación de desperdicios</a:t>
            </a:r>
            <a:r>
              <a:rPr lang="es-MX" dirty="0">
                <a:solidFill>
                  <a:schemeClr val="tx1">
                    <a:lumMod val="65000"/>
                    <a:lumOff val="35000"/>
                  </a:schemeClr>
                </a:solidFill>
                <a:latin typeface="Lucida Sans" panose="020B0602030504020204" pitchFamily="34" charset="77"/>
              </a:rPr>
              <a:t>, </a:t>
            </a:r>
            <a:r>
              <a:rPr lang="es-MX" b="1" dirty="0">
                <a:solidFill>
                  <a:srgbClr val="485C87"/>
                </a:solidFill>
                <a:latin typeface="Lucida Sans" panose="020B0602030504020204" pitchFamily="34" charset="77"/>
              </a:rPr>
              <a:t>la aplicación de la lógica PDCA</a:t>
            </a:r>
            <a:r>
              <a:rPr lang="es-MX" dirty="0">
                <a:solidFill>
                  <a:schemeClr val="tx1">
                    <a:lumMod val="65000"/>
                    <a:lumOff val="35000"/>
                  </a:schemeClr>
                </a:solidFill>
                <a:latin typeface="Lucida Sans" panose="020B0602030504020204" pitchFamily="34" charset="77"/>
              </a:rPr>
              <a:t> y </a:t>
            </a:r>
            <a:r>
              <a:rPr lang="es-MX" b="1" dirty="0">
                <a:solidFill>
                  <a:srgbClr val="485C87"/>
                </a:solidFill>
                <a:latin typeface="Lucida Sans" panose="020B0602030504020204" pitchFamily="34" charset="77"/>
              </a:rPr>
              <a:t>la proposición de ideas de optimización </a:t>
            </a:r>
            <a:r>
              <a:rPr lang="es-MX" dirty="0">
                <a:solidFill>
                  <a:schemeClr val="tx1">
                    <a:lumMod val="65000"/>
                    <a:lumOff val="35000"/>
                  </a:schemeClr>
                </a:solidFill>
                <a:latin typeface="Lucida Sans" panose="020B0602030504020204" pitchFamily="34" charset="77"/>
              </a:rPr>
              <a:t>se </a:t>
            </a:r>
            <a:r>
              <a:rPr lang="es-MX" b="1" dirty="0">
                <a:solidFill>
                  <a:srgbClr val="941914"/>
                </a:solidFill>
                <a:latin typeface="Lucida Sans" panose="020B0602030504020204" pitchFamily="34" charset="77"/>
              </a:rPr>
              <a:t>integran de manera natural </a:t>
            </a:r>
            <a:r>
              <a:rPr lang="es-MX" dirty="0">
                <a:solidFill>
                  <a:schemeClr val="tx1">
                    <a:lumMod val="65000"/>
                    <a:lumOff val="35000"/>
                  </a:schemeClr>
                </a:solidFill>
                <a:latin typeface="Lucida Sans" panose="020B0602030504020204" pitchFamily="34" charset="77"/>
              </a:rPr>
              <a:t>en las rutinas de trabajo diarias de cada integrante, </a:t>
            </a:r>
            <a:r>
              <a:rPr lang="es-MX" b="1" dirty="0">
                <a:solidFill>
                  <a:srgbClr val="941914"/>
                </a:solidFill>
                <a:latin typeface="Lucida Sans" panose="020B0602030504020204" pitchFamily="34" charset="77"/>
              </a:rPr>
              <a:t>transformando la resolución de problemas en una capacidad distintiva de la organización</a:t>
            </a:r>
            <a:r>
              <a:rPr lang="es-MX" dirty="0">
                <a:solidFill>
                  <a:schemeClr val="tx1">
                    <a:lumMod val="65000"/>
                    <a:lumOff val="35000"/>
                  </a:schemeClr>
                </a:solidFill>
                <a:latin typeface="Lucida Sans" panose="020B0602030504020204" pitchFamily="34" charset="77"/>
              </a:rPr>
              <a:t>. </a:t>
            </a:r>
          </a:p>
          <a:p>
            <a:pPr algn="just">
              <a:buClr>
                <a:srgbClr val="941914"/>
              </a:buClr>
            </a:pPr>
            <a:endParaRPr lang="es-MX" dirty="0">
              <a:solidFill>
                <a:schemeClr val="tx1">
                  <a:lumMod val="65000"/>
                  <a:lumOff val="35000"/>
                </a:schemeClr>
              </a:solidFill>
              <a:latin typeface="Lucida Sans" panose="020B0602030504020204" pitchFamily="34" charset="77"/>
            </a:endParaRPr>
          </a:p>
          <a:p>
            <a:pPr algn="just">
              <a:buClr>
                <a:srgbClr val="941914"/>
              </a:buClr>
            </a:pPr>
            <a:r>
              <a:rPr lang="es-MX" dirty="0">
                <a:solidFill>
                  <a:schemeClr val="tx1">
                    <a:lumMod val="65000"/>
                    <a:lumOff val="35000"/>
                  </a:schemeClr>
                </a:solidFill>
                <a:latin typeface="Lucida Sans" panose="020B0602030504020204" pitchFamily="34" charset="77"/>
              </a:rPr>
              <a:t>Masaaki Imai subraya que el Kaizen alcanza su madurez institucional cuando deja de ser considerado "un proyecto especial de la gerencia" y pasa a formar parte de la descripción del puesto de cada trabajador. En una operación minera de clase mundial, la jornada no consiste únicamente en operar una máquina o bombear pulpa mineral; </a:t>
            </a:r>
            <a:r>
              <a:rPr lang="es-MX" b="1" dirty="0">
                <a:solidFill>
                  <a:srgbClr val="485C87"/>
                </a:solidFill>
                <a:latin typeface="Lucida Sans" panose="020B0602030504020204" pitchFamily="34" charset="77"/>
              </a:rPr>
              <a:t>la jornada laboral consiste en operar el proceso y mejorar el proceso de manera simultánea todos los días</a:t>
            </a:r>
            <a:r>
              <a:rPr lang="es-MX" dirty="0">
                <a:solidFill>
                  <a:schemeClr val="tx1">
                    <a:lumMod val="65000"/>
                    <a:lumOff val="35000"/>
                  </a:schemeClr>
                </a:solidFill>
                <a:latin typeface="Lucida Sans" panose="020B0602030504020204" pitchFamily="34" charset="77"/>
              </a:rPr>
              <a:t>. </a:t>
            </a:r>
          </a:p>
        </p:txBody>
      </p:sp>
      <p:sp>
        <p:nvSpPr>
          <p:cNvPr id="7" name="CuadroTexto 6">
            <a:extLst>
              <a:ext uri="{FF2B5EF4-FFF2-40B4-BE49-F238E27FC236}">
                <a16:creationId xmlns:a16="http://schemas.microsoft.com/office/drawing/2014/main" id="{DB847660-8611-0E32-9C4B-7AB04F270219}"/>
              </a:ext>
            </a:extLst>
          </p:cNvPr>
          <p:cNvSpPr txBox="1"/>
          <p:nvPr/>
        </p:nvSpPr>
        <p:spPr>
          <a:xfrm>
            <a:off x="395582" y="829880"/>
            <a:ext cx="9665656" cy="646331"/>
          </a:xfrm>
          <a:prstGeom prst="rect">
            <a:avLst/>
          </a:prstGeom>
          <a:noFill/>
        </p:spPr>
        <p:txBody>
          <a:bodyPr wrap="square" rtlCol="0">
            <a:spAutoFit/>
          </a:bodyPr>
          <a:lstStyle/>
          <a:p>
            <a:r>
              <a:rPr lang="es-MX" sz="3600" dirty="0">
                <a:solidFill>
                  <a:srgbClr val="485C87"/>
                </a:solidFill>
                <a:latin typeface="Lucida Sans" panose="020B0602030504020204" pitchFamily="34" charset="77"/>
              </a:rPr>
              <a:t>KAIZEN como Hábito Diario de Trabajo</a:t>
            </a:r>
            <a:endParaRPr lang="es-ES" sz="3600" dirty="0">
              <a:solidFill>
                <a:srgbClr val="485C87"/>
              </a:solidFill>
              <a:latin typeface="Lucida Sans" panose="020B0602030504020204" pitchFamily="34" charset="77"/>
            </a:endParaRPr>
          </a:p>
        </p:txBody>
      </p:sp>
    </p:spTree>
    <p:extLst>
      <p:ext uri="{BB962C8B-B14F-4D97-AF65-F5344CB8AC3E}">
        <p14:creationId xmlns:p14="http://schemas.microsoft.com/office/powerpoint/2010/main" val="1043016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CCF2F-7435-A061-8DB0-BD9A096AEDD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FA7FCFE-825E-0DCC-4B6C-6438771994B4}"/>
              </a:ext>
            </a:extLst>
          </p:cNvPr>
          <p:cNvSpPr txBox="1"/>
          <p:nvPr/>
        </p:nvSpPr>
        <p:spPr>
          <a:xfrm>
            <a:off x="1428779" y="2274838"/>
            <a:ext cx="9334442" cy="2308324"/>
          </a:xfrm>
          <a:prstGeom prst="rect">
            <a:avLst/>
          </a:prstGeom>
          <a:noFill/>
        </p:spPr>
        <p:txBody>
          <a:bodyPr wrap="square" rtlCol="0">
            <a:spAutoFit/>
          </a:bodyPr>
          <a:lstStyle/>
          <a:p>
            <a:pPr algn="ctr">
              <a:buClr>
                <a:srgbClr val="941914"/>
              </a:buClr>
            </a:pPr>
            <a:r>
              <a:rPr lang="es-MX" sz="2400" b="1" dirty="0">
                <a:solidFill>
                  <a:srgbClr val="485C87"/>
                </a:solidFill>
                <a:latin typeface="Lucida Sans" panose="020B0602030504020204" pitchFamily="34" charset="77"/>
              </a:rPr>
              <a:t>La implementación de Kaizen y Sostenibilidad de las Mejoras son esenciales para la metodología, abordando el desafío más complejo de cualquier proceso de transformación organizacional: </a:t>
            </a:r>
            <a:r>
              <a:rPr lang="es-MX" sz="2400" b="1" dirty="0">
                <a:solidFill>
                  <a:srgbClr val="941914"/>
                </a:solidFill>
                <a:latin typeface="Lucida Sans" panose="020B0602030504020204" pitchFamily="34" charset="77"/>
              </a:rPr>
              <a:t>garantizar que los cambios perduren en el tiempo</a:t>
            </a:r>
            <a:r>
              <a:rPr lang="es-MX" sz="2400" b="1" dirty="0">
                <a:solidFill>
                  <a:srgbClr val="485C87"/>
                </a:solidFill>
                <a:latin typeface="Lucida Sans" panose="020B0602030504020204" pitchFamily="34" charset="77"/>
              </a:rPr>
              <a:t> y no se disuelvan en la rutina diaria.</a:t>
            </a:r>
            <a:endParaRPr lang="es-ES_tradnl" sz="2400" b="1" dirty="0">
              <a:solidFill>
                <a:srgbClr val="485C87"/>
              </a:solidFill>
              <a:latin typeface="Lucida Sans" panose="020B0602030504020204" pitchFamily="34" charset="77"/>
            </a:endParaRPr>
          </a:p>
        </p:txBody>
      </p:sp>
      <p:pic>
        <p:nvPicPr>
          <p:cNvPr id="4" name="Imagen 3">
            <a:extLst>
              <a:ext uri="{FF2B5EF4-FFF2-40B4-BE49-F238E27FC236}">
                <a16:creationId xmlns:a16="http://schemas.microsoft.com/office/drawing/2014/main" id="{2B5D6CAF-3D8A-678A-C1D4-BB3582E5F535}"/>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007444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89CB8-4D52-BC04-3F67-478C0F00468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C82A7607-DB36-1641-C768-F547C8CA5311}"/>
              </a:ext>
            </a:extLst>
          </p:cNvPr>
          <p:cNvSpPr txBox="1"/>
          <p:nvPr/>
        </p:nvSpPr>
        <p:spPr>
          <a:xfrm>
            <a:off x="1428779" y="2274838"/>
            <a:ext cx="9334442" cy="1569660"/>
          </a:xfrm>
          <a:prstGeom prst="rect">
            <a:avLst/>
          </a:prstGeom>
          <a:noFill/>
        </p:spPr>
        <p:txBody>
          <a:bodyPr wrap="square" rtlCol="0">
            <a:spAutoFit/>
          </a:bodyPr>
          <a:lstStyle/>
          <a:p>
            <a:pPr algn="ctr">
              <a:buClr>
                <a:srgbClr val="941914"/>
              </a:buClr>
            </a:pPr>
            <a:r>
              <a:rPr lang="es-MX" sz="2400" b="1" dirty="0">
                <a:solidFill>
                  <a:srgbClr val="485C87"/>
                </a:solidFill>
                <a:latin typeface="Lucida Sans" panose="020B0602030504020204" pitchFamily="34" charset="77"/>
              </a:rPr>
              <a:t>El esfuerzo analítico y técnico previo se traduce en </a:t>
            </a:r>
            <a:r>
              <a:rPr lang="es-MX" sz="2400" b="1" dirty="0">
                <a:solidFill>
                  <a:srgbClr val="941914"/>
                </a:solidFill>
                <a:latin typeface="Lucida Sans" panose="020B0602030504020204" pitchFamily="34" charset="77"/>
              </a:rPr>
              <a:t>valor económico y operativo de largo plazo</a:t>
            </a:r>
            <a:r>
              <a:rPr lang="es-MX" sz="2400" b="1" dirty="0">
                <a:solidFill>
                  <a:srgbClr val="485C87"/>
                </a:solidFill>
                <a:latin typeface="Lucida Sans" panose="020B0602030504020204" pitchFamily="34" charset="77"/>
              </a:rPr>
              <a:t>, transformando las iniciativas aisladas en una cultura organizacional resiliente y competitiva.</a:t>
            </a:r>
            <a:endParaRPr lang="es-ES_tradnl" sz="2400" b="1" dirty="0">
              <a:solidFill>
                <a:srgbClr val="485C87"/>
              </a:solidFill>
              <a:latin typeface="Lucida Sans" panose="020B0602030504020204" pitchFamily="34" charset="77"/>
            </a:endParaRPr>
          </a:p>
        </p:txBody>
      </p:sp>
      <p:pic>
        <p:nvPicPr>
          <p:cNvPr id="4" name="Imagen 3">
            <a:extLst>
              <a:ext uri="{FF2B5EF4-FFF2-40B4-BE49-F238E27FC236}">
                <a16:creationId xmlns:a16="http://schemas.microsoft.com/office/drawing/2014/main" id="{CFF805BF-D693-E741-96A1-43B7485BEFAF}"/>
              </a:ext>
            </a:extLst>
          </p:cNvPr>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1216529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Rectángulo">
            <a:extLst>
              <a:ext uri="{FF2B5EF4-FFF2-40B4-BE49-F238E27FC236}">
                <a16:creationId xmlns:a16="http://schemas.microsoft.com/office/drawing/2014/main" id="{3CA345D4-CCEA-C002-1103-344C9C0B31B4}"/>
              </a:ext>
            </a:extLst>
          </p:cNvPr>
          <p:cNvSpPr>
            <a:spLocks noChangeArrowheads="1"/>
          </p:cNvSpPr>
          <p:nvPr/>
        </p:nvSpPr>
        <p:spPr bwMode="auto">
          <a:xfrm>
            <a:off x="1811337" y="2890391"/>
            <a:ext cx="856932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altLang="es-CL" sz="1800" dirty="0">
                <a:solidFill>
                  <a:srgbClr val="000000"/>
                </a:solidFill>
                <a:latin typeface="Lucida Sans" panose="020B0602030504020204" pitchFamily="34" charset="77"/>
              </a:rPr>
              <a:t>“</a:t>
            </a:r>
            <a:r>
              <a:rPr lang="es-MX" altLang="es-CL" sz="1800" dirty="0">
                <a:solidFill>
                  <a:srgbClr val="000000"/>
                </a:solidFill>
                <a:latin typeface="Lucida Sans" panose="020B0602030504020204" pitchFamily="34" charset="77"/>
              </a:rPr>
              <a:t>El mensaje de la estrategia Kaizen es que no debe pasar un día sin que se realice algún tipo de mejora en algún lugar de la empresa.</a:t>
            </a:r>
            <a:r>
              <a:rPr lang="es-ES" altLang="es-CL" sz="1800" dirty="0">
                <a:solidFill>
                  <a:srgbClr val="000000"/>
                </a:solidFill>
                <a:latin typeface="Lucida Sans" panose="020B0602030504020204" pitchFamily="34" charset="77"/>
              </a:rPr>
              <a:t>” </a:t>
            </a:r>
          </a:p>
          <a:p>
            <a:pPr algn="r" eaLnBrk="1" hangingPunct="1">
              <a:spcBef>
                <a:spcPct val="0"/>
              </a:spcBef>
              <a:buFontTx/>
              <a:buNone/>
            </a:pPr>
            <a:endParaRPr lang="es-ES" altLang="es-CL" sz="1400" dirty="0">
              <a:solidFill>
                <a:srgbClr val="000000"/>
              </a:solidFill>
              <a:latin typeface="Lucida Sans" panose="020B0602030504020204" pitchFamily="34" charset="77"/>
            </a:endParaRPr>
          </a:p>
          <a:p>
            <a:pPr algn="r" eaLnBrk="1" hangingPunct="1">
              <a:spcBef>
                <a:spcPct val="0"/>
              </a:spcBef>
              <a:buFontTx/>
              <a:buNone/>
            </a:pPr>
            <a:r>
              <a:rPr lang="es-ES" altLang="es-CL" sz="1400" dirty="0">
                <a:solidFill>
                  <a:srgbClr val="000000"/>
                </a:solidFill>
                <a:latin typeface="Lucida Sans" panose="020B0602030504020204" pitchFamily="34" charset="77"/>
              </a:rPr>
              <a:t>Masaaki Imai</a:t>
            </a:r>
            <a:endParaRPr lang="es-CL" altLang="es-CL" sz="1400" dirty="0">
              <a:solidFill>
                <a:srgbClr val="000000"/>
              </a:solidFill>
              <a:latin typeface="Lucida Sans" panose="020B0602030504020204" pitchFamily="34" charset="77"/>
            </a:endParaRPr>
          </a:p>
        </p:txBody>
      </p:sp>
      <p:pic>
        <p:nvPicPr>
          <p:cNvPr id="3" name="Imagen 2"/>
          <p:cNvPicPr>
            <a:picLocks noChangeAspect="1"/>
          </p:cNvPicPr>
          <p:nvPr/>
        </p:nvPicPr>
        <p:blipFill>
          <a:blip r:embed="rId2"/>
          <a:stretch>
            <a:fillRect/>
          </a:stretch>
        </p:blipFill>
        <p:spPr>
          <a:xfrm>
            <a:off x="10061238" y="230617"/>
            <a:ext cx="1501467" cy="859273"/>
          </a:xfrm>
          <a:prstGeom prst="rect">
            <a:avLst/>
          </a:prstGeom>
        </p:spPr>
      </p:pic>
    </p:spTree>
    <p:extLst>
      <p:ext uri="{BB962C8B-B14F-4D97-AF65-F5344CB8AC3E}">
        <p14:creationId xmlns:p14="http://schemas.microsoft.com/office/powerpoint/2010/main" val="4159954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64465-4F37-7B70-55AD-6D4B3B3BAFA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E611A9C-6672-08D4-30D0-82032659F5A5}"/>
              </a:ext>
            </a:extLst>
          </p:cNvPr>
          <p:cNvSpPr>
            <a:spLocks noGrp="1"/>
          </p:cNvSpPr>
          <p:nvPr>
            <p:ph type="ctrTitle"/>
          </p:nvPr>
        </p:nvSpPr>
        <p:spPr>
          <a:xfrm>
            <a:off x="1445342" y="2399072"/>
            <a:ext cx="6528619" cy="1815092"/>
          </a:xfrm>
        </p:spPr>
        <p:txBody>
          <a:bodyPr>
            <a:normAutofit fontScale="90000"/>
          </a:bodyPr>
          <a:lstStyle/>
          <a:p>
            <a:pPr algn="l"/>
            <a:r>
              <a:rPr lang="es-MX" sz="4400" dirty="0">
                <a:solidFill>
                  <a:schemeClr val="tx1">
                    <a:lumMod val="65000"/>
                    <a:lumOff val="35000"/>
                  </a:schemeClr>
                </a:solidFill>
                <a:latin typeface="Lucida Sans" panose="020B0602030504020204" pitchFamily="34" charset="77"/>
              </a:rPr>
              <a:t>Implementación de Kaizen y Sostenibilidad de las Mejoras</a:t>
            </a:r>
            <a:endParaRPr lang="es-CL" sz="4400" dirty="0"/>
          </a:p>
        </p:txBody>
      </p:sp>
      <p:pic>
        <p:nvPicPr>
          <p:cNvPr id="6" name="Imagen 5">
            <a:extLst>
              <a:ext uri="{FF2B5EF4-FFF2-40B4-BE49-F238E27FC236}">
                <a16:creationId xmlns:a16="http://schemas.microsoft.com/office/drawing/2014/main" id="{C9034046-00DA-B189-91B7-D3CF7E64693F}"/>
              </a:ext>
            </a:extLst>
          </p:cNvPr>
          <p:cNvPicPr>
            <a:picLocks noChangeAspect="1"/>
          </p:cNvPicPr>
          <p:nvPr/>
        </p:nvPicPr>
        <p:blipFill>
          <a:blip r:embed="rId2"/>
          <a:stretch>
            <a:fillRect/>
          </a:stretch>
        </p:blipFill>
        <p:spPr>
          <a:xfrm>
            <a:off x="4798211" y="781621"/>
            <a:ext cx="2025283" cy="1158014"/>
          </a:xfrm>
          <a:prstGeom prst="rect">
            <a:avLst/>
          </a:prstGeom>
        </p:spPr>
      </p:pic>
    </p:spTree>
    <p:extLst>
      <p:ext uri="{BB962C8B-B14F-4D97-AF65-F5344CB8AC3E}">
        <p14:creationId xmlns:p14="http://schemas.microsoft.com/office/powerpoint/2010/main" val="4016331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171450"/>
            <a:ext cx="12192000" cy="6858000"/>
          </a:xfrm>
          <a:prstGeom prst="rect">
            <a:avLst/>
          </a:prstGeom>
        </p:spPr>
      </p:pic>
    </p:spTree>
    <p:extLst>
      <p:ext uri="{BB962C8B-B14F-4D97-AF65-F5344CB8AC3E}">
        <p14:creationId xmlns:p14="http://schemas.microsoft.com/office/powerpoint/2010/main" val="1833679698"/>
      </p:ext>
    </p:extLst>
  </p:cSld>
  <p:clrMapOvr>
    <a:masterClrMapping/>
  </p:clrMapOvr>
</p:sld>
</file>

<file path=ppt/theme/theme1.xml><?xml version="1.0" encoding="utf-8"?>
<a:theme xmlns:a="http://schemas.openxmlformats.org/drawingml/2006/main" name="Diseño personalizado">
  <a:themeElements>
    <a:clrScheme name="Personalizado 10">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1343</TotalTime>
  <Words>1385</Words>
  <Application>Microsoft Office PowerPoint</Application>
  <PresentationFormat>Panorámica</PresentationFormat>
  <Paragraphs>70</Paragraphs>
  <Slides>19</Slides>
  <Notes>0</Notes>
  <HiddenSlides>0</HiddenSlides>
  <MMClips>2</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19</vt:i4>
      </vt:variant>
    </vt:vector>
  </HeadingPairs>
  <TitlesOfParts>
    <vt:vector size="24" baseType="lpstr">
      <vt:lpstr>Arial</vt:lpstr>
      <vt:lpstr>Calibri</vt:lpstr>
      <vt:lpstr>Calibri Light</vt:lpstr>
      <vt:lpstr>Lucida Sans</vt:lpstr>
      <vt:lpstr>Diseño personalizado</vt:lpstr>
      <vt:lpstr>Presentación de PowerPoint</vt:lpstr>
      <vt:lpstr>Implementación de Kaizen y Sostenibilidad de las Mejoras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Implementación de Kaizen y Sostenibilidad de las Mejoras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la Planificación Estratégica</dc:title>
  <dc:creator>Gustavo Espitia</dc:creator>
  <cp:lastModifiedBy>Admin</cp:lastModifiedBy>
  <cp:revision>47</cp:revision>
  <dcterms:created xsi:type="dcterms:W3CDTF">2024-11-05T15:54:06Z</dcterms:created>
  <dcterms:modified xsi:type="dcterms:W3CDTF">2026-08-07T01:46:03Z</dcterms:modified>
</cp:coreProperties>
</file>