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3" r:id="rId2"/>
    <p:sldId id="256" r:id="rId3"/>
    <p:sldId id="260" r:id="rId4"/>
    <p:sldId id="259" r:id="rId5"/>
    <p:sldId id="258" r:id="rId6"/>
    <p:sldId id="262" r:id="rId7"/>
    <p:sldId id="306" r:id="rId8"/>
    <p:sldId id="307" r:id="rId9"/>
    <p:sldId id="308" r:id="rId10"/>
    <p:sldId id="299" r:id="rId11"/>
    <p:sldId id="300" r:id="rId12"/>
    <p:sldId id="309" r:id="rId13"/>
    <p:sldId id="310" r:id="rId14"/>
    <p:sldId id="264" r:id="rId15"/>
    <p:sldId id="273" r:id="rId16"/>
    <p:sldId id="265" r:id="rId17"/>
    <p:sldId id="266"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24" r:id="rId32"/>
    <p:sldId id="331" r:id="rId33"/>
    <p:sldId id="332" r:id="rId34"/>
    <p:sldId id="325" r:id="rId35"/>
    <p:sldId id="326" r:id="rId36"/>
    <p:sldId id="327" r:id="rId37"/>
    <p:sldId id="328" r:id="rId38"/>
    <p:sldId id="329" r:id="rId39"/>
    <p:sldId id="330" r:id="rId40"/>
    <p:sldId id="333" r:id="rId41"/>
    <p:sldId id="334" r:id="rId42"/>
    <p:sldId id="335" r:id="rId43"/>
    <p:sldId id="336" r:id="rId44"/>
    <p:sldId id="337" r:id="rId45"/>
    <p:sldId id="294" r:id="rId46"/>
    <p:sldId id="295" r:id="rId47"/>
    <p:sldId id="304" r:id="rId48"/>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3522BA-FD30-4F7D-9047-CA798225A64B}" v="82" dt="2024-11-21T14:29:02.1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1166"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stavo Espitia" userId="04bf114dd0eb82c1" providerId="LiveId" clId="{A23522BA-FD30-4F7D-9047-CA798225A64B}"/>
    <pc:docChg chg="undo custSel addSld delSld modSld sldOrd">
      <pc:chgData name="Gustavo Espitia" userId="04bf114dd0eb82c1" providerId="LiveId" clId="{A23522BA-FD30-4F7D-9047-CA798225A64B}" dt="2024-11-21T14:35:46.640" v="1188" actId="20577"/>
      <pc:docMkLst>
        <pc:docMk/>
      </pc:docMkLst>
      <pc:sldChg chg="modSp mod">
        <pc:chgData name="Gustavo Espitia" userId="04bf114dd0eb82c1" providerId="LiveId" clId="{A23522BA-FD30-4F7D-9047-CA798225A64B}" dt="2024-11-19T17:42:57.785" v="6" actId="20577"/>
        <pc:sldMkLst>
          <pc:docMk/>
          <pc:sldMk cId="754582472" sldId="256"/>
        </pc:sldMkLst>
        <pc:spChg chg="mod">
          <ac:chgData name="Gustavo Espitia" userId="04bf114dd0eb82c1" providerId="LiveId" clId="{A23522BA-FD30-4F7D-9047-CA798225A64B}" dt="2024-11-19T17:41:49.081" v="0"/>
          <ac:spMkLst>
            <pc:docMk/>
            <pc:sldMk cId="754582472" sldId="256"/>
            <ac:spMk id="2" creationId="{4C01DDD9-3DF2-3D76-BEAD-45677CFF5C2F}"/>
          </ac:spMkLst>
        </pc:spChg>
        <pc:spChg chg="mod">
          <ac:chgData name="Gustavo Espitia" userId="04bf114dd0eb82c1" providerId="LiveId" clId="{A23522BA-FD30-4F7D-9047-CA798225A64B}" dt="2024-11-19T17:42:57.785" v="6" actId="20577"/>
          <ac:spMkLst>
            <pc:docMk/>
            <pc:sldMk cId="754582472" sldId="256"/>
            <ac:spMk id="3" creationId="{9939BA65-C61C-EED5-5BCF-A2C23EAFB665}"/>
          </ac:spMkLst>
        </pc:spChg>
      </pc:sldChg>
      <pc:sldChg chg="delSp modSp mod">
        <pc:chgData name="Gustavo Espitia" userId="04bf114dd0eb82c1" providerId="LiveId" clId="{A23522BA-FD30-4F7D-9047-CA798225A64B}" dt="2024-11-19T18:05:09.944" v="80" actId="1076"/>
        <pc:sldMkLst>
          <pc:docMk/>
          <pc:sldMk cId="2444049755" sldId="258"/>
        </pc:sldMkLst>
        <pc:spChg chg="mod">
          <ac:chgData name="Gustavo Espitia" userId="04bf114dd0eb82c1" providerId="LiveId" clId="{A23522BA-FD30-4F7D-9047-CA798225A64B}" dt="2024-11-19T18:05:09.944" v="80" actId="1076"/>
          <ac:spMkLst>
            <pc:docMk/>
            <pc:sldMk cId="2444049755" sldId="258"/>
            <ac:spMk id="8" creationId="{D9179FDD-3591-1FC0-42F4-24CB2C229DB7}"/>
          </ac:spMkLst>
        </pc:spChg>
        <pc:spChg chg="mod">
          <ac:chgData name="Gustavo Espitia" userId="04bf114dd0eb82c1" providerId="LiveId" clId="{A23522BA-FD30-4F7D-9047-CA798225A64B}" dt="2024-11-19T18:04:59.274" v="79" actId="1076"/>
          <ac:spMkLst>
            <pc:docMk/>
            <pc:sldMk cId="2444049755" sldId="258"/>
            <ac:spMk id="9" creationId="{00ADF3A2-A76C-6A96-282B-C3A9D6E972AD}"/>
          </ac:spMkLst>
        </pc:spChg>
        <pc:picChg chg="del">
          <ac:chgData name="Gustavo Espitia" userId="04bf114dd0eb82c1" providerId="LiveId" clId="{A23522BA-FD30-4F7D-9047-CA798225A64B}" dt="2024-11-19T17:49:37.998" v="17" actId="478"/>
          <ac:picMkLst>
            <pc:docMk/>
            <pc:sldMk cId="2444049755" sldId="258"/>
            <ac:picMk id="2" creationId="{15F828AC-4DDA-0F85-BD29-2CDBB3D38178}"/>
          </ac:picMkLst>
        </pc:picChg>
      </pc:sldChg>
      <pc:sldChg chg="modSp mod">
        <pc:chgData name="Gustavo Espitia" userId="04bf114dd0eb82c1" providerId="LiveId" clId="{A23522BA-FD30-4F7D-9047-CA798225A64B}" dt="2024-11-19T18:04:02.323" v="78" actId="20577"/>
        <pc:sldMkLst>
          <pc:docMk/>
          <pc:sldMk cId="3462023614" sldId="259"/>
        </pc:sldMkLst>
        <pc:spChg chg="mod">
          <ac:chgData name="Gustavo Espitia" userId="04bf114dd0eb82c1" providerId="LiveId" clId="{A23522BA-FD30-4F7D-9047-CA798225A64B}" dt="2024-11-19T18:04:02.323" v="78" actId="20577"/>
          <ac:spMkLst>
            <pc:docMk/>
            <pc:sldMk cId="3462023614" sldId="259"/>
            <ac:spMk id="8" creationId="{91FCD558-43D5-CB34-A9D5-6457E4B0C673}"/>
          </ac:spMkLst>
        </pc:spChg>
      </pc:sldChg>
      <pc:sldChg chg="modSp mod">
        <pc:chgData name="Gustavo Espitia" userId="04bf114dd0eb82c1" providerId="LiveId" clId="{A23522BA-FD30-4F7D-9047-CA798225A64B}" dt="2024-11-19T18:01:54.013" v="59" actId="20577"/>
        <pc:sldMkLst>
          <pc:docMk/>
          <pc:sldMk cId="3642331490" sldId="260"/>
        </pc:sldMkLst>
        <pc:spChg chg="mod">
          <ac:chgData name="Gustavo Espitia" userId="04bf114dd0eb82c1" providerId="LiveId" clId="{A23522BA-FD30-4F7D-9047-CA798225A64B}" dt="2024-11-19T18:01:54.013" v="59" actId="20577"/>
          <ac:spMkLst>
            <pc:docMk/>
            <pc:sldMk cId="3642331490" sldId="260"/>
            <ac:spMk id="9" creationId="{29B3D811-086C-39EC-001D-A0C650C647C6}"/>
          </ac:spMkLst>
        </pc:spChg>
      </pc:sldChg>
      <pc:sldChg chg="del">
        <pc:chgData name="Gustavo Espitia" userId="04bf114dd0eb82c1" providerId="LiveId" clId="{A23522BA-FD30-4F7D-9047-CA798225A64B}" dt="2024-11-19T17:51:29.413" v="27" actId="47"/>
        <pc:sldMkLst>
          <pc:docMk/>
          <pc:sldMk cId="4110191016" sldId="261"/>
        </pc:sldMkLst>
      </pc:sldChg>
      <pc:sldChg chg="addSp delSp modSp mod">
        <pc:chgData name="Gustavo Espitia" userId="04bf114dd0eb82c1" providerId="LiveId" clId="{A23522BA-FD30-4F7D-9047-CA798225A64B}" dt="2024-11-21T14:30:59.331" v="1154" actId="20577"/>
        <pc:sldMkLst>
          <pc:docMk/>
          <pc:sldMk cId="455549546" sldId="262"/>
        </pc:sldMkLst>
        <pc:spChg chg="del">
          <ac:chgData name="Gustavo Espitia" userId="04bf114dd0eb82c1" providerId="LiveId" clId="{A23522BA-FD30-4F7D-9047-CA798225A64B}" dt="2024-11-19T17:52:05.048" v="30" actId="478"/>
          <ac:spMkLst>
            <pc:docMk/>
            <pc:sldMk cId="455549546" sldId="262"/>
            <ac:spMk id="2" creationId="{EE8B51EA-3404-4A21-CDBA-981080E88930}"/>
          </ac:spMkLst>
        </pc:spChg>
        <pc:spChg chg="del">
          <ac:chgData name="Gustavo Espitia" userId="04bf114dd0eb82c1" providerId="LiveId" clId="{A23522BA-FD30-4F7D-9047-CA798225A64B}" dt="2024-11-19T17:52:00.688" v="28" actId="478"/>
          <ac:spMkLst>
            <pc:docMk/>
            <pc:sldMk cId="455549546" sldId="262"/>
            <ac:spMk id="3" creationId="{5B359A7E-2664-5F0E-2BB4-756C0C5087BE}"/>
          </ac:spMkLst>
        </pc:spChg>
        <pc:spChg chg="del">
          <ac:chgData name="Gustavo Espitia" userId="04bf114dd0eb82c1" providerId="LiveId" clId="{A23522BA-FD30-4F7D-9047-CA798225A64B}" dt="2024-11-19T17:52:03.410" v="29" actId="478"/>
          <ac:spMkLst>
            <pc:docMk/>
            <pc:sldMk cId="455549546" sldId="262"/>
            <ac:spMk id="4" creationId="{32F246C5-FC03-51A3-93E1-84B3C7D020C7}"/>
          </ac:spMkLst>
        </pc:spChg>
        <pc:spChg chg="add mod">
          <ac:chgData name="Gustavo Espitia" userId="04bf114dd0eb82c1" providerId="LiveId" clId="{A23522BA-FD30-4F7D-9047-CA798225A64B}" dt="2024-11-19T18:05:45.540" v="81" actId="1076"/>
          <ac:spMkLst>
            <pc:docMk/>
            <pc:sldMk cId="455549546" sldId="262"/>
            <ac:spMk id="6" creationId="{AD6B26D0-CC17-11A9-7C75-1B3A18A36EFA}"/>
          </ac:spMkLst>
        </pc:spChg>
        <pc:spChg chg="add mod">
          <ac:chgData name="Gustavo Espitia" userId="04bf114dd0eb82c1" providerId="LiveId" clId="{A23522BA-FD30-4F7D-9047-CA798225A64B}" dt="2024-11-21T14:30:52.183" v="1150" actId="20577"/>
          <ac:spMkLst>
            <pc:docMk/>
            <pc:sldMk cId="455549546" sldId="262"/>
            <ac:spMk id="7" creationId="{54E89B74-F8CA-BB4B-7D3B-46C282346CE2}"/>
          </ac:spMkLst>
        </pc:spChg>
        <pc:spChg chg="add mod">
          <ac:chgData name="Gustavo Espitia" userId="04bf114dd0eb82c1" providerId="LiveId" clId="{A23522BA-FD30-4F7D-9047-CA798225A64B}" dt="2024-11-21T14:30:59.331" v="1154" actId="20577"/>
          <ac:spMkLst>
            <pc:docMk/>
            <pc:sldMk cId="455549546" sldId="262"/>
            <ac:spMk id="8" creationId="{E892D52F-58FA-A251-0908-094623788939}"/>
          </ac:spMkLst>
        </pc:spChg>
        <pc:spChg chg="add mod">
          <ac:chgData name="Gustavo Espitia" userId="04bf114dd0eb82c1" providerId="LiveId" clId="{A23522BA-FD30-4F7D-9047-CA798225A64B}" dt="2024-11-19T18:05:56.929" v="83" actId="1076"/>
          <ac:spMkLst>
            <pc:docMk/>
            <pc:sldMk cId="455549546" sldId="262"/>
            <ac:spMk id="9" creationId="{1108851F-5B53-3733-FE5D-77E7A084A87A}"/>
          </ac:spMkLst>
        </pc:spChg>
      </pc:sldChg>
      <pc:sldChg chg="del">
        <pc:chgData name="Gustavo Espitia" userId="04bf114dd0eb82c1" providerId="LiveId" clId="{A23522BA-FD30-4F7D-9047-CA798225A64B}" dt="2024-11-20T18:27:14.026" v="774" actId="47"/>
        <pc:sldMkLst>
          <pc:docMk/>
          <pc:sldMk cId="3921207832" sldId="263"/>
        </pc:sldMkLst>
      </pc:sldChg>
      <pc:sldChg chg="delSp modSp mod ord">
        <pc:chgData name="Gustavo Espitia" userId="04bf114dd0eb82c1" providerId="LiveId" clId="{A23522BA-FD30-4F7D-9047-CA798225A64B}" dt="2024-11-21T14:33:06.486" v="1173" actId="20577"/>
        <pc:sldMkLst>
          <pc:docMk/>
          <pc:sldMk cId="3074525140" sldId="264"/>
        </pc:sldMkLst>
        <pc:spChg chg="del">
          <ac:chgData name="Gustavo Espitia" userId="04bf114dd0eb82c1" providerId="LiveId" clId="{A23522BA-FD30-4F7D-9047-CA798225A64B}" dt="2024-11-19T18:49:04.806" v="387" actId="478"/>
          <ac:spMkLst>
            <pc:docMk/>
            <pc:sldMk cId="3074525140" sldId="264"/>
            <ac:spMk id="2" creationId="{88977925-A8A0-0CA3-4C03-3F79C92C5A05}"/>
          </ac:spMkLst>
        </pc:spChg>
        <pc:spChg chg="mod">
          <ac:chgData name="Gustavo Espitia" userId="04bf114dd0eb82c1" providerId="LiveId" clId="{A23522BA-FD30-4F7D-9047-CA798225A64B}" dt="2024-11-21T14:33:06.486" v="1173" actId="20577"/>
          <ac:spMkLst>
            <pc:docMk/>
            <pc:sldMk cId="3074525140" sldId="264"/>
            <ac:spMk id="3" creationId="{ED7606E8-2947-9D3A-160D-D051A2E31B3D}"/>
          </ac:spMkLst>
        </pc:spChg>
      </pc:sldChg>
      <pc:sldChg chg="addSp delSp modSp mod ord">
        <pc:chgData name="Gustavo Espitia" userId="04bf114dd0eb82c1" providerId="LiveId" clId="{A23522BA-FD30-4F7D-9047-CA798225A64B}" dt="2024-11-20T17:39:17.545" v="552" actId="14100"/>
        <pc:sldMkLst>
          <pc:docMk/>
          <pc:sldMk cId="1245661375" sldId="265"/>
        </pc:sldMkLst>
        <pc:spChg chg="add mod">
          <ac:chgData name="Gustavo Espitia" userId="04bf114dd0eb82c1" providerId="LiveId" clId="{A23522BA-FD30-4F7D-9047-CA798225A64B}" dt="2024-11-20T17:31:34.761" v="527" actId="1076"/>
          <ac:spMkLst>
            <pc:docMk/>
            <pc:sldMk cId="1245661375" sldId="265"/>
            <ac:spMk id="2" creationId="{CC48EF92-EF3E-4B0A-B634-9AB0963F8E71}"/>
          </ac:spMkLst>
        </pc:spChg>
        <pc:spChg chg="mod">
          <ac:chgData name="Gustavo Espitia" userId="04bf114dd0eb82c1" providerId="LiveId" clId="{A23522BA-FD30-4F7D-9047-CA798225A64B}" dt="2024-11-20T17:27:16.693" v="508"/>
          <ac:spMkLst>
            <pc:docMk/>
            <pc:sldMk cId="1245661375" sldId="265"/>
            <ac:spMk id="4" creationId="{F4440FA1-6600-701B-04F8-7533BF55BC7C}"/>
          </ac:spMkLst>
        </pc:spChg>
        <pc:spChg chg="mod">
          <ac:chgData name="Gustavo Espitia" userId="04bf114dd0eb82c1" providerId="LiveId" clId="{A23522BA-FD30-4F7D-9047-CA798225A64B}" dt="2024-11-20T17:29:06.382" v="516" actId="20577"/>
          <ac:spMkLst>
            <pc:docMk/>
            <pc:sldMk cId="1245661375" sldId="265"/>
            <ac:spMk id="5" creationId="{F195C44E-2427-74DE-4DD5-79B39C59863C}"/>
          </ac:spMkLst>
        </pc:spChg>
        <pc:picChg chg="add mod">
          <ac:chgData name="Gustavo Espitia" userId="04bf114dd0eb82c1" providerId="LiveId" clId="{A23522BA-FD30-4F7D-9047-CA798225A64B}" dt="2024-11-20T17:39:17.545" v="552" actId="14100"/>
          <ac:picMkLst>
            <pc:docMk/>
            <pc:sldMk cId="1245661375" sldId="265"/>
            <ac:picMk id="3" creationId="{3BB638B4-32C5-FEE3-3831-F148B9CFB4AC}"/>
          </ac:picMkLst>
        </pc:picChg>
        <pc:picChg chg="del">
          <ac:chgData name="Gustavo Espitia" userId="04bf114dd0eb82c1" providerId="LiveId" clId="{A23522BA-FD30-4F7D-9047-CA798225A64B}" dt="2024-11-20T17:27:59.494" v="510" actId="478"/>
          <ac:picMkLst>
            <pc:docMk/>
            <pc:sldMk cId="1245661375" sldId="265"/>
            <ac:picMk id="7" creationId="{CB0AAEA6-E162-E1C2-EC1B-8BABD76029B3}"/>
          </ac:picMkLst>
        </pc:picChg>
      </pc:sldChg>
      <pc:sldChg chg="addSp delSp modSp mod ord">
        <pc:chgData name="Gustavo Espitia" userId="04bf114dd0eb82c1" providerId="LiveId" clId="{A23522BA-FD30-4F7D-9047-CA798225A64B}" dt="2024-11-20T17:38:27.940" v="548" actId="1076"/>
        <pc:sldMkLst>
          <pc:docMk/>
          <pc:sldMk cId="3681898550" sldId="266"/>
        </pc:sldMkLst>
        <pc:spChg chg="mod">
          <ac:chgData name="Gustavo Espitia" userId="04bf114dd0eb82c1" providerId="LiveId" clId="{A23522BA-FD30-4F7D-9047-CA798225A64B}" dt="2024-11-20T17:34:09.351" v="542" actId="108"/>
          <ac:spMkLst>
            <pc:docMk/>
            <pc:sldMk cId="3681898550" sldId="266"/>
            <ac:spMk id="2" creationId="{EAAC5617-3456-DF40-E52C-6973E5C7B9A2}"/>
          </ac:spMkLst>
        </pc:spChg>
        <pc:spChg chg="del">
          <ac:chgData name="Gustavo Espitia" userId="04bf114dd0eb82c1" providerId="LiveId" clId="{A23522BA-FD30-4F7D-9047-CA798225A64B}" dt="2024-11-20T17:38:08.758" v="543" actId="478"/>
          <ac:spMkLst>
            <pc:docMk/>
            <pc:sldMk cId="3681898550" sldId="266"/>
            <ac:spMk id="3" creationId="{E2C98457-1DBC-01EC-0414-EDE62972403F}"/>
          </ac:spMkLst>
        </pc:spChg>
        <pc:spChg chg="mod">
          <ac:chgData name="Gustavo Espitia" userId="04bf114dd0eb82c1" providerId="LiveId" clId="{A23522BA-FD30-4F7D-9047-CA798225A64B}" dt="2024-11-20T17:27:24.119" v="509"/>
          <ac:spMkLst>
            <pc:docMk/>
            <pc:sldMk cId="3681898550" sldId="266"/>
            <ac:spMk id="4" creationId="{749A35F7-4C8F-7FAC-A292-D863895B7384}"/>
          </ac:spMkLst>
        </pc:spChg>
        <pc:picChg chg="add mod">
          <ac:chgData name="Gustavo Espitia" userId="04bf114dd0eb82c1" providerId="LiveId" clId="{A23522BA-FD30-4F7D-9047-CA798225A64B}" dt="2024-11-20T17:38:27.940" v="548" actId="1076"/>
          <ac:picMkLst>
            <pc:docMk/>
            <pc:sldMk cId="3681898550" sldId="266"/>
            <ac:picMk id="6" creationId="{0FD5176A-D956-D436-D32D-28722DE9F2E1}"/>
          </ac:picMkLst>
        </pc:picChg>
      </pc:sldChg>
      <pc:sldChg chg="del">
        <pc:chgData name="Gustavo Espitia" userId="04bf114dd0eb82c1" providerId="LiveId" clId="{A23522BA-FD30-4F7D-9047-CA798225A64B}" dt="2024-11-20T18:27:14.026" v="774" actId="47"/>
        <pc:sldMkLst>
          <pc:docMk/>
          <pc:sldMk cId="2831876927" sldId="267"/>
        </pc:sldMkLst>
      </pc:sldChg>
      <pc:sldChg chg="del">
        <pc:chgData name="Gustavo Espitia" userId="04bf114dd0eb82c1" providerId="LiveId" clId="{A23522BA-FD30-4F7D-9047-CA798225A64B}" dt="2024-11-20T18:27:14.026" v="774" actId="47"/>
        <pc:sldMkLst>
          <pc:docMk/>
          <pc:sldMk cId="251723676" sldId="268"/>
        </pc:sldMkLst>
      </pc:sldChg>
      <pc:sldChg chg="del">
        <pc:chgData name="Gustavo Espitia" userId="04bf114dd0eb82c1" providerId="LiveId" clId="{A23522BA-FD30-4F7D-9047-CA798225A64B}" dt="2024-11-20T18:27:14.026" v="774" actId="47"/>
        <pc:sldMkLst>
          <pc:docMk/>
          <pc:sldMk cId="1724244889" sldId="269"/>
        </pc:sldMkLst>
      </pc:sldChg>
      <pc:sldChg chg="del">
        <pc:chgData name="Gustavo Espitia" userId="04bf114dd0eb82c1" providerId="LiveId" clId="{A23522BA-FD30-4F7D-9047-CA798225A64B}" dt="2024-11-20T18:27:14.026" v="774" actId="47"/>
        <pc:sldMkLst>
          <pc:docMk/>
          <pc:sldMk cId="1422114879" sldId="270"/>
        </pc:sldMkLst>
      </pc:sldChg>
      <pc:sldChg chg="del">
        <pc:chgData name="Gustavo Espitia" userId="04bf114dd0eb82c1" providerId="LiveId" clId="{A23522BA-FD30-4F7D-9047-CA798225A64B}" dt="2024-11-20T18:27:14.026" v="774" actId="47"/>
        <pc:sldMkLst>
          <pc:docMk/>
          <pc:sldMk cId="3489491316" sldId="271"/>
        </pc:sldMkLst>
      </pc:sldChg>
      <pc:sldChg chg="del">
        <pc:chgData name="Gustavo Espitia" userId="04bf114dd0eb82c1" providerId="LiveId" clId="{A23522BA-FD30-4F7D-9047-CA798225A64B}" dt="2024-11-20T18:27:14.026" v="774" actId="47"/>
        <pc:sldMkLst>
          <pc:docMk/>
          <pc:sldMk cId="4152983855" sldId="272"/>
        </pc:sldMkLst>
      </pc:sldChg>
      <pc:sldChg chg="modSp mod ord">
        <pc:chgData name="Gustavo Espitia" userId="04bf114dd0eb82c1" providerId="LiveId" clId="{A23522BA-FD30-4F7D-9047-CA798225A64B}" dt="2024-11-19T18:57:12.873" v="474"/>
        <pc:sldMkLst>
          <pc:docMk/>
          <pc:sldMk cId="380515920" sldId="273"/>
        </pc:sldMkLst>
        <pc:spChg chg="mod">
          <ac:chgData name="Gustavo Espitia" userId="04bf114dd0eb82c1" providerId="LiveId" clId="{A23522BA-FD30-4F7D-9047-CA798225A64B}" dt="2024-11-19T18:57:12.873" v="474"/>
          <ac:spMkLst>
            <pc:docMk/>
            <pc:sldMk cId="380515920" sldId="273"/>
            <ac:spMk id="8" creationId="{68D73D98-0DAF-2EE9-3C7E-A435F4780C09}"/>
          </ac:spMkLst>
        </pc:spChg>
      </pc:sldChg>
      <pc:sldChg chg="del">
        <pc:chgData name="Gustavo Espitia" userId="04bf114dd0eb82c1" providerId="LiveId" clId="{A23522BA-FD30-4F7D-9047-CA798225A64B}" dt="2024-11-20T18:27:14.026" v="774" actId="47"/>
        <pc:sldMkLst>
          <pc:docMk/>
          <pc:sldMk cId="2404128296" sldId="274"/>
        </pc:sldMkLst>
      </pc:sldChg>
      <pc:sldChg chg="del">
        <pc:chgData name="Gustavo Espitia" userId="04bf114dd0eb82c1" providerId="LiveId" clId="{A23522BA-FD30-4F7D-9047-CA798225A64B}" dt="2024-11-20T18:27:14.026" v="774" actId="47"/>
        <pc:sldMkLst>
          <pc:docMk/>
          <pc:sldMk cId="3153248370" sldId="275"/>
        </pc:sldMkLst>
      </pc:sldChg>
      <pc:sldChg chg="del">
        <pc:chgData name="Gustavo Espitia" userId="04bf114dd0eb82c1" providerId="LiveId" clId="{A23522BA-FD30-4F7D-9047-CA798225A64B}" dt="2024-11-20T18:27:14.026" v="774" actId="47"/>
        <pc:sldMkLst>
          <pc:docMk/>
          <pc:sldMk cId="4059370730" sldId="276"/>
        </pc:sldMkLst>
      </pc:sldChg>
      <pc:sldChg chg="del">
        <pc:chgData name="Gustavo Espitia" userId="04bf114dd0eb82c1" providerId="LiveId" clId="{A23522BA-FD30-4F7D-9047-CA798225A64B}" dt="2024-11-20T18:27:14.026" v="774" actId="47"/>
        <pc:sldMkLst>
          <pc:docMk/>
          <pc:sldMk cId="325082155" sldId="277"/>
        </pc:sldMkLst>
      </pc:sldChg>
      <pc:sldChg chg="del">
        <pc:chgData name="Gustavo Espitia" userId="04bf114dd0eb82c1" providerId="LiveId" clId="{A23522BA-FD30-4F7D-9047-CA798225A64B}" dt="2024-11-20T18:27:14.026" v="774" actId="47"/>
        <pc:sldMkLst>
          <pc:docMk/>
          <pc:sldMk cId="2806872242" sldId="278"/>
        </pc:sldMkLst>
      </pc:sldChg>
      <pc:sldChg chg="del">
        <pc:chgData name="Gustavo Espitia" userId="04bf114dd0eb82c1" providerId="LiveId" clId="{A23522BA-FD30-4F7D-9047-CA798225A64B}" dt="2024-11-20T18:27:14.026" v="774" actId="47"/>
        <pc:sldMkLst>
          <pc:docMk/>
          <pc:sldMk cId="4090755483" sldId="279"/>
        </pc:sldMkLst>
      </pc:sldChg>
      <pc:sldChg chg="del">
        <pc:chgData name="Gustavo Espitia" userId="04bf114dd0eb82c1" providerId="LiveId" clId="{A23522BA-FD30-4F7D-9047-CA798225A64B}" dt="2024-11-20T18:27:14.026" v="774" actId="47"/>
        <pc:sldMkLst>
          <pc:docMk/>
          <pc:sldMk cId="1987441900" sldId="280"/>
        </pc:sldMkLst>
      </pc:sldChg>
      <pc:sldChg chg="del">
        <pc:chgData name="Gustavo Espitia" userId="04bf114dd0eb82c1" providerId="LiveId" clId="{A23522BA-FD30-4F7D-9047-CA798225A64B}" dt="2024-11-20T18:27:14.026" v="774" actId="47"/>
        <pc:sldMkLst>
          <pc:docMk/>
          <pc:sldMk cId="3707923923" sldId="281"/>
        </pc:sldMkLst>
      </pc:sldChg>
      <pc:sldChg chg="del">
        <pc:chgData name="Gustavo Espitia" userId="04bf114dd0eb82c1" providerId="LiveId" clId="{A23522BA-FD30-4F7D-9047-CA798225A64B}" dt="2024-11-20T18:27:14.026" v="774" actId="47"/>
        <pc:sldMkLst>
          <pc:docMk/>
          <pc:sldMk cId="857318740" sldId="282"/>
        </pc:sldMkLst>
      </pc:sldChg>
      <pc:sldChg chg="del">
        <pc:chgData name="Gustavo Espitia" userId="04bf114dd0eb82c1" providerId="LiveId" clId="{A23522BA-FD30-4F7D-9047-CA798225A64B}" dt="2024-11-20T18:27:14.026" v="774" actId="47"/>
        <pc:sldMkLst>
          <pc:docMk/>
          <pc:sldMk cId="3945108930" sldId="283"/>
        </pc:sldMkLst>
      </pc:sldChg>
      <pc:sldChg chg="del">
        <pc:chgData name="Gustavo Espitia" userId="04bf114dd0eb82c1" providerId="LiveId" clId="{A23522BA-FD30-4F7D-9047-CA798225A64B}" dt="2024-11-20T18:27:14.026" v="774" actId="47"/>
        <pc:sldMkLst>
          <pc:docMk/>
          <pc:sldMk cId="200935456" sldId="284"/>
        </pc:sldMkLst>
      </pc:sldChg>
      <pc:sldChg chg="del">
        <pc:chgData name="Gustavo Espitia" userId="04bf114dd0eb82c1" providerId="LiveId" clId="{A23522BA-FD30-4F7D-9047-CA798225A64B}" dt="2024-11-20T18:27:14.026" v="774" actId="47"/>
        <pc:sldMkLst>
          <pc:docMk/>
          <pc:sldMk cId="4094681517" sldId="285"/>
        </pc:sldMkLst>
      </pc:sldChg>
      <pc:sldChg chg="del">
        <pc:chgData name="Gustavo Espitia" userId="04bf114dd0eb82c1" providerId="LiveId" clId="{A23522BA-FD30-4F7D-9047-CA798225A64B}" dt="2024-11-20T18:27:14.026" v="774" actId="47"/>
        <pc:sldMkLst>
          <pc:docMk/>
          <pc:sldMk cId="2237829968" sldId="286"/>
        </pc:sldMkLst>
      </pc:sldChg>
      <pc:sldChg chg="del">
        <pc:chgData name="Gustavo Espitia" userId="04bf114dd0eb82c1" providerId="LiveId" clId="{A23522BA-FD30-4F7D-9047-CA798225A64B}" dt="2024-11-20T18:27:14.026" v="774" actId="47"/>
        <pc:sldMkLst>
          <pc:docMk/>
          <pc:sldMk cId="2422917577" sldId="287"/>
        </pc:sldMkLst>
      </pc:sldChg>
      <pc:sldChg chg="del">
        <pc:chgData name="Gustavo Espitia" userId="04bf114dd0eb82c1" providerId="LiveId" clId="{A23522BA-FD30-4F7D-9047-CA798225A64B}" dt="2024-11-20T18:27:14.026" v="774" actId="47"/>
        <pc:sldMkLst>
          <pc:docMk/>
          <pc:sldMk cId="305611624" sldId="288"/>
        </pc:sldMkLst>
      </pc:sldChg>
      <pc:sldChg chg="del">
        <pc:chgData name="Gustavo Espitia" userId="04bf114dd0eb82c1" providerId="LiveId" clId="{A23522BA-FD30-4F7D-9047-CA798225A64B}" dt="2024-11-20T18:27:14.026" v="774" actId="47"/>
        <pc:sldMkLst>
          <pc:docMk/>
          <pc:sldMk cId="2097180574" sldId="289"/>
        </pc:sldMkLst>
      </pc:sldChg>
      <pc:sldChg chg="del">
        <pc:chgData name="Gustavo Espitia" userId="04bf114dd0eb82c1" providerId="LiveId" clId="{A23522BA-FD30-4F7D-9047-CA798225A64B}" dt="2024-11-20T18:27:14.026" v="774" actId="47"/>
        <pc:sldMkLst>
          <pc:docMk/>
          <pc:sldMk cId="3334795387" sldId="290"/>
        </pc:sldMkLst>
      </pc:sldChg>
      <pc:sldChg chg="del">
        <pc:chgData name="Gustavo Espitia" userId="04bf114dd0eb82c1" providerId="LiveId" clId="{A23522BA-FD30-4F7D-9047-CA798225A64B}" dt="2024-11-20T18:27:14.026" v="774" actId="47"/>
        <pc:sldMkLst>
          <pc:docMk/>
          <pc:sldMk cId="1315018557" sldId="291"/>
        </pc:sldMkLst>
      </pc:sldChg>
      <pc:sldChg chg="del">
        <pc:chgData name="Gustavo Espitia" userId="04bf114dd0eb82c1" providerId="LiveId" clId="{A23522BA-FD30-4F7D-9047-CA798225A64B}" dt="2024-11-20T18:27:14.026" v="774" actId="47"/>
        <pc:sldMkLst>
          <pc:docMk/>
          <pc:sldMk cId="1696388740" sldId="292"/>
        </pc:sldMkLst>
      </pc:sldChg>
      <pc:sldChg chg="del">
        <pc:chgData name="Gustavo Espitia" userId="04bf114dd0eb82c1" providerId="LiveId" clId="{A23522BA-FD30-4F7D-9047-CA798225A64B}" dt="2024-11-20T18:27:14.026" v="774" actId="47"/>
        <pc:sldMkLst>
          <pc:docMk/>
          <pc:sldMk cId="2607146816" sldId="293"/>
        </pc:sldMkLst>
      </pc:sldChg>
      <pc:sldChg chg="modSp mod">
        <pc:chgData name="Gustavo Espitia" userId="04bf114dd0eb82c1" providerId="LiveId" clId="{A23522BA-FD30-4F7D-9047-CA798225A64B}" dt="2024-11-20T18:36:26.571" v="781"/>
        <pc:sldMkLst>
          <pc:docMk/>
          <pc:sldMk cId="4159954413" sldId="294"/>
        </pc:sldMkLst>
        <pc:spChg chg="mod">
          <ac:chgData name="Gustavo Espitia" userId="04bf114dd0eb82c1" providerId="LiveId" clId="{A23522BA-FD30-4F7D-9047-CA798225A64B}" dt="2024-11-20T18:36:26.571" v="781"/>
          <ac:spMkLst>
            <pc:docMk/>
            <pc:sldMk cId="4159954413" sldId="294"/>
            <ac:spMk id="4" creationId="{3CA345D4-CCEA-C002-1103-344C9C0B31B4}"/>
          </ac:spMkLst>
        </pc:spChg>
      </pc:sldChg>
      <pc:sldChg chg="modSp mod">
        <pc:chgData name="Gustavo Espitia" userId="04bf114dd0eb82c1" providerId="LiveId" clId="{A23522BA-FD30-4F7D-9047-CA798225A64B}" dt="2024-11-20T18:28:27.835" v="777" actId="20577"/>
        <pc:sldMkLst>
          <pc:docMk/>
          <pc:sldMk cId="926560516" sldId="295"/>
        </pc:sldMkLst>
        <pc:spChg chg="mod">
          <ac:chgData name="Gustavo Espitia" userId="04bf114dd0eb82c1" providerId="LiveId" clId="{A23522BA-FD30-4F7D-9047-CA798225A64B}" dt="2024-11-20T18:27:56.911" v="775"/>
          <ac:spMkLst>
            <pc:docMk/>
            <pc:sldMk cId="926560516" sldId="295"/>
            <ac:spMk id="2" creationId="{50A996AE-9F72-28E9-F5CC-48ED797E5667}"/>
          </ac:spMkLst>
        </pc:spChg>
        <pc:spChg chg="mod">
          <ac:chgData name="Gustavo Espitia" userId="04bf114dd0eb82c1" providerId="LiveId" clId="{A23522BA-FD30-4F7D-9047-CA798225A64B}" dt="2024-11-20T18:28:27.835" v="777" actId="20577"/>
          <ac:spMkLst>
            <pc:docMk/>
            <pc:sldMk cId="926560516" sldId="295"/>
            <ac:spMk id="3" creationId="{790F48AB-92E8-8F6E-5023-92B2DF12A644}"/>
          </ac:spMkLst>
        </pc:spChg>
      </pc:sldChg>
      <pc:sldChg chg="del">
        <pc:chgData name="Gustavo Espitia" userId="04bf114dd0eb82c1" providerId="LiveId" clId="{A23522BA-FD30-4F7D-9047-CA798225A64B}" dt="2024-11-20T18:27:14.026" v="774" actId="47"/>
        <pc:sldMkLst>
          <pc:docMk/>
          <pc:sldMk cId="2494582244" sldId="296"/>
        </pc:sldMkLst>
      </pc:sldChg>
      <pc:sldChg chg="del">
        <pc:chgData name="Gustavo Espitia" userId="04bf114dd0eb82c1" providerId="LiveId" clId="{A23522BA-FD30-4F7D-9047-CA798225A64B}" dt="2024-11-20T18:27:14.026" v="774" actId="47"/>
        <pc:sldMkLst>
          <pc:docMk/>
          <pc:sldMk cId="3265057463" sldId="297"/>
        </pc:sldMkLst>
      </pc:sldChg>
      <pc:sldChg chg="del">
        <pc:chgData name="Gustavo Espitia" userId="04bf114dd0eb82c1" providerId="LiveId" clId="{A23522BA-FD30-4F7D-9047-CA798225A64B}" dt="2024-11-20T18:27:14.026" v="774" actId="47"/>
        <pc:sldMkLst>
          <pc:docMk/>
          <pc:sldMk cId="2805830493" sldId="298"/>
        </pc:sldMkLst>
      </pc:sldChg>
      <pc:sldChg chg="modSp mod ord">
        <pc:chgData name="Gustavo Espitia" userId="04bf114dd0eb82c1" providerId="LiveId" clId="{A23522BA-FD30-4F7D-9047-CA798225A64B}" dt="2024-11-19T18:45:07.788" v="365" actId="1035"/>
        <pc:sldMkLst>
          <pc:docMk/>
          <pc:sldMk cId="4195731361" sldId="299"/>
        </pc:sldMkLst>
        <pc:spChg chg="mod">
          <ac:chgData name="Gustavo Espitia" userId="04bf114dd0eb82c1" providerId="LiveId" clId="{A23522BA-FD30-4F7D-9047-CA798225A64B}" dt="2024-11-19T18:12:58.665" v="87" actId="20577"/>
          <ac:spMkLst>
            <pc:docMk/>
            <pc:sldMk cId="4195731361" sldId="299"/>
            <ac:spMk id="4" creationId="{1EF0093A-F3E0-39BA-B466-CC2BA0FDCD43}"/>
          </ac:spMkLst>
        </pc:spChg>
        <pc:spChg chg="mod">
          <ac:chgData name="Gustavo Espitia" userId="04bf114dd0eb82c1" providerId="LiveId" clId="{A23522BA-FD30-4F7D-9047-CA798225A64B}" dt="2024-11-19T18:45:07.788" v="365" actId="1035"/>
          <ac:spMkLst>
            <pc:docMk/>
            <pc:sldMk cId="4195731361" sldId="299"/>
            <ac:spMk id="5" creationId="{CC19066E-47EB-882F-7286-607C566D42B9}"/>
          </ac:spMkLst>
        </pc:spChg>
      </pc:sldChg>
      <pc:sldChg chg="addSp modSp mod ord">
        <pc:chgData name="Gustavo Espitia" userId="04bf114dd0eb82c1" providerId="LiveId" clId="{A23522BA-FD30-4F7D-9047-CA798225A64B}" dt="2024-11-21T13:46:36.211" v="792" actId="14100"/>
        <pc:sldMkLst>
          <pc:docMk/>
          <pc:sldMk cId="1877274356" sldId="300"/>
        </pc:sldMkLst>
        <pc:spChg chg="mod">
          <ac:chgData name="Gustavo Espitia" userId="04bf114dd0eb82c1" providerId="LiveId" clId="{A23522BA-FD30-4F7D-9047-CA798225A64B}" dt="2024-11-19T18:13:27.975" v="89" actId="20577"/>
          <ac:spMkLst>
            <pc:docMk/>
            <pc:sldMk cId="1877274356" sldId="300"/>
            <ac:spMk id="4" creationId="{1C1E0AE3-6C06-C5D4-4703-D2DE52F75C3D}"/>
          </ac:spMkLst>
        </pc:spChg>
        <pc:spChg chg="mod">
          <ac:chgData name="Gustavo Espitia" userId="04bf114dd0eb82c1" providerId="LiveId" clId="{A23522BA-FD30-4F7D-9047-CA798225A64B}" dt="2024-11-20T17:41:33.765" v="556" actId="14100"/>
          <ac:spMkLst>
            <pc:docMk/>
            <pc:sldMk cId="1877274356" sldId="300"/>
            <ac:spMk id="5" creationId="{9A0B242E-6E91-C074-627E-319499B1CA0E}"/>
          </ac:spMkLst>
        </pc:spChg>
        <pc:picChg chg="add mod">
          <ac:chgData name="Gustavo Espitia" userId="04bf114dd0eb82c1" providerId="LiveId" clId="{A23522BA-FD30-4F7D-9047-CA798225A64B}" dt="2024-11-21T13:46:36.211" v="792" actId="14100"/>
          <ac:picMkLst>
            <pc:docMk/>
            <pc:sldMk cId="1877274356" sldId="300"/>
            <ac:picMk id="2" creationId="{A3BA1DCC-C50D-A979-57D1-C22450117E5B}"/>
          </ac:picMkLst>
        </pc:picChg>
        <pc:picChg chg="add mod ord">
          <ac:chgData name="Gustavo Espitia" userId="04bf114dd0eb82c1" providerId="LiveId" clId="{A23522BA-FD30-4F7D-9047-CA798225A64B}" dt="2024-11-20T17:42:39.482" v="571" actId="1035"/>
          <ac:picMkLst>
            <pc:docMk/>
            <pc:sldMk cId="1877274356" sldId="300"/>
            <ac:picMk id="3" creationId="{78CB01AB-5407-B090-3DF7-762FC587D432}"/>
          </ac:picMkLst>
        </pc:picChg>
      </pc:sldChg>
      <pc:sldChg chg="modSp del mod ord">
        <pc:chgData name="Gustavo Espitia" userId="04bf114dd0eb82c1" providerId="LiveId" clId="{A23522BA-FD30-4F7D-9047-CA798225A64B}" dt="2024-11-20T18:00:31.559" v="629" actId="47"/>
        <pc:sldMkLst>
          <pc:docMk/>
          <pc:sldMk cId="1059651701" sldId="301"/>
        </pc:sldMkLst>
        <pc:spChg chg="mod">
          <ac:chgData name="Gustavo Espitia" userId="04bf114dd0eb82c1" providerId="LiveId" clId="{A23522BA-FD30-4F7D-9047-CA798225A64B}" dt="2024-11-20T17:20:24.463" v="478" actId="14100"/>
          <ac:spMkLst>
            <pc:docMk/>
            <pc:sldMk cId="1059651701" sldId="301"/>
            <ac:spMk id="4" creationId="{09D07897-20A0-DCA1-4E1E-E08F39F4ADE2}"/>
          </ac:spMkLst>
        </pc:spChg>
        <pc:spChg chg="mod">
          <ac:chgData name="Gustavo Espitia" userId="04bf114dd0eb82c1" providerId="LiveId" clId="{A23522BA-FD30-4F7D-9047-CA798225A64B}" dt="2024-11-20T17:23:36.962" v="505" actId="108"/>
          <ac:spMkLst>
            <pc:docMk/>
            <pc:sldMk cId="1059651701" sldId="301"/>
            <ac:spMk id="5" creationId="{448275F5-0F74-15A6-06B8-B9C70010DA8D}"/>
          </ac:spMkLst>
        </pc:spChg>
      </pc:sldChg>
      <pc:sldChg chg="modSp del mod ord">
        <pc:chgData name="Gustavo Espitia" userId="04bf114dd0eb82c1" providerId="LiveId" clId="{A23522BA-FD30-4F7D-9047-CA798225A64B}" dt="2024-11-20T18:27:14.026" v="774" actId="47"/>
        <pc:sldMkLst>
          <pc:docMk/>
          <pc:sldMk cId="4193404540" sldId="302"/>
        </pc:sldMkLst>
        <pc:spChg chg="mod">
          <ac:chgData name="Gustavo Espitia" userId="04bf114dd0eb82c1" providerId="LiveId" clId="{A23522BA-FD30-4F7D-9047-CA798225A64B}" dt="2024-11-19T18:13:43.486" v="93" actId="20577"/>
          <ac:spMkLst>
            <pc:docMk/>
            <pc:sldMk cId="4193404540" sldId="302"/>
            <ac:spMk id="4" creationId="{820B07C4-4C02-3236-84F5-7C6BF600FB20}"/>
          </ac:spMkLst>
        </pc:spChg>
      </pc:sldChg>
      <pc:sldChg chg="del">
        <pc:chgData name="Gustavo Espitia" userId="04bf114dd0eb82c1" providerId="LiveId" clId="{A23522BA-FD30-4F7D-9047-CA798225A64B}" dt="2024-11-20T18:37:21.840" v="782" actId="47"/>
        <pc:sldMkLst>
          <pc:docMk/>
          <pc:sldMk cId="792293689" sldId="305"/>
        </pc:sldMkLst>
      </pc:sldChg>
      <pc:sldChg chg="addSp delSp modSp add mod">
        <pc:chgData name="Gustavo Espitia" userId="04bf114dd0eb82c1" providerId="LiveId" clId="{A23522BA-FD30-4F7D-9047-CA798225A64B}" dt="2024-11-21T13:45:49.675" v="790" actId="12100"/>
        <pc:sldMkLst>
          <pc:docMk/>
          <pc:sldMk cId="2330488869" sldId="306"/>
        </pc:sldMkLst>
        <pc:spChg chg="add mod">
          <ac:chgData name="Gustavo Espitia" userId="04bf114dd0eb82c1" providerId="LiveId" clId="{A23522BA-FD30-4F7D-9047-CA798225A64B}" dt="2024-11-19T17:53:30.341" v="37" actId="1076"/>
          <ac:spMkLst>
            <pc:docMk/>
            <pc:sldMk cId="2330488869" sldId="306"/>
            <ac:spMk id="3" creationId="{92E8F260-7D28-D9C8-E1F7-4F6CAFAF69A5}"/>
          </ac:spMkLst>
        </pc:spChg>
        <pc:spChg chg="del">
          <ac:chgData name="Gustavo Espitia" userId="04bf114dd0eb82c1" providerId="LiveId" clId="{A23522BA-FD30-4F7D-9047-CA798225A64B}" dt="2024-11-19T17:53:00.308" v="34" actId="478"/>
          <ac:spMkLst>
            <pc:docMk/>
            <pc:sldMk cId="2330488869" sldId="306"/>
            <ac:spMk id="6" creationId="{4EE8047A-0357-DAC2-F6C0-DEFBE5E57AF8}"/>
          </ac:spMkLst>
        </pc:spChg>
        <pc:spChg chg="del">
          <ac:chgData name="Gustavo Espitia" userId="04bf114dd0eb82c1" providerId="LiveId" clId="{A23522BA-FD30-4F7D-9047-CA798225A64B}" dt="2024-11-19T17:53:05.915" v="35" actId="478"/>
          <ac:spMkLst>
            <pc:docMk/>
            <pc:sldMk cId="2330488869" sldId="306"/>
            <ac:spMk id="7" creationId="{37D6009E-BD5E-C2DF-3A34-415F1D5C2AF7}"/>
          </ac:spMkLst>
        </pc:spChg>
        <pc:spChg chg="del">
          <ac:chgData name="Gustavo Espitia" userId="04bf114dd0eb82c1" providerId="LiveId" clId="{A23522BA-FD30-4F7D-9047-CA798225A64B}" dt="2024-11-19T17:53:00.308" v="34" actId="478"/>
          <ac:spMkLst>
            <pc:docMk/>
            <pc:sldMk cId="2330488869" sldId="306"/>
            <ac:spMk id="8" creationId="{882CFF81-13B4-AB0A-55A0-4D15DEEFC7C1}"/>
          </ac:spMkLst>
        </pc:spChg>
        <pc:spChg chg="del">
          <ac:chgData name="Gustavo Espitia" userId="04bf114dd0eb82c1" providerId="LiveId" clId="{A23522BA-FD30-4F7D-9047-CA798225A64B}" dt="2024-11-19T17:53:00.308" v="34" actId="478"/>
          <ac:spMkLst>
            <pc:docMk/>
            <pc:sldMk cId="2330488869" sldId="306"/>
            <ac:spMk id="9" creationId="{8AF477B7-00D5-7468-C8FA-0872C10DA529}"/>
          </ac:spMkLst>
        </pc:spChg>
        <pc:graphicFrameChg chg="add mod">
          <ac:chgData name="Gustavo Espitia" userId="04bf114dd0eb82c1" providerId="LiveId" clId="{A23522BA-FD30-4F7D-9047-CA798225A64B}" dt="2024-11-21T13:45:49.675" v="790" actId="12100"/>
          <ac:graphicFrameMkLst>
            <pc:docMk/>
            <pc:sldMk cId="2330488869" sldId="306"/>
            <ac:graphicFrameMk id="2" creationId="{23AB45AC-F2C4-72CD-D00C-7E22266F3CB8}"/>
          </ac:graphicFrameMkLst>
        </pc:graphicFrameChg>
      </pc:sldChg>
      <pc:sldChg chg="addSp delSp modSp add mod">
        <pc:chgData name="Gustavo Espitia" userId="04bf114dd0eb82c1" providerId="LiveId" clId="{A23522BA-FD30-4F7D-9047-CA798225A64B}" dt="2024-11-21T13:46:19.261" v="791" actId="12100"/>
        <pc:sldMkLst>
          <pc:docMk/>
          <pc:sldMk cId="2009102718" sldId="307"/>
        </pc:sldMkLst>
        <pc:spChg chg="mod">
          <ac:chgData name="Gustavo Espitia" userId="04bf114dd0eb82c1" providerId="LiveId" clId="{A23522BA-FD30-4F7D-9047-CA798225A64B}" dt="2024-11-19T19:01:01.875" v="476" actId="20577"/>
          <ac:spMkLst>
            <pc:docMk/>
            <pc:sldMk cId="2009102718" sldId="307"/>
            <ac:spMk id="3" creationId="{FDDC7BC3-9C18-FF83-26BF-B13C7FEAE0E1}"/>
          </ac:spMkLst>
        </pc:spChg>
        <pc:graphicFrameChg chg="del">
          <ac:chgData name="Gustavo Espitia" userId="04bf114dd0eb82c1" providerId="LiveId" clId="{A23522BA-FD30-4F7D-9047-CA798225A64B}" dt="2024-11-19T17:54:43.324" v="42" actId="478"/>
          <ac:graphicFrameMkLst>
            <pc:docMk/>
            <pc:sldMk cId="2009102718" sldId="307"/>
            <ac:graphicFrameMk id="2" creationId="{25A88579-8D2F-E641-57C6-EEBE00E18AC3}"/>
          </ac:graphicFrameMkLst>
        </pc:graphicFrameChg>
        <pc:graphicFrameChg chg="add mod">
          <ac:chgData name="Gustavo Espitia" userId="04bf114dd0eb82c1" providerId="LiveId" clId="{A23522BA-FD30-4F7D-9047-CA798225A64B}" dt="2024-11-21T13:46:19.261" v="791" actId="12100"/>
          <ac:graphicFrameMkLst>
            <pc:docMk/>
            <pc:sldMk cId="2009102718" sldId="307"/>
            <ac:graphicFrameMk id="4" creationId="{CA5124C4-CD97-51FA-356D-CB787EC651AC}"/>
          </ac:graphicFrameMkLst>
        </pc:graphicFrameChg>
      </pc:sldChg>
      <pc:sldChg chg="addSp delSp modSp add mod modAnim">
        <pc:chgData name="Gustavo Espitia" userId="04bf114dd0eb82c1" providerId="LiveId" clId="{A23522BA-FD30-4F7D-9047-CA798225A64B}" dt="2024-11-19T17:56:34.498" v="49"/>
        <pc:sldMkLst>
          <pc:docMk/>
          <pc:sldMk cId="3786418344" sldId="308"/>
        </pc:sldMkLst>
        <pc:spChg chg="del">
          <ac:chgData name="Gustavo Espitia" userId="04bf114dd0eb82c1" providerId="LiveId" clId="{A23522BA-FD30-4F7D-9047-CA798225A64B}" dt="2024-11-19T17:56:18.478" v="47" actId="478"/>
          <ac:spMkLst>
            <pc:docMk/>
            <pc:sldMk cId="3786418344" sldId="308"/>
            <ac:spMk id="3" creationId="{8EDA6663-D5A3-4086-E9DB-04A94351C810}"/>
          </ac:spMkLst>
        </pc:spChg>
        <pc:graphicFrameChg chg="del">
          <ac:chgData name="Gustavo Espitia" userId="04bf114dd0eb82c1" providerId="LiveId" clId="{A23522BA-FD30-4F7D-9047-CA798225A64B}" dt="2024-11-19T17:56:18.478" v="47" actId="478"/>
          <ac:graphicFrameMkLst>
            <pc:docMk/>
            <pc:sldMk cId="3786418344" sldId="308"/>
            <ac:graphicFrameMk id="4" creationId="{759A95C3-20EE-5256-29C2-DF972DE8E3B1}"/>
          </ac:graphicFrameMkLst>
        </pc:graphicFrameChg>
        <pc:picChg chg="add mod">
          <ac:chgData name="Gustavo Espitia" userId="04bf114dd0eb82c1" providerId="LiveId" clId="{A23522BA-FD30-4F7D-9047-CA798225A64B}" dt="2024-11-19T17:56:25.912" v="48"/>
          <ac:picMkLst>
            <pc:docMk/>
            <pc:sldMk cId="3786418344" sldId="308"/>
            <ac:picMk id="2" creationId="{855E7978-05BF-23D4-D9D1-51489B2855DA}"/>
          </ac:picMkLst>
        </pc:picChg>
        <pc:picChg chg="add mod">
          <ac:chgData name="Gustavo Espitia" userId="04bf114dd0eb82c1" providerId="LiveId" clId="{A23522BA-FD30-4F7D-9047-CA798225A64B}" dt="2024-11-19T17:56:34.498" v="49"/>
          <ac:picMkLst>
            <pc:docMk/>
            <pc:sldMk cId="3786418344" sldId="308"/>
            <ac:picMk id="6" creationId="{D4E73C20-6168-F9F1-493F-BFEF3179CF3D}"/>
          </ac:picMkLst>
        </pc:picChg>
      </pc:sldChg>
      <pc:sldChg chg="modSp add mod ord">
        <pc:chgData name="Gustavo Espitia" userId="04bf114dd0eb82c1" providerId="LiveId" clId="{A23522BA-FD30-4F7D-9047-CA798225A64B}" dt="2024-11-19T18:45:20.933" v="367" actId="5793"/>
        <pc:sldMkLst>
          <pc:docMk/>
          <pc:sldMk cId="1931855986" sldId="309"/>
        </pc:sldMkLst>
        <pc:spChg chg="mod">
          <ac:chgData name="Gustavo Espitia" userId="04bf114dd0eb82c1" providerId="LiveId" clId="{A23522BA-FD30-4F7D-9047-CA798225A64B}" dt="2024-11-19T18:45:20.933" v="367" actId="5793"/>
          <ac:spMkLst>
            <pc:docMk/>
            <pc:sldMk cId="1931855986" sldId="309"/>
            <ac:spMk id="5" creationId="{1399AD35-9C2B-9F25-AB61-31D3D75FCB68}"/>
          </ac:spMkLst>
        </pc:spChg>
      </pc:sldChg>
      <pc:sldChg chg="addSp modSp add mod">
        <pc:chgData name="Gustavo Espitia" userId="04bf114dd0eb82c1" providerId="LiveId" clId="{A23522BA-FD30-4F7D-9047-CA798225A64B}" dt="2024-11-20T17:45:06.115" v="576" actId="1076"/>
        <pc:sldMkLst>
          <pc:docMk/>
          <pc:sldMk cId="2409203714" sldId="310"/>
        </pc:sldMkLst>
        <pc:spChg chg="mod">
          <ac:chgData name="Gustavo Espitia" userId="04bf114dd0eb82c1" providerId="LiveId" clId="{A23522BA-FD30-4F7D-9047-CA798225A64B}" dt="2024-11-19T18:47:39.035" v="382" actId="115"/>
          <ac:spMkLst>
            <pc:docMk/>
            <pc:sldMk cId="2409203714" sldId="310"/>
            <ac:spMk id="5" creationId="{28F2A3CD-C9C1-22C4-C748-C61C2619EE04}"/>
          </ac:spMkLst>
        </pc:spChg>
        <pc:picChg chg="add mod">
          <ac:chgData name="Gustavo Espitia" userId="04bf114dd0eb82c1" providerId="LiveId" clId="{A23522BA-FD30-4F7D-9047-CA798225A64B}" dt="2024-11-20T17:45:06.115" v="576" actId="1076"/>
          <ac:picMkLst>
            <pc:docMk/>
            <pc:sldMk cId="2409203714" sldId="310"/>
            <ac:picMk id="2" creationId="{06F73C20-FD6B-D007-6FFD-E7AF6F170BB8}"/>
          </ac:picMkLst>
        </pc:picChg>
      </pc:sldChg>
      <pc:sldChg chg="addSp delSp modSp add mod">
        <pc:chgData name="Gustavo Espitia" userId="04bf114dd0eb82c1" providerId="LiveId" clId="{A23522BA-FD30-4F7D-9047-CA798225A64B}" dt="2024-11-20T18:38:16.411" v="783" actId="1076"/>
        <pc:sldMkLst>
          <pc:docMk/>
          <pc:sldMk cId="1023772003" sldId="311"/>
        </pc:sldMkLst>
        <pc:spChg chg="mod">
          <ac:chgData name="Gustavo Espitia" userId="04bf114dd0eb82c1" providerId="LiveId" clId="{A23522BA-FD30-4F7D-9047-CA798225A64B}" dt="2024-11-20T17:51:56.334" v="603" actId="5793"/>
          <ac:spMkLst>
            <pc:docMk/>
            <pc:sldMk cId="1023772003" sldId="311"/>
            <ac:spMk id="2" creationId="{503FB34F-2B4C-C206-D2FF-81D191675650}"/>
          </ac:spMkLst>
        </pc:spChg>
        <pc:spChg chg="mod">
          <ac:chgData name="Gustavo Espitia" userId="04bf114dd0eb82c1" providerId="LiveId" clId="{A23522BA-FD30-4F7D-9047-CA798225A64B}" dt="2024-11-20T18:38:16.411" v="783" actId="1076"/>
          <ac:spMkLst>
            <pc:docMk/>
            <pc:sldMk cId="1023772003" sldId="311"/>
            <ac:spMk id="4" creationId="{3FC5E8D0-2C26-86A2-AA1C-7B4834BDD7F8}"/>
          </ac:spMkLst>
        </pc:spChg>
        <pc:picChg chg="add mod">
          <ac:chgData name="Gustavo Espitia" userId="04bf114dd0eb82c1" providerId="LiveId" clId="{A23522BA-FD30-4F7D-9047-CA798225A64B}" dt="2024-11-20T17:52:10.155" v="604" actId="1076"/>
          <ac:picMkLst>
            <pc:docMk/>
            <pc:sldMk cId="1023772003" sldId="311"/>
            <ac:picMk id="3" creationId="{A31A65E5-BEC1-3F17-A178-2A4E40DA0743}"/>
          </ac:picMkLst>
        </pc:picChg>
        <pc:picChg chg="del">
          <ac:chgData name="Gustavo Espitia" userId="04bf114dd0eb82c1" providerId="LiveId" clId="{A23522BA-FD30-4F7D-9047-CA798225A64B}" dt="2024-11-20T17:48:25.465" v="579" actId="478"/>
          <ac:picMkLst>
            <pc:docMk/>
            <pc:sldMk cId="1023772003" sldId="311"/>
            <ac:picMk id="6" creationId="{F039F708-5D9D-2B5A-148E-24B66E4E8154}"/>
          </ac:picMkLst>
        </pc:picChg>
      </pc:sldChg>
      <pc:sldChg chg="addSp modSp new">
        <pc:chgData name="Gustavo Espitia" userId="04bf114dd0eb82c1" providerId="LiveId" clId="{A23522BA-FD30-4F7D-9047-CA798225A64B}" dt="2024-11-20T17:52:46.584" v="606"/>
        <pc:sldMkLst>
          <pc:docMk/>
          <pc:sldMk cId="2268723667" sldId="312"/>
        </pc:sldMkLst>
        <pc:spChg chg="add mod">
          <ac:chgData name="Gustavo Espitia" userId="04bf114dd0eb82c1" providerId="LiveId" clId="{A23522BA-FD30-4F7D-9047-CA798225A64B}" dt="2024-11-20T17:52:46.584" v="606"/>
          <ac:spMkLst>
            <pc:docMk/>
            <pc:sldMk cId="2268723667" sldId="312"/>
            <ac:spMk id="2" creationId="{2F289F04-DFC1-A7CD-1C2C-5F31F3932740}"/>
          </ac:spMkLst>
        </pc:spChg>
      </pc:sldChg>
      <pc:sldChg chg="addSp modSp new mod">
        <pc:chgData name="Gustavo Espitia" userId="04bf114dd0eb82c1" providerId="LiveId" clId="{A23522BA-FD30-4F7D-9047-CA798225A64B}" dt="2024-11-20T17:53:53.910" v="609" actId="1076"/>
        <pc:sldMkLst>
          <pc:docMk/>
          <pc:sldMk cId="4106834300" sldId="313"/>
        </pc:sldMkLst>
        <pc:spChg chg="add mod">
          <ac:chgData name="Gustavo Espitia" userId="04bf114dd0eb82c1" providerId="LiveId" clId="{A23522BA-FD30-4F7D-9047-CA798225A64B}" dt="2024-11-20T17:53:53.910" v="609" actId="1076"/>
          <ac:spMkLst>
            <pc:docMk/>
            <pc:sldMk cId="4106834300" sldId="313"/>
            <ac:spMk id="2" creationId="{DD2D2604-12AB-50FC-E233-7FE576B0446D}"/>
          </ac:spMkLst>
        </pc:spChg>
        <pc:spChg chg="add mod">
          <ac:chgData name="Gustavo Espitia" userId="04bf114dd0eb82c1" providerId="LiveId" clId="{A23522BA-FD30-4F7D-9047-CA798225A64B}" dt="2024-11-20T17:53:53.910" v="609" actId="1076"/>
          <ac:spMkLst>
            <pc:docMk/>
            <pc:sldMk cId="4106834300" sldId="313"/>
            <ac:spMk id="3" creationId="{E6A00932-AC7F-28F5-181F-AB8F8BEC74F3}"/>
          </ac:spMkLst>
        </pc:spChg>
        <pc:spChg chg="add mod">
          <ac:chgData name="Gustavo Espitia" userId="04bf114dd0eb82c1" providerId="LiveId" clId="{A23522BA-FD30-4F7D-9047-CA798225A64B}" dt="2024-11-20T17:53:53.910" v="609" actId="1076"/>
          <ac:spMkLst>
            <pc:docMk/>
            <pc:sldMk cId="4106834300" sldId="313"/>
            <ac:spMk id="4" creationId="{76C9B7C9-AAA7-DD16-95AF-2D2D9D613C1F}"/>
          </ac:spMkLst>
        </pc:spChg>
      </pc:sldChg>
      <pc:sldChg chg="addSp modSp new mod">
        <pc:chgData name="Gustavo Espitia" userId="04bf114dd0eb82c1" providerId="LiveId" clId="{A23522BA-FD30-4F7D-9047-CA798225A64B}" dt="2024-11-21T14:35:46.640" v="1188" actId="20577"/>
        <pc:sldMkLst>
          <pc:docMk/>
          <pc:sldMk cId="4035165585" sldId="314"/>
        </pc:sldMkLst>
        <pc:spChg chg="add mod">
          <ac:chgData name="Gustavo Espitia" userId="04bf114dd0eb82c1" providerId="LiveId" clId="{A23522BA-FD30-4F7D-9047-CA798225A64B}" dt="2024-11-20T17:54:41.435" v="612" actId="1076"/>
          <ac:spMkLst>
            <pc:docMk/>
            <pc:sldMk cId="4035165585" sldId="314"/>
            <ac:spMk id="2" creationId="{63DCF4DE-8BA5-5913-3A69-9BC2FD2DBC24}"/>
          </ac:spMkLst>
        </pc:spChg>
        <pc:spChg chg="add mod">
          <ac:chgData name="Gustavo Espitia" userId="04bf114dd0eb82c1" providerId="LiveId" clId="{A23522BA-FD30-4F7D-9047-CA798225A64B}" dt="2024-11-21T14:35:27.542" v="1184" actId="20577"/>
          <ac:spMkLst>
            <pc:docMk/>
            <pc:sldMk cId="4035165585" sldId="314"/>
            <ac:spMk id="3" creationId="{9FFAACA4-3BB1-AA6C-8C04-598AE0904F85}"/>
          </ac:spMkLst>
        </pc:spChg>
        <pc:spChg chg="add mod">
          <ac:chgData name="Gustavo Espitia" userId="04bf114dd0eb82c1" providerId="LiveId" clId="{A23522BA-FD30-4F7D-9047-CA798225A64B}" dt="2024-11-21T14:35:46.640" v="1188" actId="20577"/>
          <ac:spMkLst>
            <pc:docMk/>
            <pc:sldMk cId="4035165585" sldId="314"/>
            <ac:spMk id="4" creationId="{97DAAD04-3883-9713-E128-6B67E0ABD7A1}"/>
          </ac:spMkLst>
        </pc:spChg>
      </pc:sldChg>
      <pc:sldChg chg="addSp modSp new mod">
        <pc:chgData name="Gustavo Espitia" userId="04bf114dd0eb82c1" providerId="LiveId" clId="{A23522BA-FD30-4F7D-9047-CA798225A64B}" dt="2024-11-20T17:55:19.061" v="615" actId="1076"/>
        <pc:sldMkLst>
          <pc:docMk/>
          <pc:sldMk cId="455847617" sldId="315"/>
        </pc:sldMkLst>
        <pc:spChg chg="add mod">
          <ac:chgData name="Gustavo Espitia" userId="04bf114dd0eb82c1" providerId="LiveId" clId="{A23522BA-FD30-4F7D-9047-CA798225A64B}" dt="2024-11-20T17:55:19.061" v="615" actId="1076"/>
          <ac:spMkLst>
            <pc:docMk/>
            <pc:sldMk cId="455847617" sldId="315"/>
            <ac:spMk id="2" creationId="{30F8C00F-B94E-08FF-027D-EFC68F48D538}"/>
          </ac:spMkLst>
        </pc:spChg>
        <pc:spChg chg="add mod">
          <ac:chgData name="Gustavo Espitia" userId="04bf114dd0eb82c1" providerId="LiveId" clId="{A23522BA-FD30-4F7D-9047-CA798225A64B}" dt="2024-11-20T17:55:19.061" v="615" actId="1076"/>
          <ac:spMkLst>
            <pc:docMk/>
            <pc:sldMk cId="455847617" sldId="315"/>
            <ac:spMk id="3" creationId="{80D02ED7-198F-21A3-7A26-98F4026A7FC7}"/>
          </ac:spMkLst>
        </pc:spChg>
        <pc:spChg chg="add mod">
          <ac:chgData name="Gustavo Espitia" userId="04bf114dd0eb82c1" providerId="LiveId" clId="{A23522BA-FD30-4F7D-9047-CA798225A64B}" dt="2024-11-20T17:55:19.061" v="615" actId="1076"/>
          <ac:spMkLst>
            <pc:docMk/>
            <pc:sldMk cId="455847617" sldId="315"/>
            <ac:spMk id="4" creationId="{544CCF7B-3901-C98D-05E7-2A7C737762E4}"/>
          </ac:spMkLst>
        </pc:spChg>
      </pc:sldChg>
      <pc:sldChg chg="addSp modSp new mod">
        <pc:chgData name="Gustavo Espitia" userId="04bf114dd0eb82c1" providerId="LiveId" clId="{A23522BA-FD30-4F7D-9047-CA798225A64B}" dt="2024-11-20T17:55:48.470" v="618" actId="1076"/>
        <pc:sldMkLst>
          <pc:docMk/>
          <pc:sldMk cId="1388897621" sldId="316"/>
        </pc:sldMkLst>
        <pc:spChg chg="add mod">
          <ac:chgData name="Gustavo Espitia" userId="04bf114dd0eb82c1" providerId="LiveId" clId="{A23522BA-FD30-4F7D-9047-CA798225A64B}" dt="2024-11-20T17:55:48.470" v="618" actId="1076"/>
          <ac:spMkLst>
            <pc:docMk/>
            <pc:sldMk cId="1388897621" sldId="316"/>
            <ac:spMk id="2" creationId="{95CD1BE5-25F7-A06D-BA40-F874252452FB}"/>
          </ac:spMkLst>
        </pc:spChg>
        <pc:graphicFrameChg chg="add mod">
          <ac:chgData name="Gustavo Espitia" userId="04bf114dd0eb82c1" providerId="LiveId" clId="{A23522BA-FD30-4F7D-9047-CA798225A64B}" dt="2024-11-20T17:55:48.470" v="618" actId="1076"/>
          <ac:graphicFrameMkLst>
            <pc:docMk/>
            <pc:sldMk cId="1388897621" sldId="316"/>
            <ac:graphicFrameMk id="3" creationId="{F149B1EC-0F85-7C3D-2E8D-DB61CFF664A1}"/>
          </ac:graphicFrameMkLst>
        </pc:graphicFrameChg>
      </pc:sldChg>
      <pc:sldChg chg="addSp modSp new mod">
        <pc:chgData name="Gustavo Espitia" userId="04bf114dd0eb82c1" providerId="LiveId" clId="{A23522BA-FD30-4F7D-9047-CA798225A64B}" dt="2024-11-20T17:56:23.682" v="621" actId="1076"/>
        <pc:sldMkLst>
          <pc:docMk/>
          <pc:sldMk cId="198624634" sldId="317"/>
        </pc:sldMkLst>
        <pc:spChg chg="add mod">
          <ac:chgData name="Gustavo Espitia" userId="04bf114dd0eb82c1" providerId="LiveId" clId="{A23522BA-FD30-4F7D-9047-CA798225A64B}" dt="2024-11-20T17:56:23.682" v="621" actId="1076"/>
          <ac:spMkLst>
            <pc:docMk/>
            <pc:sldMk cId="198624634" sldId="317"/>
            <ac:spMk id="2" creationId="{2B6EA6C6-F1C1-8A7D-B0C6-8A08F015F900}"/>
          </ac:spMkLst>
        </pc:spChg>
        <pc:spChg chg="add mod">
          <ac:chgData name="Gustavo Espitia" userId="04bf114dd0eb82c1" providerId="LiveId" clId="{A23522BA-FD30-4F7D-9047-CA798225A64B}" dt="2024-11-20T17:56:23.682" v="621" actId="1076"/>
          <ac:spMkLst>
            <pc:docMk/>
            <pc:sldMk cId="198624634" sldId="317"/>
            <ac:spMk id="3" creationId="{7FDE5F7E-0B80-8BE3-0B8F-BDB1139A7B57}"/>
          </ac:spMkLst>
        </pc:spChg>
        <pc:picChg chg="add mod">
          <ac:chgData name="Gustavo Espitia" userId="04bf114dd0eb82c1" providerId="LiveId" clId="{A23522BA-FD30-4F7D-9047-CA798225A64B}" dt="2024-11-20T17:56:23.682" v="621" actId="1076"/>
          <ac:picMkLst>
            <pc:docMk/>
            <pc:sldMk cId="198624634" sldId="317"/>
            <ac:picMk id="4" creationId="{8D168E84-8EFC-B801-3C45-FEBC6680031E}"/>
          </ac:picMkLst>
        </pc:picChg>
      </pc:sldChg>
      <pc:sldChg chg="addSp modSp new mod">
        <pc:chgData name="Gustavo Espitia" userId="04bf114dd0eb82c1" providerId="LiveId" clId="{A23522BA-FD30-4F7D-9047-CA798225A64B}" dt="2024-11-20T17:56:56.130" v="624" actId="1076"/>
        <pc:sldMkLst>
          <pc:docMk/>
          <pc:sldMk cId="2972722495" sldId="318"/>
        </pc:sldMkLst>
        <pc:spChg chg="add mod">
          <ac:chgData name="Gustavo Espitia" userId="04bf114dd0eb82c1" providerId="LiveId" clId="{A23522BA-FD30-4F7D-9047-CA798225A64B}" dt="2024-11-20T17:56:56.130" v="624" actId="1076"/>
          <ac:spMkLst>
            <pc:docMk/>
            <pc:sldMk cId="2972722495" sldId="318"/>
            <ac:spMk id="2" creationId="{D2AAABE6-D8EA-EAB6-B3C6-8E109F171B2E}"/>
          </ac:spMkLst>
        </pc:spChg>
        <pc:spChg chg="add mod">
          <ac:chgData name="Gustavo Espitia" userId="04bf114dd0eb82c1" providerId="LiveId" clId="{A23522BA-FD30-4F7D-9047-CA798225A64B}" dt="2024-11-20T17:56:56.130" v="624" actId="1076"/>
          <ac:spMkLst>
            <pc:docMk/>
            <pc:sldMk cId="2972722495" sldId="318"/>
            <ac:spMk id="4" creationId="{00A21FF7-0796-1766-C7D8-F55CB6884EC4}"/>
          </ac:spMkLst>
        </pc:spChg>
        <pc:graphicFrameChg chg="add mod">
          <ac:chgData name="Gustavo Espitia" userId="04bf114dd0eb82c1" providerId="LiveId" clId="{A23522BA-FD30-4F7D-9047-CA798225A64B}" dt="2024-11-20T17:56:56.130" v="624" actId="1076"/>
          <ac:graphicFrameMkLst>
            <pc:docMk/>
            <pc:sldMk cId="2972722495" sldId="318"/>
            <ac:graphicFrameMk id="3" creationId="{CF7566C8-0E21-2728-E6AF-A448BC89E7C7}"/>
          </ac:graphicFrameMkLst>
        </pc:graphicFrameChg>
      </pc:sldChg>
      <pc:sldChg chg="addSp modSp new modAnim">
        <pc:chgData name="Gustavo Espitia" userId="04bf114dd0eb82c1" providerId="LiveId" clId="{A23522BA-FD30-4F7D-9047-CA798225A64B}" dt="2024-11-20T17:57:13.030" v="626"/>
        <pc:sldMkLst>
          <pc:docMk/>
          <pc:sldMk cId="2232705415" sldId="319"/>
        </pc:sldMkLst>
        <pc:picChg chg="add mod">
          <ac:chgData name="Gustavo Espitia" userId="04bf114dd0eb82c1" providerId="LiveId" clId="{A23522BA-FD30-4F7D-9047-CA798225A64B}" dt="2024-11-20T17:57:13.030" v="626"/>
          <ac:picMkLst>
            <pc:docMk/>
            <pc:sldMk cId="2232705415" sldId="319"/>
            <ac:picMk id="2" creationId="{C7C4D648-086B-3A0B-E803-846A1DE20F90}"/>
          </ac:picMkLst>
        </pc:picChg>
      </pc:sldChg>
      <pc:sldChg chg="addSp modSp new">
        <pc:chgData name="Gustavo Espitia" userId="04bf114dd0eb82c1" providerId="LiveId" clId="{A23522BA-FD30-4F7D-9047-CA798225A64B}" dt="2024-11-20T17:58:56.564" v="628"/>
        <pc:sldMkLst>
          <pc:docMk/>
          <pc:sldMk cId="3569521459" sldId="320"/>
        </pc:sldMkLst>
        <pc:spChg chg="add mod">
          <ac:chgData name="Gustavo Espitia" userId="04bf114dd0eb82c1" providerId="LiveId" clId="{A23522BA-FD30-4F7D-9047-CA798225A64B}" dt="2024-11-20T17:58:56.564" v="628"/>
          <ac:spMkLst>
            <pc:docMk/>
            <pc:sldMk cId="3569521459" sldId="320"/>
            <ac:spMk id="2" creationId="{30EBBAC6-7304-87FA-3251-645157728AA4}"/>
          </ac:spMkLst>
        </pc:spChg>
      </pc:sldChg>
      <pc:sldChg chg="modSp mod">
        <pc:chgData name="Gustavo Espitia" userId="04bf114dd0eb82c1" providerId="LiveId" clId="{A23522BA-FD30-4F7D-9047-CA798225A64B}" dt="2024-11-20T18:00:50.381" v="630"/>
        <pc:sldMkLst>
          <pc:docMk/>
          <pc:sldMk cId="4279888595" sldId="321"/>
        </pc:sldMkLst>
        <pc:spChg chg="mod">
          <ac:chgData name="Gustavo Espitia" userId="04bf114dd0eb82c1" providerId="LiveId" clId="{A23522BA-FD30-4F7D-9047-CA798225A64B}" dt="2024-11-20T18:00:50.381" v="630"/>
          <ac:spMkLst>
            <pc:docMk/>
            <pc:sldMk cId="4279888595" sldId="321"/>
            <ac:spMk id="8" creationId="{90B6C407-A80F-2AF3-9D0D-165A6C044926}"/>
          </ac:spMkLst>
        </pc:spChg>
      </pc:sldChg>
      <pc:sldChg chg="addSp modSp new mod">
        <pc:chgData name="Gustavo Espitia" userId="04bf114dd0eb82c1" providerId="LiveId" clId="{A23522BA-FD30-4F7D-9047-CA798225A64B}" dt="2024-11-20T18:02:22.073" v="644" actId="12"/>
        <pc:sldMkLst>
          <pc:docMk/>
          <pc:sldMk cId="1422729734" sldId="322"/>
        </pc:sldMkLst>
        <pc:spChg chg="add mod">
          <ac:chgData name="Gustavo Espitia" userId="04bf114dd0eb82c1" providerId="LiveId" clId="{A23522BA-FD30-4F7D-9047-CA798225A64B}" dt="2024-11-20T18:01:57.740" v="633" actId="1076"/>
          <ac:spMkLst>
            <pc:docMk/>
            <pc:sldMk cId="1422729734" sldId="322"/>
            <ac:spMk id="2" creationId="{92E92041-882E-5A83-4150-938A0065CDFC}"/>
          </ac:spMkLst>
        </pc:spChg>
        <pc:spChg chg="add mod">
          <ac:chgData name="Gustavo Espitia" userId="04bf114dd0eb82c1" providerId="LiveId" clId="{A23522BA-FD30-4F7D-9047-CA798225A64B}" dt="2024-11-20T18:02:22.073" v="644" actId="12"/>
          <ac:spMkLst>
            <pc:docMk/>
            <pc:sldMk cId="1422729734" sldId="322"/>
            <ac:spMk id="3" creationId="{02AEC373-951C-7695-38E6-01A87D9D79EF}"/>
          </ac:spMkLst>
        </pc:spChg>
        <pc:picChg chg="add mod">
          <ac:chgData name="Gustavo Espitia" userId="04bf114dd0eb82c1" providerId="LiveId" clId="{A23522BA-FD30-4F7D-9047-CA798225A64B}" dt="2024-11-20T18:01:57.740" v="633" actId="1076"/>
          <ac:picMkLst>
            <pc:docMk/>
            <pc:sldMk cId="1422729734" sldId="322"/>
            <ac:picMk id="4" creationId="{2E8AE0EF-6F2D-CD00-5336-B13BB81A2481}"/>
          </ac:picMkLst>
        </pc:picChg>
      </pc:sldChg>
      <pc:sldChg chg="addSp modSp new mod">
        <pc:chgData name="Gustavo Espitia" userId="04bf114dd0eb82c1" providerId="LiveId" clId="{A23522BA-FD30-4F7D-9047-CA798225A64B}" dt="2024-11-20T18:02:58.466" v="647" actId="1076"/>
        <pc:sldMkLst>
          <pc:docMk/>
          <pc:sldMk cId="1424468449" sldId="323"/>
        </pc:sldMkLst>
        <pc:spChg chg="add mod">
          <ac:chgData name="Gustavo Espitia" userId="04bf114dd0eb82c1" providerId="LiveId" clId="{A23522BA-FD30-4F7D-9047-CA798225A64B}" dt="2024-11-20T18:02:58.466" v="647" actId="1076"/>
          <ac:spMkLst>
            <pc:docMk/>
            <pc:sldMk cId="1424468449" sldId="323"/>
            <ac:spMk id="2" creationId="{8BAB6D18-5B9E-72FE-54F4-9BA56573D9AA}"/>
          </ac:spMkLst>
        </pc:spChg>
        <pc:spChg chg="add mod">
          <ac:chgData name="Gustavo Espitia" userId="04bf114dd0eb82c1" providerId="LiveId" clId="{A23522BA-FD30-4F7D-9047-CA798225A64B}" dt="2024-11-20T18:02:58.466" v="647" actId="1076"/>
          <ac:spMkLst>
            <pc:docMk/>
            <pc:sldMk cId="1424468449" sldId="323"/>
            <ac:spMk id="3" creationId="{D1521D2E-927F-5C67-3187-ED72BB55C0C8}"/>
          </ac:spMkLst>
        </pc:spChg>
        <pc:spChg chg="add mod">
          <ac:chgData name="Gustavo Espitia" userId="04bf114dd0eb82c1" providerId="LiveId" clId="{A23522BA-FD30-4F7D-9047-CA798225A64B}" dt="2024-11-20T18:02:58.466" v="647" actId="1076"/>
          <ac:spMkLst>
            <pc:docMk/>
            <pc:sldMk cId="1424468449" sldId="323"/>
            <ac:spMk id="4" creationId="{2AF32139-EBBF-76B9-31DE-A3C0DA760315}"/>
          </ac:spMkLst>
        </pc:spChg>
      </pc:sldChg>
      <pc:sldChg chg="addSp modSp new mod">
        <pc:chgData name="Gustavo Espitia" userId="04bf114dd0eb82c1" providerId="LiveId" clId="{A23522BA-FD30-4F7D-9047-CA798225A64B}" dt="2024-11-20T18:03:51.010" v="651" actId="1076"/>
        <pc:sldMkLst>
          <pc:docMk/>
          <pc:sldMk cId="981035704" sldId="324"/>
        </pc:sldMkLst>
        <pc:spChg chg="add mod">
          <ac:chgData name="Gustavo Espitia" userId="04bf114dd0eb82c1" providerId="LiveId" clId="{A23522BA-FD30-4F7D-9047-CA798225A64B}" dt="2024-11-20T18:03:40.191" v="650"/>
          <ac:spMkLst>
            <pc:docMk/>
            <pc:sldMk cId="981035704" sldId="324"/>
            <ac:spMk id="3" creationId="{F44A3BA7-1CC9-43BD-1FFE-F48E77ADE665}"/>
          </ac:spMkLst>
        </pc:spChg>
        <pc:picChg chg="add mod">
          <ac:chgData name="Gustavo Espitia" userId="04bf114dd0eb82c1" providerId="LiveId" clId="{A23522BA-FD30-4F7D-9047-CA798225A64B}" dt="2024-11-20T18:03:51.010" v="651" actId="1076"/>
          <ac:picMkLst>
            <pc:docMk/>
            <pc:sldMk cId="981035704" sldId="324"/>
            <ac:picMk id="2" creationId="{7D0B2116-1619-C545-9E59-3F631BA1D628}"/>
          </ac:picMkLst>
        </pc:picChg>
      </pc:sldChg>
      <pc:sldChg chg="addSp modSp new mod">
        <pc:chgData name="Gustavo Espitia" userId="04bf114dd0eb82c1" providerId="LiveId" clId="{A23522BA-FD30-4F7D-9047-CA798225A64B}" dt="2024-11-20T18:40:58.354" v="788" actId="6549"/>
        <pc:sldMkLst>
          <pc:docMk/>
          <pc:sldMk cId="4085255205" sldId="325"/>
        </pc:sldMkLst>
        <pc:spChg chg="add mod">
          <ac:chgData name="Gustavo Espitia" userId="04bf114dd0eb82c1" providerId="LiveId" clId="{A23522BA-FD30-4F7D-9047-CA798225A64B}" dt="2024-11-20T18:40:36.621" v="785"/>
          <ac:spMkLst>
            <pc:docMk/>
            <pc:sldMk cId="4085255205" sldId="325"/>
            <ac:spMk id="2" creationId="{557D8F4E-702D-99F7-893F-9C49A4D0D547}"/>
          </ac:spMkLst>
        </pc:spChg>
        <pc:spChg chg="add mod">
          <ac:chgData name="Gustavo Espitia" userId="04bf114dd0eb82c1" providerId="LiveId" clId="{A23522BA-FD30-4F7D-9047-CA798225A64B}" dt="2024-11-20T18:40:58.354" v="788" actId="6549"/>
          <ac:spMkLst>
            <pc:docMk/>
            <pc:sldMk cId="4085255205" sldId="325"/>
            <ac:spMk id="3" creationId="{6F3186E8-F900-D39A-FD4A-D77AA13F9F59}"/>
          </ac:spMkLst>
        </pc:spChg>
        <pc:spChg chg="add mod">
          <ac:chgData name="Gustavo Espitia" userId="04bf114dd0eb82c1" providerId="LiveId" clId="{A23522BA-FD30-4F7D-9047-CA798225A64B}" dt="2024-11-20T18:05:34.808" v="654" actId="1076"/>
          <ac:spMkLst>
            <pc:docMk/>
            <pc:sldMk cId="4085255205" sldId="325"/>
            <ac:spMk id="5" creationId="{AD4C7165-3C56-51EB-164F-C1674C9C71AB}"/>
          </ac:spMkLst>
        </pc:spChg>
        <pc:picChg chg="add mod">
          <ac:chgData name="Gustavo Espitia" userId="04bf114dd0eb82c1" providerId="LiveId" clId="{A23522BA-FD30-4F7D-9047-CA798225A64B}" dt="2024-11-20T18:05:34.808" v="654" actId="1076"/>
          <ac:picMkLst>
            <pc:docMk/>
            <pc:sldMk cId="4085255205" sldId="325"/>
            <ac:picMk id="4" creationId="{4167B62F-DF26-D6E4-CDC6-E07AF05F2202}"/>
          </ac:picMkLst>
        </pc:picChg>
      </pc:sldChg>
      <pc:sldChg chg="addSp modSp new mod">
        <pc:chgData name="Gustavo Espitia" userId="04bf114dd0eb82c1" providerId="LiveId" clId="{A23522BA-FD30-4F7D-9047-CA798225A64B}" dt="2024-11-20T18:06:09.635" v="657" actId="1076"/>
        <pc:sldMkLst>
          <pc:docMk/>
          <pc:sldMk cId="1395794436" sldId="326"/>
        </pc:sldMkLst>
        <pc:spChg chg="add mod">
          <ac:chgData name="Gustavo Espitia" userId="04bf114dd0eb82c1" providerId="LiveId" clId="{A23522BA-FD30-4F7D-9047-CA798225A64B}" dt="2024-11-20T18:06:09.635" v="657" actId="1076"/>
          <ac:spMkLst>
            <pc:docMk/>
            <pc:sldMk cId="1395794436" sldId="326"/>
            <ac:spMk id="2" creationId="{D2DF0E70-83BA-4221-6D02-BC6EEAD9631F}"/>
          </ac:spMkLst>
        </pc:spChg>
        <pc:spChg chg="add mod">
          <ac:chgData name="Gustavo Espitia" userId="04bf114dd0eb82c1" providerId="LiveId" clId="{A23522BA-FD30-4F7D-9047-CA798225A64B}" dt="2024-11-20T18:06:09.635" v="657" actId="1076"/>
          <ac:spMkLst>
            <pc:docMk/>
            <pc:sldMk cId="1395794436" sldId="326"/>
            <ac:spMk id="3" creationId="{708F6CBA-72C9-D62E-8EC1-9714297E241A}"/>
          </ac:spMkLst>
        </pc:spChg>
        <pc:spChg chg="add mod">
          <ac:chgData name="Gustavo Espitia" userId="04bf114dd0eb82c1" providerId="LiveId" clId="{A23522BA-FD30-4F7D-9047-CA798225A64B}" dt="2024-11-20T18:06:09.635" v="657" actId="1076"/>
          <ac:spMkLst>
            <pc:docMk/>
            <pc:sldMk cId="1395794436" sldId="326"/>
            <ac:spMk id="4" creationId="{EE8A3C38-F5FE-8103-94EA-86495DD3D0CE}"/>
          </ac:spMkLst>
        </pc:spChg>
        <pc:spChg chg="add mod">
          <ac:chgData name="Gustavo Espitia" userId="04bf114dd0eb82c1" providerId="LiveId" clId="{A23522BA-FD30-4F7D-9047-CA798225A64B}" dt="2024-11-20T18:06:09.635" v="657" actId="1076"/>
          <ac:spMkLst>
            <pc:docMk/>
            <pc:sldMk cId="1395794436" sldId="326"/>
            <ac:spMk id="5" creationId="{2C4B4C73-E98B-E583-F3F8-0D2263EF8399}"/>
          </ac:spMkLst>
        </pc:spChg>
      </pc:sldChg>
      <pc:sldChg chg="addSp modSp new mod">
        <pc:chgData name="Gustavo Espitia" userId="04bf114dd0eb82c1" providerId="LiveId" clId="{A23522BA-FD30-4F7D-9047-CA798225A64B}" dt="2024-11-20T18:41:37.291" v="789"/>
        <pc:sldMkLst>
          <pc:docMk/>
          <pc:sldMk cId="3357647864" sldId="327"/>
        </pc:sldMkLst>
        <pc:spChg chg="add mod">
          <ac:chgData name="Gustavo Espitia" userId="04bf114dd0eb82c1" providerId="LiveId" clId="{A23522BA-FD30-4F7D-9047-CA798225A64B}" dt="2024-11-20T18:41:37.291" v="789"/>
          <ac:spMkLst>
            <pc:docMk/>
            <pc:sldMk cId="3357647864" sldId="327"/>
            <ac:spMk id="2" creationId="{4911989A-47CE-1B5C-1F41-904921CCCC23}"/>
          </ac:spMkLst>
        </pc:spChg>
        <pc:spChg chg="add mod">
          <ac:chgData name="Gustavo Espitia" userId="04bf114dd0eb82c1" providerId="LiveId" clId="{A23522BA-FD30-4F7D-9047-CA798225A64B}" dt="2024-11-20T18:06:46.587" v="660" actId="1076"/>
          <ac:spMkLst>
            <pc:docMk/>
            <pc:sldMk cId="3357647864" sldId="327"/>
            <ac:spMk id="3" creationId="{E2C80F78-4082-8ED7-BAEB-94EA58F23FEA}"/>
          </ac:spMkLst>
        </pc:spChg>
        <pc:spChg chg="add mod">
          <ac:chgData name="Gustavo Espitia" userId="04bf114dd0eb82c1" providerId="LiveId" clId="{A23522BA-FD30-4F7D-9047-CA798225A64B}" dt="2024-11-20T18:06:46.587" v="660" actId="1076"/>
          <ac:spMkLst>
            <pc:docMk/>
            <pc:sldMk cId="3357647864" sldId="327"/>
            <ac:spMk id="5" creationId="{9E365A73-FB84-20FB-8DE0-24B112508642}"/>
          </ac:spMkLst>
        </pc:spChg>
        <pc:picChg chg="add mod">
          <ac:chgData name="Gustavo Espitia" userId="04bf114dd0eb82c1" providerId="LiveId" clId="{A23522BA-FD30-4F7D-9047-CA798225A64B}" dt="2024-11-20T18:07:02.671" v="661" actId="1037"/>
          <ac:picMkLst>
            <pc:docMk/>
            <pc:sldMk cId="3357647864" sldId="327"/>
            <ac:picMk id="4" creationId="{C68C7434-4DC6-021B-8386-C825EF196279}"/>
          </ac:picMkLst>
        </pc:picChg>
      </pc:sldChg>
      <pc:sldChg chg="addSp modSp new mod">
        <pc:chgData name="Gustavo Espitia" userId="04bf114dd0eb82c1" providerId="LiveId" clId="{A23522BA-FD30-4F7D-9047-CA798225A64B}" dt="2024-11-20T18:07:33.627" v="664" actId="1076"/>
        <pc:sldMkLst>
          <pc:docMk/>
          <pc:sldMk cId="142192941" sldId="328"/>
        </pc:sldMkLst>
        <pc:spChg chg="add mod">
          <ac:chgData name="Gustavo Espitia" userId="04bf114dd0eb82c1" providerId="LiveId" clId="{A23522BA-FD30-4F7D-9047-CA798225A64B}" dt="2024-11-20T18:07:33.627" v="664" actId="1076"/>
          <ac:spMkLst>
            <pc:docMk/>
            <pc:sldMk cId="142192941" sldId="328"/>
            <ac:spMk id="2" creationId="{3B1D9A1E-CF35-3A87-2095-E43D81B242C9}"/>
          </ac:spMkLst>
        </pc:spChg>
        <pc:spChg chg="add mod">
          <ac:chgData name="Gustavo Espitia" userId="04bf114dd0eb82c1" providerId="LiveId" clId="{A23522BA-FD30-4F7D-9047-CA798225A64B}" dt="2024-11-20T18:07:33.627" v="664" actId="1076"/>
          <ac:spMkLst>
            <pc:docMk/>
            <pc:sldMk cId="142192941" sldId="328"/>
            <ac:spMk id="3" creationId="{5B8A7503-8AD6-1E54-1374-9F04A92EEE32}"/>
          </ac:spMkLst>
        </pc:spChg>
        <pc:spChg chg="add mod">
          <ac:chgData name="Gustavo Espitia" userId="04bf114dd0eb82c1" providerId="LiveId" clId="{A23522BA-FD30-4F7D-9047-CA798225A64B}" dt="2024-11-20T18:07:33.627" v="664" actId="1076"/>
          <ac:spMkLst>
            <pc:docMk/>
            <pc:sldMk cId="142192941" sldId="328"/>
            <ac:spMk id="4" creationId="{EC34408B-1100-A4B3-8F30-6486CF3AAD09}"/>
          </ac:spMkLst>
        </pc:spChg>
        <pc:spChg chg="add mod">
          <ac:chgData name="Gustavo Espitia" userId="04bf114dd0eb82c1" providerId="LiveId" clId="{A23522BA-FD30-4F7D-9047-CA798225A64B}" dt="2024-11-20T18:07:33.627" v="664" actId="1076"/>
          <ac:spMkLst>
            <pc:docMk/>
            <pc:sldMk cId="142192941" sldId="328"/>
            <ac:spMk id="5" creationId="{DAC055F3-ADE4-A8AC-7798-678F80810629}"/>
          </ac:spMkLst>
        </pc:spChg>
      </pc:sldChg>
      <pc:sldChg chg="addSp modSp new mod">
        <pc:chgData name="Gustavo Espitia" userId="04bf114dd0eb82c1" providerId="LiveId" clId="{A23522BA-FD30-4F7D-9047-CA798225A64B}" dt="2024-11-20T18:08:04.392" v="667" actId="1076"/>
        <pc:sldMkLst>
          <pc:docMk/>
          <pc:sldMk cId="2480983554" sldId="329"/>
        </pc:sldMkLst>
        <pc:spChg chg="add mod">
          <ac:chgData name="Gustavo Espitia" userId="04bf114dd0eb82c1" providerId="LiveId" clId="{A23522BA-FD30-4F7D-9047-CA798225A64B}" dt="2024-11-20T18:08:04.392" v="667" actId="1076"/>
          <ac:spMkLst>
            <pc:docMk/>
            <pc:sldMk cId="2480983554" sldId="329"/>
            <ac:spMk id="2" creationId="{21B90149-95F5-6D1B-4E8D-CC41391371CA}"/>
          </ac:spMkLst>
        </pc:spChg>
        <pc:spChg chg="add mod">
          <ac:chgData name="Gustavo Espitia" userId="04bf114dd0eb82c1" providerId="LiveId" clId="{A23522BA-FD30-4F7D-9047-CA798225A64B}" dt="2024-11-20T18:08:04.392" v="667" actId="1076"/>
          <ac:spMkLst>
            <pc:docMk/>
            <pc:sldMk cId="2480983554" sldId="329"/>
            <ac:spMk id="4" creationId="{D6E33A79-920A-9AE1-D88D-172CB33A9FAC}"/>
          </ac:spMkLst>
        </pc:spChg>
        <pc:picChg chg="add mod">
          <ac:chgData name="Gustavo Espitia" userId="04bf114dd0eb82c1" providerId="LiveId" clId="{A23522BA-FD30-4F7D-9047-CA798225A64B}" dt="2024-11-20T18:08:04.392" v="667" actId="1076"/>
          <ac:picMkLst>
            <pc:docMk/>
            <pc:sldMk cId="2480983554" sldId="329"/>
            <ac:picMk id="3" creationId="{5F860933-3553-4517-36B0-8343BECB2906}"/>
          </ac:picMkLst>
        </pc:picChg>
      </pc:sldChg>
      <pc:sldChg chg="addSp modSp new mod modAnim">
        <pc:chgData name="Gustavo Espitia" userId="04bf114dd0eb82c1" providerId="LiveId" clId="{A23522BA-FD30-4F7D-9047-CA798225A64B}" dt="2024-11-20T18:08:53.729" v="672" actId="167"/>
        <pc:sldMkLst>
          <pc:docMk/>
          <pc:sldMk cId="4030797903" sldId="330"/>
        </pc:sldMkLst>
        <pc:spChg chg="add mod ord">
          <ac:chgData name="Gustavo Espitia" userId="04bf114dd0eb82c1" providerId="LiveId" clId="{A23522BA-FD30-4F7D-9047-CA798225A64B}" dt="2024-11-20T18:08:53.729" v="672" actId="167"/>
          <ac:spMkLst>
            <pc:docMk/>
            <pc:sldMk cId="4030797903" sldId="330"/>
            <ac:spMk id="3" creationId="{8BF5E8F7-B6CC-A93A-4489-0AFCAA48315E}"/>
          </ac:spMkLst>
        </pc:spChg>
        <pc:picChg chg="add mod">
          <ac:chgData name="Gustavo Espitia" userId="04bf114dd0eb82c1" providerId="LiveId" clId="{A23522BA-FD30-4F7D-9047-CA798225A64B}" dt="2024-11-20T18:08:38.522" v="670" actId="14100"/>
          <ac:picMkLst>
            <pc:docMk/>
            <pc:sldMk cId="4030797903" sldId="330"/>
            <ac:picMk id="2" creationId="{FEEDE2E8-03AC-2011-5AA8-2A65934428BB}"/>
          </ac:picMkLst>
        </pc:picChg>
      </pc:sldChg>
      <pc:sldChg chg="delSp modSp mod">
        <pc:chgData name="Gustavo Espitia" userId="04bf114dd0eb82c1" providerId="LiveId" clId="{A23522BA-FD30-4F7D-9047-CA798225A64B}" dt="2024-11-20T18:25:20.331" v="773" actId="1076"/>
        <pc:sldMkLst>
          <pc:docMk/>
          <pc:sldMk cId="3796206821" sldId="331"/>
        </pc:sldMkLst>
        <pc:spChg chg="mod">
          <ac:chgData name="Gustavo Espitia" userId="04bf114dd0eb82c1" providerId="LiveId" clId="{A23522BA-FD30-4F7D-9047-CA798225A64B}" dt="2024-11-20T18:25:20.331" v="773" actId="1076"/>
          <ac:spMkLst>
            <pc:docMk/>
            <pc:sldMk cId="3796206821" sldId="331"/>
            <ac:spMk id="2" creationId="{8C36B2ED-C17C-77CC-D639-76C74F16CCFE}"/>
          </ac:spMkLst>
        </pc:spChg>
        <pc:spChg chg="mod">
          <ac:chgData name="Gustavo Espitia" userId="04bf114dd0eb82c1" providerId="LiveId" clId="{A23522BA-FD30-4F7D-9047-CA798225A64B}" dt="2024-11-20T18:15:10.522" v="674" actId="1076"/>
          <ac:spMkLst>
            <pc:docMk/>
            <pc:sldMk cId="3796206821" sldId="331"/>
            <ac:spMk id="4" creationId="{4B74EED5-49AB-3523-B32E-E930B4CFAF87}"/>
          </ac:spMkLst>
        </pc:spChg>
        <pc:spChg chg="mod">
          <ac:chgData name="Gustavo Espitia" userId="04bf114dd0eb82c1" providerId="LiveId" clId="{A23522BA-FD30-4F7D-9047-CA798225A64B}" dt="2024-11-20T18:25:03.329" v="771" actId="14100"/>
          <ac:spMkLst>
            <pc:docMk/>
            <pc:sldMk cId="3796206821" sldId="331"/>
            <ac:spMk id="5" creationId="{ECABBABB-0C95-B605-EA32-E699847E77C4}"/>
          </ac:spMkLst>
        </pc:spChg>
        <pc:picChg chg="del">
          <ac:chgData name="Gustavo Espitia" userId="04bf114dd0eb82c1" providerId="LiveId" clId="{A23522BA-FD30-4F7D-9047-CA798225A64B}" dt="2024-11-20T18:17:13.818" v="688" actId="478"/>
          <ac:picMkLst>
            <pc:docMk/>
            <pc:sldMk cId="3796206821" sldId="331"/>
            <ac:picMk id="3" creationId="{5414D905-94E4-0894-0068-4E71F7EA2A3A}"/>
          </ac:picMkLst>
        </pc:picChg>
      </pc:sldChg>
      <pc:sldChg chg="addSp delSp modSp mod">
        <pc:chgData name="Gustavo Espitia" userId="04bf114dd0eb82c1" providerId="LiveId" clId="{A23522BA-FD30-4F7D-9047-CA798225A64B}" dt="2024-11-20T18:22:39.141" v="723" actId="20577"/>
        <pc:sldMkLst>
          <pc:docMk/>
          <pc:sldMk cId="720405228" sldId="332"/>
        </pc:sldMkLst>
        <pc:spChg chg="mod">
          <ac:chgData name="Gustavo Espitia" userId="04bf114dd0eb82c1" providerId="LiveId" clId="{A23522BA-FD30-4F7D-9047-CA798225A64B}" dt="2024-11-20T18:22:39.141" v="723" actId="20577"/>
          <ac:spMkLst>
            <pc:docMk/>
            <pc:sldMk cId="720405228" sldId="332"/>
            <ac:spMk id="2" creationId="{EA794C7E-4353-8643-28DB-6085F06553F1}"/>
          </ac:spMkLst>
        </pc:spChg>
        <pc:spChg chg="add mod">
          <ac:chgData name="Gustavo Espitia" userId="04bf114dd0eb82c1" providerId="LiveId" clId="{A23522BA-FD30-4F7D-9047-CA798225A64B}" dt="2024-11-20T18:22:15.317" v="721" actId="20577"/>
          <ac:spMkLst>
            <pc:docMk/>
            <pc:sldMk cId="720405228" sldId="332"/>
            <ac:spMk id="3" creationId="{66ABC5F1-E7EB-BBD1-B911-E14E75599F60}"/>
          </ac:spMkLst>
        </pc:spChg>
        <pc:spChg chg="mod">
          <ac:chgData name="Gustavo Espitia" userId="04bf114dd0eb82c1" providerId="LiveId" clId="{A23522BA-FD30-4F7D-9047-CA798225A64B}" dt="2024-11-20T18:18:02.400" v="690" actId="1076"/>
          <ac:spMkLst>
            <pc:docMk/>
            <pc:sldMk cId="720405228" sldId="332"/>
            <ac:spMk id="4" creationId="{8AF572B6-4B79-F34D-7ED9-1D95A268BBD6}"/>
          </ac:spMkLst>
        </pc:spChg>
        <pc:picChg chg="del">
          <ac:chgData name="Gustavo Espitia" userId="04bf114dd0eb82c1" providerId="LiveId" clId="{A23522BA-FD30-4F7D-9047-CA798225A64B}" dt="2024-11-20T18:18:04.106" v="691" actId="478"/>
          <ac:picMkLst>
            <pc:docMk/>
            <pc:sldMk cId="720405228" sldId="332"/>
            <ac:picMk id="6" creationId="{79F67DDD-14CA-E942-ABC8-D056F3628482}"/>
          </ac:picMkLst>
        </pc:picChg>
      </pc:sldChg>
      <pc:sldChg chg="modSp add mod ord">
        <pc:chgData name="Gustavo Espitia" userId="04bf114dd0eb82c1" providerId="LiveId" clId="{A23522BA-FD30-4F7D-9047-CA798225A64B}" dt="2024-11-21T13:49:29.271" v="804" actId="20577"/>
        <pc:sldMkLst>
          <pc:docMk/>
          <pc:sldMk cId="1500050041" sldId="333"/>
        </pc:sldMkLst>
        <pc:spChg chg="mod">
          <ac:chgData name="Gustavo Espitia" userId="04bf114dd0eb82c1" providerId="LiveId" clId="{A23522BA-FD30-4F7D-9047-CA798225A64B}" dt="2024-11-21T13:49:29.271" v="804" actId="20577"/>
          <ac:spMkLst>
            <pc:docMk/>
            <pc:sldMk cId="1500050041" sldId="333"/>
            <ac:spMk id="8" creationId="{BBF95929-4E2F-0FF5-75BF-68CCB2E9E42A}"/>
          </ac:spMkLst>
        </pc:spChg>
      </pc:sldChg>
      <pc:sldChg chg="addSp modSp mod">
        <pc:chgData name="Gustavo Espitia" userId="04bf114dd0eb82c1" providerId="LiveId" clId="{A23522BA-FD30-4F7D-9047-CA798225A64B}" dt="2024-11-21T14:08:29.650" v="902" actId="20577"/>
        <pc:sldMkLst>
          <pc:docMk/>
          <pc:sldMk cId="219523192" sldId="334"/>
        </pc:sldMkLst>
        <pc:spChg chg="mod">
          <ac:chgData name="Gustavo Espitia" userId="04bf114dd0eb82c1" providerId="LiveId" clId="{A23522BA-FD30-4F7D-9047-CA798225A64B}" dt="2024-11-21T14:08:29.650" v="902" actId="20577"/>
          <ac:spMkLst>
            <pc:docMk/>
            <pc:sldMk cId="219523192" sldId="334"/>
            <ac:spMk id="2" creationId="{43BFE93D-650A-B004-BCE1-1035DC4987AC}"/>
          </ac:spMkLst>
        </pc:spChg>
        <pc:spChg chg="mod">
          <ac:chgData name="Gustavo Espitia" userId="04bf114dd0eb82c1" providerId="LiveId" clId="{A23522BA-FD30-4F7D-9047-CA798225A64B}" dt="2024-11-21T14:02:38.558" v="874" actId="1076"/>
          <ac:spMkLst>
            <pc:docMk/>
            <pc:sldMk cId="219523192" sldId="334"/>
            <ac:spMk id="3" creationId="{3E1F9788-58E3-6511-B5D8-4E141A87E4F9}"/>
          </ac:spMkLst>
        </pc:spChg>
        <pc:spChg chg="mod">
          <ac:chgData name="Gustavo Espitia" userId="04bf114dd0eb82c1" providerId="LiveId" clId="{A23522BA-FD30-4F7D-9047-CA798225A64B}" dt="2024-11-21T14:00:08.928" v="862" actId="14100"/>
          <ac:spMkLst>
            <pc:docMk/>
            <pc:sldMk cId="219523192" sldId="334"/>
            <ac:spMk id="4" creationId="{F02FC0DF-E5C0-D9BE-EA49-CF01B903DDD8}"/>
          </ac:spMkLst>
        </pc:spChg>
        <pc:spChg chg="add mod">
          <ac:chgData name="Gustavo Espitia" userId="04bf114dd0eb82c1" providerId="LiveId" clId="{A23522BA-FD30-4F7D-9047-CA798225A64B}" dt="2024-11-21T14:03:19.306" v="877" actId="108"/>
          <ac:spMkLst>
            <pc:docMk/>
            <pc:sldMk cId="219523192" sldId="334"/>
            <ac:spMk id="6" creationId="{F2DCFCE6-CFA6-15E4-CC8E-4F5831165668}"/>
          </ac:spMkLst>
        </pc:spChg>
      </pc:sldChg>
      <pc:sldChg chg="modSp add mod">
        <pc:chgData name="Gustavo Espitia" userId="04bf114dd0eb82c1" providerId="LiveId" clId="{A23522BA-FD30-4F7D-9047-CA798225A64B}" dt="2024-11-21T14:09:02.723" v="904" actId="108"/>
        <pc:sldMkLst>
          <pc:docMk/>
          <pc:sldMk cId="3182646466" sldId="335"/>
        </pc:sldMkLst>
        <pc:spChg chg="mod">
          <ac:chgData name="Gustavo Espitia" userId="04bf114dd0eb82c1" providerId="LiveId" clId="{A23522BA-FD30-4F7D-9047-CA798225A64B}" dt="2024-11-21T14:08:54.620" v="903" actId="108"/>
          <ac:spMkLst>
            <pc:docMk/>
            <pc:sldMk cId="3182646466" sldId="335"/>
            <ac:spMk id="2" creationId="{AA00FB7F-7A03-C9E1-6298-792CB8289BA7}"/>
          </ac:spMkLst>
        </pc:spChg>
        <pc:spChg chg="mod">
          <ac:chgData name="Gustavo Espitia" userId="04bf114dd0eb82c1" providerId="LiveId" clId="{A23522BA-FD30-4F7D-9047-CA798225A64B}" dt="2024-11-21T14:07:47.518" v="899" actId="20577"/>
          <ac:spMkLst>
            <pc:docMk/>
            <pc:sldMk cId="3182646466" sldId="335"/>
            <ac:spMk id="3" creationId="{585D190C-4583-3EEE-7998-16B066964611}"/>
          </ac:spMkLst>
        </pc:spChg>
        <pc:spChg chg="mod">
          <ac:chgData name="Gustavo Espitia" userId="04bf114dd0eb82c1" providerId="LiveId" clId="{A23522BA-FD30-4F7D-9047-CA798225A64B}" dt="2024-11-21T14:04:23.479" v="880" actId="14100"/>
          <ac:spMkLst>
            <pc:docMk/>
            <pc:sldMk cId="3182646466" sldId="335"/>
            <ac:spMk id="4" creationId="{86902AFB-ECF9-6840-3303-BCCD1BFCAFFE}"/>
          </ac:spMkLst>
        </pc:spChg>
        <pc:spChg chg="mod">
          <ac:chgData name="Gustavo Espitia" userId="04bf114dd0eb82c1" providerId="LiveId" clId="{A23522BA-FD30-4F7D-9047-CA798225A64B}" dt="2024-11-21T14:09:02.723" v="904" actId="108"/>
          <ac:spMkLst>
            <pc:docMk/>
            <pc:sldMk cId="3182646466" sldId="335"/>
            <ac:spMk id="6" creationId="{0124D369-8446-5D46-FC04-4E762C8D4A03}"/>
          </ac:spMkLst>
        </pc:spChg>
      </pc:sldChg>
      <pc:sldChg chg="delSp modSp add mod ord">
        <pc:chgData name="Gustavo Espitia" userId="04bf114dd0eb82c1" providerId="LiveId" clId="{A23522BA-FD30-4F7D-9047-CA798225A64B}" dt="2024-11-21T14:16:58.898" v="953" actId="5793"/>
        <pc:sldMkLst>
          <pc:docMk/>
          <pc:sldMk cId="4208881851" sldId="336"/>
        </pc:sldMkLst>
        <pc:spChg chg="mod">
          <ac:chgData name="Gustavo Espitia" userId="04bf114dd0eb82c1" providerId="LiveId" clId="{A23522BA-FD30-4F7D-9047-CA798225A64B}" dt="2024-11-21T14:16:49.588" v="947" actId="5793"/>
          <ac:spMkLst>
            <pc:docMk/>
            <pc:sldMk cId="4208881851" sldId="336"/>
            <ac:spMk id="2" creationId="{2FFC6598-78E2-98AC-2AA0-CD6DAE4D6715}"/>
          </ac:spMkLst>
        </pc:spChg>
        <pc:spChg chg="mod">
          <ac:chgData name="Gustavo Espitia" userId="04bf114dd0eb82c1" providerId="LiveId" clId="{A23522BA-FD30-4F7D-9047-CA798225A64B}" dt="2024-11-21T14:16:58.898" v="953" actId="5793"/>
          <ac:spMkLst>
            <pc:docMk/>
            <pc:sldMk cId="4208881851" sldId="336"/>
            <ac:spMk id="3" creationId="{B0D9A41D-FC06-04A7-7DD2-1D950CC892D3}"/>
          </ac:spMkLst>
        </pc:spChg>
        <pc:spChg chg="mod">
          <ac:chgData name="Gustavo Espitia" userId="04bf114dd0eb82c1" providerId="LiveId" clId="{A23522BA-FD30-4F7D-9047-CA798225A64B}" dt="2024-11-21T14:10:52.883" v="909" actId="14100"/>
          <ac:spMkLst>
            <pc:docMk/>
            <pc:sldMk cId="4208881851" sldId="336"/>
            <ac:spMk id="4" creationId="{B519F4C5-FA7D-DF76-A403-4D045F21044C}"/>
          </ac:spMkLst>
        </pc:spChg>
        <pc:spChg chg="del">
          <ac:chgData name="Gustavo Espitia" userId="04bf114dd0eb82c1" providerId="LiveId" clId="{A23522BA-FD30-4F7D-9047-CA798225A64B}" dt="2024-11-21T14:16:40.330" v="943" actId="478"/>
          <ac:spMkLst>
            <pc:docMk/>
            <pc:sldMk cId="4208881851" sldId="336"/>
            <ac:spMk id="6" creationId="{F32CF80D-19DA-D9A7-8C3B-DC7E1F459968}"/>
          </ac:spMkLst>
        </pc:spChg>
      </pc:sldChg>
      <pc:sldChg chg="addSp delSp modSp add mod ord">
        <pc:chgData name="Gustavo Espitia" userId="04bf114dd0eb82c1" providerId="LiveId" clId="{A23522BA-FD30-4F7D-9047-CA798225A64B}" dt="2024-11-21T14:29:27.862" v="1145" actId="14100"/>
        <pc:sldMkLst>
          <pc:docMk/>
          <pc:sldMk cId="879418669" sldId="337"/>
        </pc:sldMkLst>
        <pc:spChg chg="mod">
          <ac:chgData name="Gustavo Espitia" userId="04bf114dd0eb82c1" providerId="LiveId" clId="{A23522BA-FD30-4F7D-9047-CA798225A64B}" dt="2024-11-21T14:29:27.862" v="1145" actId="14100"/>
          <ac:spMkLst>
            <pc:docMk/>
            <pc:sldMk cId="879418669" sldId="337"/>
            <ac:spMk id="2" creationId="{DC35FAF7-6C8A-E2FD-6BD4-0B9ACA70FFEC}"/>
          </ac:spMkLst>
        </pc:spChg>
        <pc:spChg chg="del">
          <ac:chgData name="Gustavo Espitia" userId="04bf114dd0eb82c1" providerId="LiveId" clId="{A23522BA-FD30-4F7D-9047-CA798225A64B}" dt="2024-11-21T14:29:00.157" v="1141" actId="478"/>
          <ac:spMkLst>
            <pc:docMk/>
            <pc:sldMk cId="879418669" sldId="337"/>
            <ac:spMk id="3" creationId="{C5B1E714-C0CC-8876-CE5A-B57220B89A27}"/>
          </ac:spMkLst>
        </pc:spChg>
        <pc:spChg chg="mod">
          <ac:chgData name="Gustavo Espitia" userId="04bf114dd0eb82c1" providerId="LiveId" clId="{A23522BA-FD30-4F7D-9047-CA798225A64B}" dt="2024-11-21T14:18:53.426" v="957"/>
          <ac:spMkLst>
            <pc:docMk/>
            <pc:sldMk cId="879418669" sldId="337"/>
            <ac:spMk id="4" creationId="{E7E93536-1D76-C0D9-8D3D-CE427F221CE2}"/>
          </ac:spMkLst>
        </pc:spChg>
        <pc:spChg chg="del">
          <ac:chgData name="Gustavo Espitia" userId="04bf114dd0eb82c1" providerId="LiveId" clId="{A23522BA-FD30-4F7D-9047-CA798225A64B}" dt="2024-11-21T14:21:51.917" v="975" actId="478"/>
          <ac:spMkLst>
            <pc:docMk/>
            <pc:sldMk cId="879418669" sldId="337"/>
            <ac:spMk id="6" creationId="{BD6C75EF-7293-8280-C138-65B152295E1F}"/>
          </ac:spMkLst>
        </pc:spChg>
        <pc:picChg chg="add mod">
          <ac:chgData name="Gustavo Espitia" userId="04bf114dd0eb82c1" providerId="LiveId" clId="{A23522BA-FD30-4F7D-9047-CA798225A64B}" dt="2024-11-21T14:29:19.146" v="1144" actId="1076"/>
          <ac:picMkLst>
            <pc:docMk/>
            <pc:sldMk cId="879418669" sldId="337"/>
            <ac:picMk id="7" creationId="{20E34996-A84E-71A1-6008-593D1CDF052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FBC22B-248D-4CC2-9A76-6FF25E411E99}" type="doc">
      <dgm:prSet loTypeId="urn:microsoft.com/office/officeart/2005/8/layout/vList6" loCatId="list" qsTypeId="urn:microsoft.com/office/officeart/2005/8/quickstyle/3d1" qsCatId="3D" csTypeId="urn:microsoft.com/office/officeart/2005/8/colors/accent2_1" csCatId="accent2" phldr="1"/>
      <dgm:spPr/>
      <dgm:t>
        <a:bodyPr/>
        <a:lstStyle/>
        <a:p>
          <a:endParaRPr lang="es-ES"/>
        </a:p>
      </dgm:t>
    </dgm:pt>
    <dgm:pt modelId="{8D0BD98F-DD5D-43F4-8531-BDB0D66E4B0D}">
      <dgm:prSet phldrT="[Texto]" custT="1"/>
      <dgm:spPr/>
      <dgm:t>
        <a:bodyPr/>
        <a:lstStyle/>
        <a:p>
          <a:r>
            <a:rPr lang="es-ES" sz="2000" b="1" kern="1200">
              <a:latin typeface="Lucida Sans" panose="020B0602030504020204" pitchFamily="34" charset="77"/>
              <a:ea typeface="+mn-ea"/>
              <a:cs typeface="+mn-cs"/>
            </a:rPr>
            <a:t>Se trata de factores externos que influyen en las empresas y que éstas no pueden controlar. Se clasifican en:</a:t>
          </a:r>
          <a:endParaRPr lang="es-ES" sz="2000" b="1" kern="1200" dirty="0">
            <a:latin typeface="Lucida Sans" panose="020B0602030504020204" pitchFamily="34" charset="77"/>
            <a:ea typeface="+mn-ea"/>
            <a:cs typeface="+mn-cs"/>
          </a:endParaRPr>
        </a:p>
      </dgm:t>
    </dgm:pt>
    <dgm:pt modelId="{FBE98E60-F7CD-461F-A278-7A413C7D057C}" type="parTrans" cxnId="{51C856FE-1587-4C6F-911C-87353BC002C9}">
      <dgm:prSet/>
      <dgm:spPr/>
      <dgm:t>
        <a:bodyPr/>
        <a:lstStyle/>
        <a:p>
          <a:endParaRPr lang="es-ES" sz="2400" b="1"/>
        </a:p>
      </dgm:t>
    </dgm:pt>
    <dgm:pt modelId="{5274E610-D2CB-4988-B5FD-50D82385D1C9}" type="sibTrans" cxnId="{51C856FE-1587-4C6F-911C-87353BC002C9}">
      <dgm:prSet/>
      <dgm:spPr/>
      <dgm:t>
        <a:bodyPr/>
        <a:lstStyle/>
        <a:p>
          <a:endParaRPr lang="es-ES" sz="2400" b="1"/>
        </a:p>
      </dgm:t>
    </dgm:pt>
    <dgm:pt modelId="{C4217BAF-1955-44B5-B438-20D203E68389}">
      <dgm:prSet phldrT="[Texto]" custT="1"/>
      <dgm:spPr/>
      <dgm:t>
        <a:bodyPr/>
        <a:lstStyle/>
        <a:p>
          <a:pPr>
            <a:buFont typeface="Wingdings" panose="05000000000000000000" pitchFamily="2" charset="2"/>
            <a:buChar char="§"/>
          </a:pPr>
          <a:r>
            <a:rPr lang="es-ES" sz="1800" b="0" kern="1200">
              <a:latin typeface="Lucida Sans" panose="020B0602030504020204" pitchFamily="34" charset="77"/>
              <a:ea typeface="+mn-ea"/>
              <a:cs typeface="+mn-cs"/>
            </a:rPr>
            <a:t>Factores políticos</a:t>
          </a:r>
          <a:endParaRPr lang="es-ES" sz="1800" b="0" kern="1200" dirty="0">
            <a:latin typeface="Lucida Sans" panose="020B0602030504020204" pitchFamily="34" charset="77"/>
            <a:ea typeface="+mn-ea"/>
            <a:cs typeface="+mn-cs"/>
          </a:endParaRPr>
        </a:p>
      </dgm:t>
    </dgm:pt>
    <dgm:pt modelId="{6C472FBA-F8D6-4BBA-BCB0-0F7BB574185F}" type="parTrans" cxnId="{339C4A68-9092-49D0-A9FF-2AFD368CA309}">
      <dgm:prSet/>
      <dgm:spPr/>
      <dgm:t>
        <a:bodyPr/>
        <a:lstStyle/>
        <a:p>
          <a:endParaRPr lang="es-CL"/>
        </a:p>
      </dgm:t>
    </dgm:pt>
    <dgm:pt modelId="{ACA8BE08-899C-463C-A57C-6887C413A51B}" type="sibTrans" cxnId="{339C4A68-9092-49D0-A9FF-2AFD368CA309}">
      <dgm:prSet/>
      <dgm:spPr/>
      <dgm:t>
        <a:bodyPr/>
        <a:lstStyle/>
        <a:p>
          <a:endParaRPr lang="es-CL"/>
        </a:p>
      </dgm:t>
    </dgm:pt>
    <dgm:pt modelId="{351E2887-BBC4-4252-B745-590B7C760802}">
      <dgm:prSet phldrT="[Texto]" custT="1"/>
      <dgm:spPr/>
      <dgm:t>
        <a:bodyPr/>
        <a:lstStyle/>
        <a:p>
          <a:endParaRPr lang="es-ES" sz="1800" kern="1200" dirty="0">
            <a:solidFill>
              <a:srgbClr val="000000"/>
            </a:solidFill>
            <a:latin typeface="Lucida Sans" panose="020B0602030504020204" pitchFamily="34" charset="77"/>
            <a:ea typeface="+mn-ea"/>
            <a:cs typeface="+mn-cs"/>
          </a:endParaRPr>
        </a:p>
      </dgm:t>
    </dgm:pt>
    <dgm:pt modelId="{0D1E35A7-2FE8-413D-B535-4EA4892A9DB6}" type="parTrans" cxnId="{AEEB00C1-5FA0-44A7-BFE8-872D41A0610D}">
      <dgm:prSet/>
      <dgm:spPr/>
      <dgm:t>
        <a:bodyPr/>
        <a:lstStyle/>
        <a:p>
          <a:endParaRPr lang="es-CL"/>
        </a:p>
      </dgm:t>
    </dgm:pt>
    <dgm:pt modelId="{3BEEA292-9AE7-4462-A445-BDFD0B6FD280}" type="sibTrans" cxnId="{AEEB00C1-5FA0-44A7-BFE8-872D41A0610D}">
      <dgm:prSet/>
      <dgm:spPr/>
      <dgm:t>
        <a:bodyPr/>
        <a:lstStyle/>
        <a:p>
          <a:endParaRPr lang="es-CL"/>
        </a:p>
      </dgm:t>
    </dgm:pt>
    <dgm:pt modelId="{B6E96597-4E90-4E54-88B3-A36B268D215D}">
      <dgm:prSet phldrT="[Texto]" custT="1"/>
      <dgm:spPr/>
      <dgm:t>
        <a:bodyPr/>
        <a:lstStyle/>
        <a:p>
          <a:pPr>
            <a:buFont typeface="Wingdings" panose="05000000000000000000" pitchFamily="2" charset="2"/>
            <a:buChar char="§"/>
          </a:pPr>
          <a:r>
            <a:rPr lang="es-ES" sz="1800" b="0" kern="1200">
              <a:latin typeface="Lucida Sans" panose="020B0602030504020204" pitchFamily="34" charset="77"/>
              <a:ea typeface="+mn-ea"/>
              <a:cs typeface="+mn-cs"/>
            </a:rPr>
            <a:t>Factores económicos</a:t>
          </a:r>
          <a:endParaRPr lang="es-ES" sz="1800" b="0" kern="1200" dirty="0">
            <a:latin typeface="Lucida Sans" panose="020B0602030504020204" pitchFamily="34" charset="77"/>
            <a:ea typeface="+mn-ea"/>
            <a:cs typeface="+mn-cs"/>
          </a:endParaRPr>
        </a:p>
      </dgm:t>
    </dgm:pt>
    <dgm:pt modelId="{CBE82504-4EC4-415E-BFFA-1796217CB120}" type="parTrans" cxnId="{C4D327D8-66E3-4C76-8FB1-3FB48E6D7627}">
      <dgm:prSet/>
      <dgm:spPr/>
      <dgm:t>
        <a:bodyPr/>
        <a:lstStyle/>
        <a:p>
          <a:endParaRPr lang="es-CL"/>
        </a:p>
      </dgm:t>
    </dgm:pt>
    <dgm:pt modelId="{4E9EA0D0-F08E-47C8-8829-19197A1104CC}" type="sibTrans" cxnId="{C4D327D8-66E3-4C76-8FB1-3FB48E6D7627}">
      <dgm:prSet/>
      <dgm:spPr/>
      <dgm:t>
        <a:bodyPr/>
        <a:lstStyle/>
        <a:p>
          <a:endParaRPr lang="es-CL"/>
        </a:p>
      </dgm:t>
    </dgm:pt>
    <dgm:pt modelId="{40D24382-9BB3-4189-9A2A-F7D76FA17257}">
      <dgm:prSet phldrT="[Texto]" custT="1"/>
      <dgm:spPr/>
      <dgm:t>
        <a:bodyPr/>
        <a:lstStyle/>
        <a:p>
          <a:pPr>
            <a:buFont typeface="Wingdings" panose="05000000000000000000" pitchFamily="2" charset="2"/>
            <a:buChar char="§"/>
          </a:pPr>
          <a:r>
            <a:rPr lang="es-ES" sz="1800" b="0" kern="1200">
              <a:latin typeface="Lucida Sans" panose="020B0602030504020204" pitchFamily="34" charset="77"/>
              <a:ea typeface="+mn-ea"/>
              <a:cs typeface="+mn-cs"/>
            </a:rPr>
            <a:t>Factores socioculturales </a:t>
          </a:r>
          <a:endParaRPr lang="es-ES" sz="1800" b="0" kern="1200" dirty="0">
            <a:latin typeface="Lucida Sans" panose="020B0602030504020204" pitchFamily="34" charset="77"/>
            <a:ea typeface="+mn-ea"/>
            <a:cs typeface="+mn-cs"/>
          </a:endParaRPr>
        </a:p>
      </dgm:t>
    </dgm:pt>
    <dgm:pt modelId="{1CCFDD4C-6A92-49D9-8441-13EBA9B20FA4}" type="parTrans" cxnId="{A26AEB41-37BB-4A51-9332-708FF89DF5D6}">
      <dgm:prSet/>
      <dgm:spPr/>
      <dgm:t>
        <a:bodyPr/>
        <a:lstStyle/>
        <a:p>
          <a:endParaRPr lang="es-CL"/>
        </a:p>
      </dgm:t>
    </dgm:pt>
    <dgm:pt modelId="{E5079C59-9581-47DE-B0FB-29334F207238}" type="sibTrans" cxnId="{A26AEB41-37BB-4A51-9332-708FF89DF5D6}">
      <dgm:prSet/>
      <dgm:spPr/>
      <dgm:t>
        <a:bodyPr/>
        <a:lstStyle/>
        <a:p>
          <a:endParaRPr lang="es-CL"/>
        </a:p>
      </dgm:t>
    </dgm:pt>
    <dgm:pt modelId="{264AF007-E5BE-462B-B456-EC5411C97818}">
      <dgm:prSet phldrT="[Texto]" custT="1"/>
      <dgm:spPr/>
      <dgm:t>
        <a:bodyPr/>
        <a:lstStyle/>
        <a:p>
          <a:pPr>
            <a:buFont typeface="Wingdings" panose="05000000000000000000" pitchFamily="2" charset="2"/>
            <a:buChar char="§"/>
          </a:pPr>
          <a:r>
            <a:rPr lang="es-ES" sz="1800" b="0" kern="1200">
              <a:latin typeface="Lucida Sans" panose="020B0602030504020204" pitchFamily="34" charset="77"/>
              <a:ea typeface="+mn-ea"/>
              <a:cs typeface="+mn-cs"/>
            </a:rPr>
            <a:t>Factores tecnológicos</a:t>
          </a:r>
          <a:endParaRPr lang="es-ES" sz="1800" b="0" kern="1200" dirty="0">
            <a:latin typeface="Lucida Sans" panose="020B0602030504020204" pitchFamily="34" charset="77"/>
            <a:ea typeface="+mn-ea"/>
            <a:cs typeface="+mn-cs"/>
          </a:endParaRPr>
        </a:p>
      </dgm:t>
    </dgm:pt>
    <dgm:pt modelId="{51EAB943-1E1E-44C4-A4F0-B84068B5F500}" type="parTrans" cxnId="{A05B833A-D6BD-42BA-AE03-E875F0BE9D00}">
      <dgm:prSet/>
      <dgm:spPr/>
      <dgm:t>
        <a:bodyPr/>
        <a:lstStyle/>
        <a:p>
          <a:endParaRPr lang="es-CL"/>
        </a:p>
      </dgm:t>
    </dgm:pt>
    <dgm:pt modelId="{3D5A73CC-8A76-4B51-8A3F-32F5FDBA9FBA}" type="sibTrans" cxnId="{A05B833A-D6BD-42BA-AE03-E875F0BE9D00}">
      <dgm:prSet/>
      <dgm:spPr/>
      <dgm:t>
        <a:bodyPr/>
        <a:lstStyle/>
        <a:p>
          <a:endParaRPr lang="es-CL"/>
        </a:p>
      </dgm:t>
    </dgm:pt>
    <dgm:pt modelId="{F59DEFDA-1B25-433D-9EAD-5F949E16CB8A}">
      <dgm:prSet phldrT="[Texto]" custT="1"/>
      <dgm:spPr/>
      <dgm:t>
        <a:bodyPr/>
        <a:lstStyle/>
        <a:p>
          <a:pPr>
            <a:buFont typeface="Wingdings" panose="05000000000000000000" pitchFamily="2" charset="2"/>
            <a:buChar char="§"/>
          </a:pPr>
          <a:r>
            <a:rPr lang="es-ES" sz="1800" b="0" kern="1200">
              <a:latin typeface="Lucida Sans" panose="020B0602030504020204" pitchFamily="34" charset="77"/>
              <a:ea typeface="+mn-ea"/>
              <a:cs typeface="+mn-cs"/>
            </a:rPr>
            <a:t>Factores propios de cada sector</a:t>
          </a:r>
          <a:endParaRPr lang="es-ES" sz="1800" b="0" kern="1200" dirty="0">
            <a:latin typeface="Lucida Sans" panose="020B0602030504020204" pitchFamily="34" charset="77"/>
            <a:ea typeface="+mn-ea"/>
            <a:cs typeface="+mn-cs"/>
          </a:endParaRPr>
        </a:p>
      </dgm:t>
    </dgm:pt>
    <dgm:pt modelId="{A03ACEA5-2222-4CB7-8FFA-24E8198F9C1C}" type="parTrans" cxnId="{62584BDD-D717-44D5-BBD5-783EFAE0E245}">
      <dgm:prSet/>
      <dgm:spPr/>
      <dgm:t>
        <a:bodyPr/>
        <a:lstStyle/>
        <a:p>
          <a:endParaRPr lang="es-CL"/>
        </a:p>
      </dgm:t>
    </dgm:pt>
    <dgm:pt modelId="{DC6EB3D8-0A35-4399-80EB-0CB57A9A2FF2}" type="sibTrans" cxnId="{62584BDD-D717-44D5-BBD5-783EFAE0E245}">
      <dgm:prSet/>
      <dgm:spPr/>
      <dgm:t>
        <a:bodyPr/>
        <a:lstStyle/>
        <a:p>
          <a:endParaRPr lang="es-CL"/>
        </a:p>
      </dgm:t>
    </dgm:pt>
    <dgm:pt modelId="{44C941A9-54D7-4FBA-B559-FAAFDB1C63AD}">
      <dgm:prSet phldrT="[Texto]" custT="1"/>
      <dgm:spPr/>
      <dgm:t>
        <a:bodyPr/>
        <a:lstStyle/>
        <a:p>
          <a:pPr>
            <a:buFont typeface="Wingdings" panose="05000000000000000000" pitchFamily="2" charset="2"/>
            <a:buChar char="§"/>
          </a:pPr>
          <a:r>
            <a:rPr lang="es-ES" sz="1800" b="0" kern="1200">
              <a:latin typeface="Lucida Sans" panose="020B0602030504020204" pitchFamily="34" charset="77"/>
              <a:ea typeface="+mn-ea"/>
              <a:cs typeface="+mn-cs"/>
            </a:rPr>
            <a:t>Factores ambientales</a:t>
          </a:r>
          <a:endParaRPr lang="es-ES" sz="1800" b="0" kern="1200" dirty="0">
            <a:latin typeface="Lucida Sans" panose="020B0602030504020204" pitchFamily="34" charset="77"/>
            <a:ea typeface="+mn-ea"/>
            <a:cs typeface="+mn-cs"/>
          </a:endParaRPr>
        </a:p>
      </dgm:t>
    </dgm:pt>
    <dgm:pt modelId="{0ECEFF44-8065-4752-B730-FE789DD11C31}" type="parTrans" cxnId="{362325D1-2365-4F8F-845D-3F544551C1B8}">
      <dgm:prSet/>
      <dgm:spPr/>
      <dgm:t>
        <a:bodyPr/>
        <a:lstStyle/>
        <a:p>
          <a:endParaRPr lang="es-CL"/>
        </a:p>
      </dgm:t>
    </dgm:pt>
    <dgm:pt modelId="{7A8E0ED0-3961-406E-8672-34FF27F03523}" type="sibTrans" cxnId="{362325D1-2365-4F8F-845D-3F544551C1B8}">
      <dgm:prSet/>
      <dgm:spPr/>
      <dgm:t>
        <a:bodyPr/>
        <a:lstStyle/>
        <a:p>
          <a:endParaRPr lang="es-CL"/>
        </a:p>
      </dgm:t>
    </dgm:pt>
    <dgm:pt modelId="{45512C9B-BA67-4B35-9169-3027F98EDC3F}">
      <dgm:prSet phldrT="[Texto]" custT="1"/>
      <dgm:spPr/>
      <dgm:t>
        <a:bodyPr/>
        <a:lstStyle/>
        <a:p>
          <a:pPr>
            <a:buFont typeface="Wingdings" panose="05000000000000000000" pitchFamily="2" charset="2"/>
            <a:buChar char="§"/>
          </a:pPr>
          <a:r>
            <a:rPr lang="es-ES" sz="1800" b="0" kern="1200">
              <a:latin typeface="Lucida Sans" panose="020B0602030504020204" pitchFamily="34" charset="77"/>
              <a:ea typeface="+mn-ea"/>
              <a:cs typeface="+mn-cs"/>
            </a:rPr>
            <a:t>Factores legales </a:t>
          </a:r>
          <a:endParaRPr lang="es-ES" sz="1800" b="0" kern="1200" dirty="0">
            <a:latin typeface="Lucida Sans" panose="020B0602030504020204" pitchFamily="34" charset="77"/>
            <a:ea typeface="+mn-ea"/>
            <a:cs typeface="+mn-cs"/>
          </a:endParaRPr>
        </a:p>
      </dgm:t>
    </dgm:pt>
    <dgm:pt modelId="{A99F69A1-7F61-4937-BA4B-5882B801579C}" type="sibTrans" cxnId="{F0829125-385A-4114-8AEF-D91F14178B28}">
      <dgm:prSet/>
      <dgm:spPr/>
      <dgm:t>
        <a:bodyPr/>
        <a:lstStyle/>
        <a:p>
          <a:endParaRPr lang="es-CL"/>
        </a:p>
      </dgm:t>
    </dgm:pt>
    <dgm:pt modelId="{3691C9C8-25C1-47D7-8E02-334550009887}" type="parTrans" cxnId="{F0829125-385A-4114-8AEF-D91F14178B28}">
      <dgm:prSet/>
      <dgm:spPr/>
      <dgm:t>
        <a:bodyPr/>
        <a:lstStyle/>
        <a:p>
          <a:endParaRPr lang="es-CL"/>
        </a:p>
      </dgm:t>
    </dgm:pt>
    <dgm:pt modelId="{0E83A6E1-9746-4787-A974-96D383CEFB14}" type="pres">
      <dgm:prSet presAssocID="{12FBC22B-248D-4CC2-9A76-6FF25E411E99}" presName="Name0" presStyleCnt="0">
        <dgm:presLayoutVars>
          <dgm:dir/>
          <dgm:animLvl val="lvl"/>
          <dgm:resizeHandles/>
        </dgm:presLayoutVars>
      </dgm:prSet>
      <dgm:spPr/>
    </dgm:pt>
    <dgm:pt modelId="{3C94DCAF-8BAB-4868-A254-297A940314B1}" type="pres">
      <dgm:prSet presAssocID="{8D0BD98F-DD5D-43F4-8531-BDB0D66E4B0D}" presName="linNode" presStyleCnt="0"/>
      <dgm:spPr/>
    </dgm:pt>
    <dgm:pt modelId="{A7D3F3C9-1252-46CD-B79D-31B8F55ECAB2}" type="pres">
      <dgm:prSet presAssocID="{8D0BD98F-DD5D-43F4-8531-BDB0D66E4B0D}" presName="parentShp" presStyleLbl="node1" presStyleIdx="0" presStyleCnt="1" custScaleX="127796" custScaleY="56607">
        <dgm:presLayoutVars>
          <dgm:bulletEnabled val="1"/>
        </dgm:presLayoutVars>
      </dgm:prSet>
      <dgm:spPr/>
    </dgm:pt>
    <dgm:pt modelId="{1A3A6EFD-F4C4-42CE-A7F7-E06E15BACFB8}" type="pres">
      <dgm:prSet presAssocID="{8D0BD98F-DD5D-43F4-8531-BDB0D66E4B0D}" presName="childShp" presStyleLbl="bgAccFollowNode1" presStyleIdx="0" presStyleCnt="1" custScaleX="113709" custScaleY="80146">
        <dgm:presLayoutVars>
          <dgm:bulletEnabled val="1"/>
        </dgm:presLayoutVars>
      </dgm:prSet>
      <dgm:spPr/>
    </dgm:pt>
  </dgm:ptLst>
  <dgm:cxnLst>
    <dgm:cxn modelId="{F0829125-385A-4114-8AEF-D91F14178B28}" srcId="{8D0BD98F-DD5D-43F4-8531-BDB0D66E4B0D}" destId="{45512C9B-BA67-4B35-9169-3027F98EDC3F}" srcOrd="6" destOrd="0" parTransId="{3691C9C8-25C1-47D7-8E02-334550009887}" sibTransId="{A99F69A1-7F61-4937-BA4B-5882B801579C}"/>
    <dgm:cxn modelId="{345BE42E-532F-4D9A-A507-74FAEAE07118}" type="presOf" srcId="{F59DEFDA-1B25-433D-9EAD-5F949E16CB8A}" destId="{1A3A6EFD-F4C4-42CE-A7F7-E06E15BACFB8}" srcOrd="0" destOrd="7" presId="urn:microsoft.com/office/officeart/2005/8/layout/vList6"/>
    <dgm:cxn modelId="{A05B833A-D6BD-42BA-AE03-E875F0BE9D00}" srcId="{8D0BD98F-DD5D-43F4-8531-BDB0D66E4B0D}" destId="{264AF007-E5BE-462B-B456-EC5411C97818}" srcOrd="4" destOrd="0" parTransId="{51EAB943-1E1E-44C4-A4F0-B84068B5F500}" sibTransId="{3D5A73CC-8A76-4B51-8A3F-32F5FDBA9FBA}"/>
    <dgm:cxn modelId="{D0D33B3C-72C6-4B2B-BC05-5BEC621C94F7}" type="presOf" srcId="{12FBC22B-248D-4CC2-9A76-6FF25E411E99}" destId="{0E83A6E1-9746-4787-A974-96D383CEFB14}" srcOrd="0" destOrd="0" presId="urn:microsoft.com/office/officeart/2005/8/layout/vList6"/>
    <dgm:cxn modelId="{A26AEB41-37BB-4A51-9332-708FF89DF5D6}" srcId="{8D0BD98F-DD5D-43F4-8531-BDB0D66E4B0D}" destId="{40D24382-9BB3-4189-9A2A-F7D76FA17257}" srcOrd="3" destOrd="0" parTransId="{1CCFDD4C-6A92-49D9-8441-13EBA9B20FA4}" sibTransId="{E5079C59-9581-47DE-B0FB-29334F207238}"/>
    <dgm:cxn modelId="{339C4A68-9092-49D0-A9FF-2AFD368CA309}" srcId="{8D0BD98F-DD5D-43F4-8531-BDB0D66E4B0D}" destId="{C4217BAF-1955-44B5-B438-20D203E68389}" srcOrd="1" destOrd="0" parTransId="{6C472FBA-F8D6-4BBA-BCB0-0F7BB574185F}" sibTransId="{ACA8BE08-899C-463C-A57C-6887C413A51B}"/>
    <dgm:cxn modelId="{0383D36D-A6C8-42B7-B9AE-B38C3FF825DE}" type="presOf" srcId="{45512C9B-BA67-4B35-9169-3027F98EDC3F}" destId="{1A3A6EFD-F4C4-42CE-A7F7-E06E15BACFB8}" srcOrd="0" destOrd="6" presId="urn:microsoft.com/office/officeart/2005/8/layout/vList6"/>
    <dgm:cxn modelId="{5E3C8455-9FF6-42A5-BC8A-EA1C20015830}" type="presOf" srcId="{C4217BAF-1955-44B5-B438-20D203E68389}" destId="{1A3A6EFD-F4C4-42CE-A7F7-E06E15BACFB8}" srcOrd="0" destOrd="1" presId="urn:microsoft.com/office/officeart/2005/8/layout/vList6"/>
    <dgm:cxn modelId="{CA6EF980-BE87-49DB-9823-C832CB0596FA}" type="presOf" srcId="{351E2887-BBC4-4252-B745-590B7C760802}" destId="{1A3A6EFD-F4C4-42CE-A7F7-E06E15BACFB8}" srcOrd="0" destOrd="0" presId="urn:microsoft.com/office/officeart/2005/8/layout/vList6"/>
    <dgm:cxn modelId="{8ACB3E92-0A3B-45CA-95C8-3A2E8BBBC5F5}" type="presOf" srcId="{264AF007-E5BE-462B-B456-EC5411C97818}" destId="{1A3A6EFD-F4C4-42CE-A7F7-E06E15BACFB8}" srcOrd="0" destOrd="4" presId="urn:microsoft.com/office/officeart/2005/8/layout/vList6"/>
    <dgm:cxn modelId="{F0853BBA-EC7B-403C-8E86-26B539C33DB5}" type="presOf" srcId="{B6E96597-4E90-4E54-88B3-A36B268D215D}" destId="{1A3A6EFD-F4C4-42CE-A7F7-E06E15BACFB8}" srcOrd="0" destOrd="2" presId="urn:microsoft.com/office/officeart/2005/8/layout/vList6"/>
    <dgm:cxn modelId="{AEEB00C1-5FA0-44A7-BFE8-872D41A0610D}" srcId="{8D0BD98F-DD5D-43F4-8531-BDB0D66E4B0D}" destId="{351E2887-BBC4-4252-B745-590B7C760802}" srcOrd="0" destOrd="0" parTransId="{0D1E35A7-2FE8-413D-B535-4EA4892A9DB6}" sibTransId="{3BEEA292-9AE7-4462-A445-BDFD0B6FD280}"/>
    <dgm:cxn modelId="{362325D1-2365-4F8F-845D-3F544551C1B8}" srcId="{8D0BD98F-DD5D-43F4-8531-BDB0D66E4B0D}" destId="{44C941A9-54D7-4FBA-B559-FAAFDB1C63AD}" srcOrd="5" destOrd="0" parTransId="{0ECEFF44-8065-4752-B730-FE789DD11C31}" sibTransId="{7A8E0ED0-3961-406E-8672-34FF27F03523}"/>
    <dgm:cxn modelId="{63EDD6D1-7557-4530-92AF-C788CE0E767D}" type="presOf" srcId="{8D0BD98F-DD5D-43F4-8531-BDB0D66E4B0D}" destId="{A7D3F3C9-1252-46CD-B79D-31B8F55ECAB2}" srcOrd="0" destOrd="0" presId="urn:microsoft.com/office/officeart/2005/8/layout/vList6"/>
    <dgm:cxn modelId="{16FD07D4-4A67-4BCB-989F-E099A7E57A1B}" type="presOf" srcId="{40D24382-9BB3-4189-9A2A-F7D76FA17257}" destId="{1A3A6EFD-F4C4-42CE-A7F7-E06E15BACFB8}" srcOrd="0" destOrd="3" presId="urn:microsoft.com/office/officeart/2005/8/layout/vList6"/>
    <dgm:cxn modelId="{2C6124D7-3D16-47A6-8846-FFA699785A71}" type="presOf" srcId="{44C941A9-54D7-4FBA-B559-FAAFDB1C63AD}" destId="{1A3A6EFD-F4C4-42CE-A7F7-E06E15BACFB8}" srcOrd="0" destOrd="5" presId="urn:microsoft.com/office/officeart/2005/8/layout/vList6"/>
    <dgm:cxn modelId="{C4D327D8-66E3-4C76-8FB1-3FB48E6D7627}" srcId="{8D0BD98F-DD5D-43F4-8531-BDB0D66E4B0D}" destId="{B6E96597-4E90-4E54-88B3-A36B268D215D}" srcOrd="2" destOrd="0" parTransId="{CBE82504-4EC4-415E-BFFA-1796217CB120}" sibTransId="{4E9EA0D0-F08E-47C8-8829-19197A1104CC}"/>
    <dgm:cxn modelId="{62584BDD-D717-44D5-BBD5-783EFAE0E245}" srcId="{8D0BD98F-DD5D-43F4-8531-BDB0D66E4B0D}" destId="{F59DEFDA-1B25-433D-9EAD-5F949E16CB8A}" srcOrd="7" destOrd="0" parTransId="{A03ACEA5-2222-4CB7-8FFA-24E8198F9C1C}" sibTransId="{DC6EB3D8-0A35-4399-80EB-0CB57A9A2FF2}"/>
    <dgm:cxn modelId="{51C856FE-1587-4C6F-911C-87353BC002C9}" srcId="{12FBC22B-248D-4CC2-9A76-6FF25E411E99}" destId="{8D0BD98F-DD5D-43F4-8531-BDB0D66E4B0D}" srcOrd="0" destOrd="0" parTransId="{FBE98E60-F7CD-461F-A278-7A413C7D057C}" sibTransId="{5274E610-D2CB-4988-B5FD-50D82385D1C9}"/>
    <dgm:cxn modelId="{EE2823F5-BD52-4A26-8575-CE000E367864}" type="presParOf" srcId="{0E83A6E1-9746-4787-A974-96D383CEFB14}" destId="{3C94DCAF-8BAB-4868-A254-297A940314B1}" srcOrd="0" destOrd="0" presId="urn:microsoft.com/office/officeart/2005/8/layout/vList6"/>
    <dgm:cxn modelId="{E12718B2-82B8-4E0C-B5A7-5F6328AC9D8C}" type="presParOf" srcId="{3C94DCAF-8BAB-4868-A254-297A940314B1}" destId="{A7D3F3C9-1252-46CD-B79D-31B8F55ECAB2}" srcOrd="0" destOrd="0" presId="urn:microsoft.com/office/officeart/2005/8/layout/vList6"/>
    <dgm:cxn modelId="{DDBCF113-CE32-4483-8581-465855050944}" type="presParOf" srcId="{3C94DCAF-8BAB-4868-A254-297A940314B1}" destId="{1A3A6EFD-F4C4-42CE-A7F7-E06E15BACFB8}"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2FBC22B-248D-4CC2-9A76-6FF25E411E99}" type="doc">
      <dgm:prSet loTypeId="urn:microsoft.com/office/officeart/2005/8/layout/vList6" loCatId="list" qsTypeId="urn:microsoft.com/office/officeart/2005/8/quickstyle/3d1" qsCatId="3D" csTypeId="urn:microsoft.com/office/officeart/2005/8/colors/accent1_1" csCatId="accent1" phldr="1"/>
      <dgm:spPr/>
      <dgm:t>
        <a:bodyPr/>
        <a:lstStyle/>
        <a:p>
          <a:endParaRPr lang="es-ES"/>
        </a:p>
      </dgm:t>
    </dgm:pt>
    <dgm:pt modelId="{8D0BD98F-DD5D-43F4-8531-BDB0D66E4B0D}">
      <dgm:prSet phldrT="[Texto]" custT="1"/>
      <dgm:spPr/>
      <dgm:t>
        <a:bodyPr/>
        <a:lstStyle/>
        <a:p>
          <a:r>
            <a:rPr lang="es-ES" sz="2000" b="1" kern="1200" dirty="0">
              <a:latin typeface="Lucida Sans" panose="020B0602030504020204" pitchFamily="34" charset="77"/>
              <a:ea typeface="+mn-ea"/>
              <a:cs typeface="+mn-cs"/>
            </a:rPr>
            <a:t>Se trata de factores cercanos a la empresa o al sector en el que desarrolla su actividad y en la que influyen directamente. Sobre estos factores la empresa puede ejercer un cierto control. </a:t>
          </a:r>
          <a:endParaRPr lang="es-CL" sz="2000" b="1" kern="1200" dirty="0">
            <a:latin typeface="Lucida Sans" panose="020B0602030504020204" pitchFamily="34" charset="77"/>
            <a:ea typeface="+mn-ea"/>
            <a:cs typeface="+mn-cs"/>
          </a:endParaRPr>
        </a:p>
      </dgm:t>
    </dgm:pt>
    <dgm:pt modelId="{FBE98E60-F7CD-461F-A278-7A413C7D057C}" type="parTrans" cxnId="{51C856FE-1587-4C6F-911C-87353BC002C9}">
      <dgm:prSet/>
      <dgm:spPr/>
      <dgm:t>
        <a:bodyPr/>
        <a:lstStyle/>
        <a:p>
          <a:endParaRPr lang="es-ES" sz="2400" b="1"/>
        </a:p>
      </dgm:t>
    </dgm:pt>
    <dgm:pt modelId="{5274E610-D2CB-4988-B5FD-50D82385D1C9}" type="sibTrans" cxnId="{51C856FE-1587-4C6F-911C-87353BC002C9}">
      <dgm:prSet/>
      <dgm:spPr/>
      <dgm:t>
        <a:bodyPr/>
        <a:lstStyle/>
        <a:p>
          <a:endParaRPr lang="es-ES" sz="2400" b="1"/>
        </a:p>
      </dgm:t>
    </dgm:pt>
    <dgm:pt modelId="{C4217BAF-1955-44B5-B438-20D203E68389}">
      <dgm:prSet phldrT="[Texto]" custT="1"/>
      <dgm:spPr/>
      <dgm:t>
        <a:bodyPr/>
        <a:lstStyle/>
        <a:p>
          <a:pPr>
            <a:buFont typeface="Wingdings" panose="05000000000000000000" pitchFamily="2" charset="2"/>
            <a:buChar char="§"/>
          </a:pPr>
          <a:r>
            <a:rPr lang="es-CL" sz="1800" b="0" kern="1200">
              <a:latin typeface="Lucida Sans" panose="020B0602030504020204" pitchFamily="34" charset="77"/>
              <a:ea typeface="+mn-ea"/>
              <a:cs typeface="+mn-cs"/>
            </a:rPr>
            <a:t>La competencia</a:t>
          </a:r>
          <a:endParaRPr lang="es-ES" sz="1800" b="0" kern="1200" dirty="0">
            <a:latin typeface="Lucida Sans" panose="020B0602030504020204" pitchFamily="34" charset="77"/>
            <a:ea typeface="+mn-ea"/>
            <a:cs typeface="+mn-cs"/>
          </a:endParaRPr>
        </a:p>
      </dgm:t>
    </dgm:pt>
    <dgm:pt modelId="{6C472FBA-F8D6-4BBA-BCB0-0F7BB574185F}" type="parTrans" cxnId="{339C4A68-9092-49D0-A9FF-2AFD368CA309}">
      <dgm:prSet/>
      <dgm:spPr/>
      <dgm:t>
        <a:bodyPr/>
        <a:lstStyle/>
        <a:p>
          <a:endParaRPr lang="es-CL"/>
        </a:p>
      </dgm:t>
    </dgm:pt>
    <dgm:pt modelId="{ACA8BE08-899C-463C-A57C-6887C413A51B}" type="sibTrans" cxnId="{339C4A68-9092-49D0-A9FF-2AFD368CA309}">
      <dgm:prSet/>
      <dgm:spPr/>
      <dgm:t>
        <a:bodyPr/>
        <a:lstStyle/>
        <a:p>
          <a:endParaRPr lang="es-CL"/>
        </a:p>
      </dgm:t>
    </dgm:pt>
    <dgm:pt modelId="{351E2887-BBC4-4252-B745-590B7C760802}">
      <dgm:prSet phldrT="[Texto]" custT="1"/>
      <dgm:spPr/>
      <dgm:t>
        <a:bodyPr/>
        <a:lstStyle/>
        <a:p>
          <a:endParaRPr lang="es-ES" sz="1800" kern="1200" dirty="0">
            <a:solidFill>
              <a:srgbClr val="941914"/>
            </a:solidFill>
            <a:latin typeface="Lucida Sans" panose="020B0602030504020204" pitchFamily="34" charset="77"/>
            <a:ea typeface="+mn-ea"/>
            <a:cs typeface="+mn-cs"/>
          </a:endParaRPr>
        </a:p>
      </dgm:t>
    </dgm:pt>
    <dgm:pt modelId="{0D1E35A7-2FE8-413D-B535-4EA4892A9DB6}" type="parTrans" cxnId="{AEEB00C1-5FA0-44A7-BFE8-872D41A0610D}">
      <dgm:prSet/>
      <dgm:spPr/>
      <dgm:t>
        <a:bodyPr/>
        <a:lstStyle/>
        <a:p>
          <a:endParaRPr lang="es-CL"/>
        </a:p>
      </dgm:t>
    </dgm:pt>
    <dgm:pt modelId="{3BEEA292-9AE7-4462-A445-BDFD0B6FD280}" type="sibTrans" cxnId="{AEEB00C1-5FA0-44A7-BFE8-872D41A0610D}">
      <dgm:prSet/>
      <dgm:spPr/>
      <dgm:t>
        <a:bodyPr/>
        <a:lstStyle/>
        <a:p>
          <a:endParaRPr lang="es-CL"/>
        </a:p>
      </dgm:t>
    </dgm:pt>
    <dgm:pt modelId="{C3F08D28-B792-4154-8FB1-2F311EDE7460}">
      <dgm:prSet custT="1"/>
      <dgm:spPr/>
      <dgm:t>
        <a:bodyPr/>
        <a:lstStyle/>
        <a:p>
          <a:pPr>
            <a:buFont typeface="Wingdings" panose="05000000000000000000" pitchFamily="2" charset="2"/>
            <a:buChar char="§"/>
          </a:pPr>
          <a:r>
            <a:rPr lang="es-ES" sz="1800" b="0" kern="1200">
              <a:latin typeface="Lucida Sans" panose="020B0602030504020204" pitchFamily="34" charset="77"/>
              <a:ea typeface="+mn-ea"/>
              <a:cs typeface="+mn-cs"/>
            </a:rPr>
            <a:t>Los clientes reales o potenciales</a:t>
          </a:r>
          <a:endParaRPr lang="es-CL" sz="1800" b="0" kern="1200" dirty="0">
            <a:latin typeface="Lucida Sans" panose="020B0602030504020204" pitchFamily="34" charset="77"/>
            <a:ea typeface="+mn-ea"/>
            <a:cs typeface="+mn-cs"/>
          </a:endParaRPr>
        </a:p>
      </dgm:t>
    </dgm:pt>
    <dgm:pt modelId="{90CC30B9-FDA4-4B69-94E3-FAD22E813E80}" type="parTrans" cxnId="{88683DF6-A5A0-4F16-804D-B00C59874040}">
      <dgm:prSet/>
      <dgm:spPr/>
      <dgm:t>
        <a:bodyPr/>
        <a:lstStyle/>
        <a:p>
          <a:endParaRPr lang="es-CL"/>
        </a:p>
      </dgm:t>
    </dgm:pt>
    <dgm:pt modelId="{45537ADC-B753-4516-AE82-133F7C5F4E6B}" type="sibTrans" cxnId="{88683DF6-A5A0-4F16-804D-B00C59874040}">
      <dgm:prSet/>
      <dgm:spPr/>
      <dgm:t>
        <a:bodyPr/>
        <a:lstStyle/>
        <a:p>
          <a:endParaRPr lang="es-CL"/>
        </a:p>
      </dgm:t>
    </dgm:pt>
    <dgm:pt modelId="{9E045367-7465-4A0A-9496-1282D600BD81}">
      <dgm:prSet custT="1"/>
      <dgm:spPr/>
      <dgm:t>
        <a:bodyPr/>
        <a:lstStyle/>
        <a:p>
          <a:pPr>
            <a:buFont typeface="Wingdings" panose="05000000000000000000" pitchFamily="2" charset="2"/>
            <a:buChar char="§"/>
          </a:pPr>
          <a:r>
            <a:rPr lang="es-CL" sz="1800" b="0" kern="1200">
              <a:latin typeface="Lucida Sans" panose="020B0602030504020204" pitchFamily="34" charset="77"/>
              <a:ea typeface="+mn-ea"/>
              <a:cs typeface="+mn-cs"/>
            </a:rPr>
            <a:t>Los proveedores e intermediarios</a:t>
          </a:r>
          <a:endParaRPr lang="es-CL" sz="1800" b="0" kern="1200" dirty="0">
            <a:latin typeface="Lucida Sans" panose="020B0602030504020204" pitchFamily="34" charset="77"/>
            <a:ea typeface="+mn-ea"/>
            <a:cs typeface="+mn-cs"/>
          </a:endParaRPr>
        </a:p>
      </dgm:t>
    </dgm:pt>
    <dgm:pt modelId="{EFE43816-2C91-46D2-93F5-3B97CA1D18B9}" type="parTrans" cxnId="{632B78DC-8C59-4A3F-99BC-077F481A030F}">
      <dgm:prSet/>
      <dgm:spPr/>
      <dgm:t>
        <a:bodyPr/>
        <a:lstStyle/>
        <a:p>
          <a:endParaRPr lang="es-CL"/>
        </a:p>
      </dgm:t>
    </dgm:pt>
    <dgm:pt modelId="{965A1FF8-3C99-42D8-8D09-0ADBC8F409BD}" type="sibTrans" cxnId="{632B78DC-8C59-4A3F-99BC-077F481A030F}">
      <dgm:prSet/>
      <dgm:spPr/>
      <dgm:t>
        <a:bodyPr/>
        <a:lstStyle/>
        <a:p>
          <a:endParaRPr lang="es-CL"/>
        </a:p>
      </dgm:t>
    </dgm:pt>
    <dgm:pt modelId="{D8F99B1C-4B71-4570-9735-DB307F4DBB96}">
      <dgm:prSet custT="1"/>
      <dgm:spPr/>
      <dgm:t>
        <a:bodyPr/>
        <a:lstStyle/>
        <a:p>
          <a:pPr>
            <a:buFont typeface="Wingdings" panose="05000000000000000000" pitchFamily="2" charset="2"/>
            <a:buChar char="§"/>
          </a:pPr>
          <a:r>
            <a:rPr lang="es-CL" sz="1800" b="0" kern="1200">
              <a:latin typeface="Lucida Sans" panose="020B0602030504020204" pitchFamily="34" charset="77"/>
              <a:ea typeface="+mn-ea"/>
              <a:cs typeface="+mn-cs"/>
            </a:rPr>
            <a:t>Los prescriptores</a:t>
          </a:r>
          <a:endParaRPr lang="es-CL" sz="1800" b="0" kern="1200" dirty="0">
            <a:latin typeface="Lucida Sans" panose="020B0602030504020204" pitchFamily="34" charset="77"/>
            <a:ea typeface="+mn-ea"/>
            <a:cs typeface="+mn-cs"/>
          </a:endParaRPr>
        </a:p>
      </dgm:t>
    </dgm:pt>
    <dgm:pt modelId="{88F7793A-35AF-4EC6-A558-EA24B3A0E2C4}" type="parTrans" cxnId="{39344772-C3C9-49E0-AFB7-DFEA272CA50B}">
      <dgm:prSet/>
      <dgm:spPr/>
      <dgm:t>
        <a:bodyPr/>
        <a:lstStyle/>
        <a:p>
          <a:endParaRPr lang="es-CL"/>
        </a:p>
      </dgm:t>
    </dgm:pt>
    <dgm:pt modelId="{2D90786A-B161-4587-930D-8585F81E1721}" type="sibTrans" cxnId="{39344772-C3C9-49E0-AFB7-DFEA272CA50B}">
      <dgm:prSet/>
      <dgm:spPr/>
      <dgm:t>
        <a:bodyPr/>
        <a:lstStyle/>
        <a:p>
          <a:endParaRPr lang="es-CL"/>
        </a:p>
      </dgm:t>
    </dgm:pt>
    <dgm:pt modelId="{82632801-EEDC-453F-83F9-7801235B123D}">
      <dgm:prSet custT="1"/>
      <dgm:spPr/>
      <dgm:t>
        <a:bodyPr/>
        <a:lstStyle/>
        <a:p>
          <a:pPr>
            <a:buFont typeface="Wingdings" panose="05000000000000000000" pitchFamily="2" charset="2"/>
            <a:buNone/>
          </a:pPr>
          <a:endParaRPr lang="es-CL" sz="1800" b="0" kern="1200" dirty="0">
            <a:solidFill>
              <a:srgbClr val="941914"/>
            </a:solidFill>
            <a:latin typeface="Lucida Sans" panose="020B0602030504020204" pitchFamily="34" charset="77"/>
            <a:ea typeface="+mn-ea"/>
            <a:cs typeface="+mn-cs"/>
          </a:endParaRPr>
        </a:p>
      </dgm:t>
    </dgm:pt>
    <dgm:pt modelId="{1AAE417C-67F0-4325-88A6-2A2A50D1F587}" type="parTrans" cxnId="{5124580E-44AE-4874-9B17-1840DBD03611}">
      <dgm:prSet/>
      <dgm:spPr/>
      <dgm:t>
        <a:bodyPr/>
        <a:lstStyle/>
        <a:p>
          <a:endParaRPr lang="es-CL"/>
        </a:p>
      </dgm:t>
    </dgm:pt>
    <dgm:pt modelId="{3F6D263A-3D58-45D5-829E-1FFDF0C0D0D7}" type="sibTrans" cxnId="{5124580E-44AE-4874-9B17-1840DBD03611}">
      <dgm:prSet/>
      <dgm:spPr/>
      <dgm:t>
        <a:bodyPr/>
        <a:lstStyle/>
        <a:p>
          <a:endParaRPr lang="es-CL"/>
        </a:p>
      </dgm:t>
    </dgm:pt>
    <dgm:pt modelId="{9EA1E47B-732B-4C4B-8403-78CF7B0D3584}">
      <dgm:prSet phldrT="[Texto]" custT="1"/>
      <dgm:spPr/>
      <dgm:t>
        <a:bodyPr/>
        <a:lstStyle/>
        <a:p>
          <a:endParaRPr lang="es-ES" sz="1800" kern="1200" dirty="0">
            <a:solidFill>
              <a:srgbClr val="000000"/>
            </a:solidFill>
            <a:latin typeface="Lucida Sans" panose="020B0602030504020204" pitchFamily="34" charset="77"/>
            <a:ea typeface="+mn-ea"/>
            <a:cs typeface="+mn-cs"/>
          </a:endParaRPr>
        </a:p>
      </dgm:t>
    </dgm:pt>
    <dgm:pt modelId="{73DC8712-44B0-4261-B5AC-27BD25465FFB}" type="parTrans" cxnId="{8539B3B4-99F5-4FC3-A98E-0070550F72C8}">
      <dgm:prSet/>
      <dgm:spPr/>
      <dgm:t>
        <a:bodyPr/>
        <a:lstStyle/>
        <a:p>
          <a:endParaRPr lang="es-CL"/>
        </a:p>
      </dgm:t>
    </dgm:pt>
    <dgm:pt modelId="{8C1B0BD5-471B-4054-892E-32B791414631}" type="sibTrans" cxnId="{8539B3B4-99F5-4FC3-A98E-0070550F72C8}">
      <dgm:prSet/>
      <dgm:spPr/>
      <dgm:t>
        <a:bodyPr/>
        <a:lstStyle/>
        <a:p>
          <a:endParaRPr lang="es-CL"/>
        </a:p>
      </dgm:t>
    </dgm:pt>
    <dgm:pt modelId="{0E83A6E1-9746-4787-A974-96D383CEFB14}" type="pres">
      <dgm:prSet presAssocID="{12FBC22B-248D-4CC2-9A76-6FF25E411E99}" presName="Name0" presStyleCnt="0">
        <dgm:presLayoutVars>
          <dgm:dir/>
          <dgm:animLvl val="lvl"/>
          <dgm:resizeHandles/>
        </dgm:presLayoutVars>
      </dgm:prSet>
      <dgm:spPr/>
    </dgm:pt>
    <dgm:pt modelId="{3C94DCAF-8BAB-4868-A254-297A940314B1}" type="pres">
      <dgm:prSet presAssocID="{8D0BD98F-DD5D-43F4-8531-BDB0D66E4B0D}" presName="linNode" presStyleCnt="0"/>
      <dgm:spPr/>
    </dgm:pt>
    <dgm:pt modelId="{A7D3F3C9-1252-46CD-B79D-31B8F55ECAB2}" type="pres">
      <dgm:prSet presAssocID="{8D0BD98F-DD5D-43F4-8531-BDB0D66E4B0D}" presName="parentShp" presStyleLbl="node1" presStyleIdx="0" presStyleCnt="1" custScaleX="127796" custScaleY="68444">
        <dgm:presLayoutVars>
          <dgm:bulletEnabled val="1"/>
        </dgm:presLayoutVars>
      </dgm:prSet>
      <dgm:spPr/>
    </dgm:pt>
    <dgm:pt modelId="{1A3A6EFD-F4C4-42CE-A7F7-E06E15BACFB8}" type="pres">
      <dgm:prSet presAssocID="{8D0BD98F-DD5D-43F4-8531-BDB0D66E4B0D}" presName="childShp" presStyleLbl="bgAccFollowNode1" presStyleIdx="0" presStyleCnt="1" custScaleX="113709" custScaleY="80146">
        <dgm:presLayoutVars>
          <dgm:bulletEnabled val="1"/>
        </dgm:presLayoutVars>
      </dgm:prSet>
      <dgm:spPr/>
    </dgm:pt>
  </dgm:ptLst>
  <dgm:cxnLst>
    <dgm:cxn modelId="{5124580E-44AE-4874-9B17-1840DBD03611}" srcId="{8D0BD98F-DD5D-43F4-8531-BDB0D66E4B0D}" destId="{82632801-EEDC-453F-83F9-7801235B123D}" srcOrd="6" destOrd="0" parTransId="{1AAE417C-67F0-4325-88A6-2A2A50D1F587}" sibTransId="{3F6D263A-3D58-45D5-829E-1FFDF0C0D0D7}"/>
    <dgm:cxn modelId="{55365A21-AE46-4D12-83B2-84A1F659C5AF}" type="presOf" srcId="{9E045367-7465-4A0A-9496-1282D600BD81}" destId="{1A3A6EFD-F4C4-42CE-A7F7-E06E15BACFB8}" srcOrd="0" destOrd="4" presId="urn:microsoft.com/office/officeart/2005/8/layout/vList6"/>
    <dgm:cxn modelId="{38048B35-56F8-43D1-BF36-7BEB357A110E}" type="presOf" srcId="{9EA1E47B-732B-4C4B-8403-78CF7B0D3584}" destId="{1A3A6EFD-F4C4-42CE-A7F7-E06E15BACFB8}" srcOrd="0" destOrd="0" presId="urn:microsoft.com/office/officeart/2005/8/layout/vList6"/>
    <dgm:cxn modelId="{D0D33B3C-72C6-4B2B-BC05-5BEC621C94F7}" type="presOf" srcId="{12FBC22B-248D-4CC2-9A76-6FF25E411E99}" destId="{0E83A6E1-9746-4787-A974-96D383CEFB14}" srcOrd="0" destOrd="0" presId="urn:microsoft.com/office/officeart/2005/8/layout/vList6"/>
    <dgm:cxn modelId="{E0A15A63-043C-4347-B7CD-B8092788AC01}" type="presOf" srcId="{82632801-EEDC-453F-83F9-7801235B123D}" destId="{1A3A6EFD-F4C4-42CE-A7F7-E06E15BACFB8}" srcOrd="0" destOrd="6" presId="urn:microsoft.com/office/officeart/2005/8/layout/vList6"/>
    <dgm:cxn modelId="{339C4A68-9092-49D0-A9FF-2AFD368CA309}" srcId="{8D0BD98F-DD5D-43F4-8531-BDB0D66E4B0D}" destId="{C4217BAF-1955-44B5-B438-20D203E68389}" srcOrd="2" destOrd="0" parTransId="{6C472FBA-F8D6-4BBA-BCB0-0F7BB574185F}" sibTransId="{ACA8BE08-899C-463C-A57C-6887C413A51B}"/>
    <dgm:cxn modelId="{39344772-C3C9-49E0-AFB7-DFEA272CA50B}" srcId="{8D0BD98F-DD5D-43F4-8531-BDB0D66E4B0D}" destId="{D8F99B1C-4B71-4570-9735-DB307F4DBB96}" srcOrd="5" destOrd="0" parTransId="{88F7793A-35AF-4EC6-A558-EA24B3A0E2C4}" sibTransId="{2D90786A-B161-4587-930D-8585F81E1721}"/>
    <dgm:cxn modelId="{5E3C8455-9FF6-42A5-BC8A-EA1C20015830}" type="presOf" srcId="{C4217BAF-1955-44B5-B438-20D203E68389}" destId="{1A3A6EFD-F4C4-42CE-A7F7-E06E15BACFB8}" srcOrd="0" destOrd="2" presId="urn:microsoft.com/office/officeart/2005/8/layout/vList6"/>
    <dgm:cxn modelId="{CA6EF980-BE87-49DB-9823-C832CB0596FA}" type="presOf" srcId="{351E2887-BBC4-4252-B745-590B7C760802}" destId="{1A3A6EFD-F4C4-42CE-A7F7-E06E15BACFB8}" srcOrd="0" destOrd="1" presId="urn:microsoft.com/office/officeart/2005/8/layout/vList6"/>
    <dgm:cxn modelId="{E5BD5297-CD58-4F52-9F2C-87C649418991}" type="presOf" srcId="{C3F08D28-B792-4154-8FB1-2F311EDE7460}" destId="{1A3A6EFD-F4C4-42CE-A7F7-E06E15BACFB8}" srcOrd="0" destOrd="3" presId="urn:microsoft.com/office/officeart/2005/8/layout/vList6"/>
    <dgm:cxn modelId="{8539B3B4-99F5-4FC3-A98E-0070550F72C8}" srcId="{8D0BD98F-DD5D-43F4-8531-BDB0D66E4B0D}" destId="{9EA1E47B-732B-4C4B-8403-78CF7B0D3584}" srcOrd="0" destOrd="0" parTransId="{73DC8712-44B0-4261-B5AC-27BD25465FFB}" sibTransId="{8C1B0BD5-471B-4054-892E-32B791414631}"/>
    <dgm:cxn modelId="{AEEB00C1-5FA0-44A7-BFE8-872D41A0610D}" srcId="{8D0BD98F-DD5D-43F4-8531-BDB0D66E4B0D}" destId="{351E2887-BBC4-4252-B745-590B7C760802}" srcOrd="1" destOrd="0" parTransId="{0D1E35A7-2FE8-413D-B535-4EA4892A9DB6}" sibTransId="{3BEEA292-9AE7-4462-A445-BDFD0B6FD280}"/>
    <dgm:cxn modelId="{22D360C4-1A90-4F30-A52D-9AE5B718B338}" type="presOf" srcId="{D8F99B1C-4B71-4570-9735-DB307F4DBB96}" destId="{1A3A6EFD-F4C4-42CE-A7F7-E06E15BACFB8}" srcOrd="0" destOrd="5" presId="urn:microsoft.com/office/officeart/2005/8/layout/vList6"/>
    <dgm:cxn modelId="{63EDD6D1-7557-4530-92AF-C788CE0E767D}" type="presOf" srcId="{8D0BD98F-DD5D-43F4-8531-BDB0D66E4B0D}" destId="{A7D3F3C9-1252-46CD-B79D-31B8F55ECAB2}" srcOrd="0" destOrd="0" presId="urn:microsoft.com/office/officeart/2005/8/layout/vList6"/>
    <dgm:cxn modelId="{632B78DC-8C59-4A3F-99BC-077F481A030F}" srcId="{8D0BD98F-DD5D-43F4-8531-BDB0D66E4B0D}" destId="{9E045367-7465-4A0A-9496-1282D600BD81}" srcOrd="4" destOrd="0" parTransId="{EFE43816-2C91-46D2-93F5-3B97CA1D18B9}" sibTransId="{965A1FF8-3C99-42D8-8D09-0ADBC8F409BD}"/>
    <dgm:cxn modelId="{88683DF6-A5A0-4F16-804D-B00C59874040}" srcId="{8D0BD98F-DD5D-43F4-8531-BDB0D66E4B0D}" destId="{C3F08D28-B792-4154-8FB1-2F311EDE7460}" srcOrd="3" destOrd="0" parTransId="{90CC30B9-FDA4-4B69-94E3-FAD22E813E80}" sibTransId="{45537ADC-B753-4516-AE82-133F7C5F4E6B}"/>
    <dgm:cxn modelId="{51C856FE-1587-4C6F-911C-87353BC002C9}" srcId="{12FBC22B-248D-4CC2-9A76-6FF25E411E99}" destId="{8D0BD98F-DD5D-43F4-8531-BDB0D66E4B0D}" srcOrd="0" destOrd="0" parTransId="{FBE98E60-F7CD-461F-A278-7A413C7D057C}" sibTransId="{5274E610-D2CB-4988-B5FD-50D82385D1C9}"/>
    <dgm:cxn modelId="{EE2823F5-BD52-4A26-8575-CE000E367864}" type="presParOf" srcId="{0E83A6E1-9746-4787-A974-96D383CEFB14}" destId="{3C94DCAF-8BAB-4868-A254-297A940314B1}" srcOrd="0" destOrd="0" presId="urn:microsoft.com/office/officeart/2005/8/layout/vList6"/>
    <dgm:cxn modelId="{E12718B2-82B8-4E0C-B5A7-5F6328AC9D8C}" type="presParOf" srcId="{3C94DCAF-8BAB-4868-A254-297A940314B1}" destId="{A7D3F3C9-1252-46CD-B79D-31B8F55ECAB2}" srcOrd="0" destOrd="0" presId="urn:microsoft.com/office/officeart/2005/8/layout/vList6"/>
    <dgm:cxn modelId="{DDBCF113-CE32-4483-8581-465855050944}" type="presParOf" srcId="{3C94DCAF-8BAB-4868-A254-297A940314B1}" destId="{1A3A6EFD-F4C4-42CE-A7F7-E06E15BACFB8}"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A6EFD-F4C4-42CE-A7F7-E06E15BACFB8}">
      <dsp:nvSpPr>
        <dsp:cNvPr id="0" name=""/>
        <dsp:cNvSpPr/>
      </dsp:nvSpPr>
      <dsp:spPr>
        <a:xfrm>
          <a:off x="3877794" y="399908"/>
          <a:ext cx="5175337" cy="3228671"/>
        </a:xfrm>
        <a:prstGeom prst="rightArrow">
          <a:avLst>
            <a:gd name="adj1" fmla="val 75000"/>
            <a:gd name="adj2" fmla="val 50000"/>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endParaRPr lang="es-ES" sz="1800" kern="1200" dirty="0">
            <a:solidFill>
              <a:srgbClr val="000000"/>
            </a:solidFill>
            <a:latin typeface="Lucida Sans" panose="020B0602030504020204" pitchFamily="34" charset="77"/>
            <a:ea typeface="+mn-ea"/>
            <a:cs typeface="+mn-cs"/>
          </a:endParaRPr>
        </a:p>
        <a:p>
          <a:pPr marL="171450" lvl="1" indent="-171450" algn="l" defTabSz="800100">
            <a:lnSpc>
              <a:spcPct val="90000"/>
            </a:lnSpc>
            <a:spcBef>
              <a:spcPct val="0"/>
            </a:spcBef>
            <a:spcAft>
              <a:spcPct val="15000"/>
            </a:spcAft>
            <a:buFont typeface="Wingdings" panose="05000000000000000000" pitchFamily="2" charset="2"/>
            <a:buChar char="§"/>
          </a:pPr>
          <a:r>
            <a:rPr lang="es-ES" sz="1800" b="0" kern="1200">
              <a:latin typeface="Lucida Sans" panose="020B0602030504020204" pitchFamily="34" charset="77"/>
              <a:ea typeface="+mn-ea"/>
              <a:cs typeface="+mn-cs"/>
            </a:rPr>
            <a:t>Factores políticos</a:t>
          </a:r>
          <a:endParaRPr lang="es-ES" sz="1800" b="0" kern="1200" dirty="0">
            <a:latin typeface="Lucida Sans" panose="020B0602030504020204" pitchFamily="34" charset="77"/>
            <a:ea typeface="+mn-ea"/>
            <a:cs typeface="+mn-cs"/>
          </a:endParaRPr>
        </a:p>
        <a:p>
          <a:pPr marL="171450" lvl="1" indent="-171450" algn="l" defTabSz="800100">
            <a:lnSpc>
              <a:spcPct val="90000"/>
            </a:lnSpc>
            <a:spcBef>
              <a:spcPct val="0"/>
            </a:spcBef>
            <a:spcAft>
              <a:spcPct val="15000"/>
            </a:spcAft>
            <a:buFont typeface="Wingdings" panose="05000000000000000000" pitchFamily="2" charset="2"/>
            <a:buChar char="§"/>
          </a:pPr>
          <a:r>
            <a:rPr lang="es-ES" sz="1800" b="0" kern="1200">
              <a:latin typeface="Lucida Sans" panose="020B0602030504020204" pitchFamily="34" charset="77"/>
              <a:ea typeface="+mn-ea"/>
              <a:cs typeface="+mn-cs"/>
            </a:rPr>
            <a:t>Factores económicos</a:t>
          </a:r>
          <a:endParaRPr lang="es-ES" sz="1800" b="0" kern="1200" dirty="0">
            <a:latin typeface="Lucida Sans" panose="020B0602030504020204" pitchFamily="34" charset="77"/>
            <a:ea typeface="+mn-ea"/>
            <a:cs typeface="+mn-cs"/>
          </a:endParaRPr>
        </a:p>
        <a:p>
          <a:pPr marL="171450" lvl="1" indent="-171450" algn="l" defTabSz="800100">
            <a:lnSpc>
              <a:spcPct val="90000"/>
            </a:lnSpc>
            <a:spcBef>
              <a:spcPct val="0"/>
            </a:spcBef>
            <a:spcAft>
              <a:spcPct val="15000"/>
            </a:spcAft>
            <a:buFont typeface="Wingdings" panose="05000000000000000000" pitchFamily="2" charset="2"/>
            <a:buChar char="§"/>
          </a:pPr>
          <a:r>
            <a:rPr lang="es-ES" sz="1800" b="0" kern="1200">
              <a:latin typeface="Lucida Sans" panose="020B0602030504020204" pitchFamily="34" charset="77"/>
              <a:ea typeface="+mn-ea"/>
              <a:cs typeface="+mn-cs"/>
            </a:rPr>
            <a:t>Factores socioculturales </a:t>
          </a:r>
          <a:endParaRPr lang="es-ES" sz="1800" b="0" kern="1200" dirty="0">
            <a:latin typeface="Lucida Sans" panose="020B0602030504020204" pitchFamily="34" charset="77"/>
            <a:ea typeface="+mn-ea"/>
            <a:cs typeface="+mn-cs"/>
          </a:endParaRPr>
        </a:p>
        <a:p>
          <a:pPr marL="171450" lvl="1" indent="-171450" algn="l" defTabSz="800100">
            <a:lnSpc>
              <a:spcPct val="90000"/>
            </a:lnSpc>
            <a:spcBef>
              <a:spcPct val="0"/>
            </a:spcBef>
            <a:spcAft>
              <a:spcPct val="15000"/>
            </a:spcAft>
            <a:buFont typeface="Wingdings" panose="05000000000000000000" pitchFamily="2" charset="2"/>
            <a:buChar char="§"/>
          </a:pPr>
          <a:r>
            <a:rPr lang="es-ES" sz="1800" b="0" kern="1200">
              <a:latin typeface="Lucida Sans" panose="020B0602030504020204" pitchFamily="34" charset="77"/>
              <a:ea typeface="+mn-ea"/>
              <a:cs typeface="+mn-cs"/>
            </a:rPr>
            <a:t>Factores tecnológicos</a:t>
          </a:r>
          <a:endParaRPr lang="es-ES" sz="1800" b="0" kern="1200" dirty="0">
            <a:latin typeface="Lucida Sans" panose="020B0602030504020204" pitchFamily="34" charset="77"/>
            <a:ea typeface="+mn-ea"/>
            <a:cs typeface="+mn-cs"/>
          </a:endParaRPr>
        </a:p>
        <a:p>
          <a:pPr marL="171450" lvl="1" indent="-171450" algn="l" defTabSz="800100">
            <a:lnSpc>
              <a:spcPct val="90000"/>
            </a:lnSpc>
            <a:spcBef>
              <a:spcPct val="0"/>
            </a:spcBef>
            <a:spcAft>
              <a:spcPct val="15000"/>
            </a:spcAft>
            <a:buFont typeface="Wingdings" panose="05000000000000000000" pitchFamily="2" charset="2"/>
            <a:buChar char="§"/>
          </a:pPr>
          <a:r>
            <a:rPr lang="es-ES" sz="1800" b="0" kern="1200">
              <a:latin typeface="Lucida Sans" panose="020B0602030504020204" pitchFamily="34" charset="77"/>
              <a:ea typeface="+mn-ea"/>
              <a:cs typeface="+mn-cs"/>
            </a:rPr>
            <a:t>Factores ambientales</a:t>
          </a:r>
          <a:endParaRPr lang="es-ES" sz="1800" b="0" kern="1200" dirty="0">
            <a:latin typeface="Lucida Sans" panose="020B0602030504020204" pitchFamily="34" charset="77"/>
            <a:ea typeface="+mn-ea"/>
            <a:cs typeface="+mn-cs"/>
          </a:endParaRPr>
        </a:p>
        <a:p>
          <a:pPr marL="171450" lvl="1" indent="-171450" algn="l" defTabSz="800100">
            <a:lnSpc>
              <a:spcPct val="90000"/>
            </a:lnSpc>
            <a:spcBef>
              <a:spcPct val="0"/>
            </a:spcBef>
            <a:spcAft>
              <a:spcPct val="15000"/>
            </a:spcAft>
            <a:buFont typeface="Wingdings" panose="05000000000000000000" pitchFamily="2" charset="2"/>
            <a:buChar char="§"/>
          </a:pPr>
          <a:r>
            <a:rPr lang="es-ES" sz="1800" b="0" kern="1200">
              <a:latin typeface="Lucida Sans" panose="020B0602030504020204" pitchFamily="34" charset="77"/>
              <a:ea typeface="+mn-ea"/>
              <a:cs typeface="+mn-cs"/>
            </a:rPr>
            <a:t>Factores legales </a:t>
          </a:r>
          <a:endParaRPr lang="es-ES" sz="1800" b="0" kern="1200" dirty="0">
            <a:latin typeface="Lucida Sans" panose="020B0602030504020204" pitchFamily="34" charset="77"/>
            <a:ea typeface="+mn-ea"/>
            <a:cs typeface="+mn-cs"/>
          </a:endParaRPr>
        </a:p>
        <a:p>
          <a:pPr marL="171450" lvl="1" indent="-171450" algn="l" defTabSz="800100">
            <a:lnSpc>
              <a:spcPct val="90000"/>
            </a:lnSpc>
            <a:spcBef>
              <a:spcPct val="0"/>
            </a:spcBef>
            <a:spcAft>
              <a:spcPct val="15000"/>
            </a:spcAft>
            <a:buFont typeface="Wingdings" panose="05000000000000000000" pitchFamily="2" charset="2"/>
            <a:buChar char="§"/>
          </a:pPr>
          <a:r>
            <a:rPr lang="es-ES" sz="1800" b="0" kern="1200">
              <a:latin typeface="Lucida Sans" panose="020B0602030504020204" pitchFamily="34" charset="77"/>
              <a:ea typeface="+mn-ea"/>
              <a:cs typeface="+mn-cs"/>
            </a:rPr>
            <a:t>Factores propios de cada sector</a:t>
          </a:r>
          <a:endParaRPr lang="es-ES" sz="1800" b="0" kern="1200" dirty="0">
            <a:latin typeface="Lucida Sans" panose="020B0602030504020204" pitchFamily="34" charset="77"/>
            <a:ea typeface="+mn-ea"/>
            <a:cs typeface="+mn-cs"/>
          </a:endParaRPr>
        </a:p>
      </dsp:txBody>
      <dsp:txXfrm>
        <a:off x="3877794" y="803492"/>
        <a:ext cx="3964585" cy="2421503"/>
      </dsp:txXfrm>
    </dsp:sp>
    <dsp:sp modelId="{A7D3F3C9-1252-46CD-B79D-31B8F55ECAB2}">
      <dsp:nvSpPr>
        <dsp:cNvPr id="0" name=""/>
        <dsp:cNvSpPr/>
      </dsp:nvSpPr>
      <dsp:spPr>
        <a:xfrm>
          <a:off x="133" y="874040"/>
          <a:ext cx="3877660" cy="2280406"/>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latin typeface="Lucida Sans" panose="020B0602030504020204" pitchFamily="34" charset="77"/>
              <a:ea typeface="+mn-ea"/>
              <a:cs typeface="+mn-cs"/>
            </a:rPr>
            <a:t>Se trata de factores externos que influyen en las empresas y que éstas no pueden controlar. Se clasifican en:</a:t>
          </a:r>
          <a:endParaRPr lang="es-ES" sz="2000" b="1" kern="1200" dirty="0">
            <a:latin typeface="Lucida Sans" panose="020B0602030504020204" pitchFamily="34" charset="77"/>
            <a:ea typeface="+mn-ea"/>
            <a:cs typeface="+mn-cs"/>
          </a:endParaRPr>
        </a:p>
      </dsp:txBody>
      <dsp:txXfrm>
        <a:off x="111453" y="985360"/>
        <a:ext cx="3655020" cy="2057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A6EFD-F4C4-42CE-A7F7-E06E15BACFB8}">
      <dsp:nvSpPr>
        <dsp:cNvPr id="0" name=""/>
        <dsp:cNvSpPr/>
      </dsp:nvSpPr>
      <dsp:spPr>
        <a:xfrm>
          <a:off x="3877794" y="401484"/>
          <a:ext cx="5175337" cy="3225518"/>
        </a:xfrm>
        <a:prstGeom prst="rightArrow">
          <a:avLst>
            <a:gd name="adj1" fmla="val 75000"/>
            <a:gd name="adj2" fmla="val 50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endParaRPr lang="es-ES" sz="1800" kern="1200" dirty="0">
            <a:solidFill>
              <a:srgbClr val="000000"/>
            </a:solidFill>
            <a:latin typeface="Lucida Sans" panose="020B0602030504020204" pitchFamily="34" charset="77"/>
            <a:ea typeface="+mn-ea"/>
            <a:cs typeface="+mn-cs"/>
          </a:endParaRPr>
        </a:p>
        <a:p>
          <a:pPr marL="171450" lvl="1" indent="-171450" algn="l" defTabSz="800100">
            <a:lnSpc>
              <a:spcPct val="90000"/>
            </a:lnSpc>
            <a:spcBef>
              <a:spcPct val="0"/>
            </a:spcBef>
            <a:spcAft>
              <a:spcPct val="15000"/>
            </a:spcAft>
            <a:buChar char="•"/>
          </a:pPr>
          <a:endParaRPr lang="es-ES" sz="1800" kern="1200" dirty="0">
            <a:solidFill>
              <a:srgbClr val="941914"/>
            </a:solidFill>
            <a:latin typeface="Lucida Sans" panose="020B0602030504020204" pitchFamily="34" charset="77"/>
            <a:ea typeface="+mn-ea"/>
            <a:cs typeface="+mn-cs"/>
          </a:endParaRPr>
        </a:p>
        <a:p>
          <a:pPr marL="171450" lvl="1" indent="-171450" algn="l" defTabSz="800100">
            <a:lnSpc>
              <a:spcPct val="90000"/>
            </a:lnSpc>
            <a:spcBef>
              <a:spcPct val="0"/>
            </a:spcBef>
            <a:spcAft>
              <a:spcPct val="15000"/>
            </a:spcAft>
            <a:buFont typeface="Wingdings" panose="05000000000000000000" pitchFamily="2" charset="2"/>
            <a:buChar char="§"/>
          </a:pPr>
          <a:r>
            <a:rPr lang="es-CL" sz="1800" b="0" kern="1200">
              <a:latin typeface="Lucida Sans" panose="020B0602030504020204" pitchFamily="34" charset="77"/>
              <a:ea typeface="+mn-ea"/>
              <a:cs typeface="+mn-cs"/>
            </a:rPr>
            <a:t>La competencia</a:t>
          </a:r>
          <a:endParaRPr lang="es-ES" sz="1800" b="0" kern="1200" dirty="0">
            <a:latin typeface="Lucida Sans" panose="020B0602030504020204" pitchFamily="34" charset="77"/>
            <a:ea typeface="+mn-ea"/>
            <a:cs typeface="+mn-cs"/>
          </a:endParaRPr>
        </a:p>
        <a:p>
          <a:pPr marL="171450" lvl="1" indent="-171450" algn="l" defTabSz="800100">
            <a:lnSpc>
              <a:spcPct val="90000"/>
            </a:lnSpc>
            <a:spcBef>
              <a:spcPct val="0"/>
            </a:spcBef>
            <a:spcAft>
              <a:spcPct val="15000"/>
            </a:spcAft>
            <a:buFont typeface="Wingdings" panose="05000000000000000000" pitchFamily="2" charset="2"/>
            <a:buChar char="§"/>
          </a:pPr>
          <a:r>
            <a:rPr lang="es-ES" sz="1800" b="0" kern="1200">
              <a:latin typeface="Lucida Sans" panose="020B0602030504020204" pitchFamily="34" charset="77"/>
              <a:ea typeface="+mn-ea"/>
              <a:cs typeface="+mn-cs"/>
            </a:rPr>
            <a:t>Los clientes reales o potenciales</a:t>
          </a:r>
          <a:endParaRPr lang="es-CL" sz="1800" b="0" kern="1200" dirty="0">
            <a:latin typeface="Lucida Sans" panose="020B0602030504020204" pitchFamily="34" charset="77"/>
            <a:ea typeface="+mn-ea"/>
            <a:cs typeface="+mn-cs"/>
          </a:endParaRPr>
        </a:p>
        <a:p>
          <a:pPr marL="171450" lvl="1" indent="-171450" algn="l" defTabSz="800100">
            <a:lnSpc>
              <a:spcPct val="90000"/>
            </a:lnSpc>
            <a:spcBef>
              <a:spcPct val="0"/>
            </a:spcBef>
            <a:spcAft>
              <a:spcPct val="15000"/>
            </a:spcAft>
            <a:buFont typeface="Wingdings" panose="05000000000000000000" pitchFamily="2" charset="2"/>
            <a:buChar char="§"/>
          </a:pPr>
          <a:r>
            <a:rPr lang="es-CL" sz="1800" b="0" kern="1200">
              <a:latin typeface="Lucida Sans" panose="020B0602030504020204" pitchFamily="34" charset="77"/>
              <a:ea typeface="+mn-ea"/>
              <a:cs typeface="+mn-cs"/>
            </a:rPr>
            <a:t>Los proveedores e intermediarios</a:t>
          </a:r>
          <a:endParaRPr lang="es-CL" sz="1800" b="0" kern="1200" dirty="0">
            <a:latin typeface="Lucida Sans" panose="020B0602030504020204" pitchFamily="34" charset="77"/>
            <a:ea typeface="+mn-ea"/>
            <a:cs typeface="+mn-cs"/>
          </a:endParaRPr>
        </a:p>
        <a:p>
          <a:pPr marL="171450" lvl="1" indent="-171450" algn="l" defTabSz="800100">
            <a:lnSpc>
              <a:spcPct val="90000"/>
            </a:lnSpc>
            <a:spcBef>
              <a:spcPct val="0"/>
            </a:spcBef>
            <a:spcAft>
              <a:spcPct val="15000"/>
            </a:spcAft>
            <a:buFont typeface="Wingdings" panose="05000000000000000000" pitchFamily="2" charset="2"/>
            <a:buChar char="§"/>
          </a:pPr>
          <a:r>
            <a:rPr lang="es-CL" sz="1800" b="0" kern="1200">
              <a:latin typeface="Lucida Sans" panose="020B0602030504020204" pitchFamily="34" charset="77"/>
              <a:ea typeface="+mn-ea"/>
              <a:cs typeface="+mn-cs"/>
            </a:rPr>
            <a:t>Los prescriptores</a:t>
          </a:r>
          <a:endParaRPr lang="es-CL" sz="1800" b="0" kern="1200" dirty="0">
            <a:latin typeface="Lucida Sans" panose="020B0602030504020204" pitchFamily="34" charset="77"/>
            <a:ea typeface="+mn-ea"/>
            <a:cs typeface="+mn-cs"/>
          </a:endParaRPr>
        </a:p>
        <a:p>
          <a:pPr marL="171450" lvl="1" indent="-171450" algn="l" defTabSz="800100">
            <a:lnSpc>
              <a:spcPct val="90000"/>
            </a:lnSpc>
            <a:spcBef>
              <a:spcPct val="0"/>
            </a:spcBef>
            <a:spcAft>
              <a:spcPct val="15000"/>
            </a:spcAft>
            <a:buFont typeface="Wingdings" panose="05000000000000000000" pitchFamily="2" charset="2"/>
            <a:buNone/>
          </a:pPr>
          <a:endParaRPr lang="es-CL" sz="1800" b="0" kern="1200" dirty="0">
            <a:solidFill>
              <a:srgbClr val="941914"/>
            </a:solidFill>
            <a:latin typeface="Lucida Sans" panose="020B0602030504020204" pitchFamily="34" charset="77"/>
            <a:ea typeface="+mn-ea"/>
            <a:cs typeface="+mn-cs"/>
          </a:endParaRPr>
        </a:p>
      </dsp:txBody>
      <dsp:txXfrm>
        <a:off x="3877794" y="804674"/>
        <a:ext cx="3965768" cy="2419138"/>
      </dsp:txXfrm>
    </dsp:sp>
    <dsp:sp modelId="{A7D3F3C9-1252-46CD-B79D-31B8F55ECAB2}">
      <dsp:nvSpPr>
        <dsp:cNvPr id="0" name=""/>
        <dsp:cNvSpPr/>
      </dsp:nvSpPr>
      <dsp:spPr>
        <a:xfrm>
          <a:off x="133" y="636961"/>
          <a:ext cx="3877660" cy="275456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Lucida Sans" panose="020B0602030504020204" pitchFamily="34" charset="77"/>
              <a:ea typeface="+mn-ea"/>
              <a:cs typeface="+mn-cs"/>
            </a:rPr>
            <a:t>Se trata de factores cercanos a la empresa o al sector en el que desarrolla su actividad y en la que influyen directamente. Sobre estos factores la empresa puede ejercer un cierto control. </a:t>
          </a:r>
          <a:endParaRPr lang="es-CL" sz="2000" b="1" kern="1200" dirty="0">
            <a:latin typeface="Lucida Sans" panose="020B0602030504020204" pitchFamily="34" charset="77"/>
            <a:ea typeface="+mn-ea"/>
            <a:cs typeface="+mn-cs"/>
          </a:endParaRPr>
        </a:p>
      </dsp:txBody>
      <dsp:txXfrm>
        <a:off x="134600" y="771428"/>
        <a:ext cx="3608726" cy="2485631"/>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C73CAE-1372-0E77-29F4-5594D7BB97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7CE4C2F4-5B8B-9ECE-5DC0-54F4ADE326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3B09CBD1-11D9-7FA9-B156-D0725C54BB87}"/>
              </a:ext>
            </a:extLst>
          </p:cNvPr>
          <p:cNvSpPr>
            <a:spLocks noGrp="1"/>
          </p:cNvSpPr>
          <p:nvPr>
            <p:ph type="dt" sz="half" idx="10"/>
          </p:nvPr>
        </p:nvSpPr>
        <p:spPr>
          <a:xfrm>
            <a:off x="838200" y="6356350"/>
            <a:ext cx="2743200" cy="365125"/>
          </a:xfrm>
          <a:prstGeom prst="rect">
            <a:avLst/>
          </a:prstGeom>
        </p:spPr>
        <p:txBody>
          <a:bodyPr/>
          <a:lstStyle/>
          <a:p>
            <a:fld id="{BB20993B-295F-497E-8BF1-66CF625B8F25}" type="datetimeFigureOut">
              <a:rPr lang="es-CL" smtClean="0"/>
              <a:t>17-11-2025</a:t>
            </a:fld>
            <a:endParaRPr lang="es-CL"/>
          </a:p>
        </p:txBody>
      </p:sp>
      <p:sp>
        <p:nvSpPr>
          <p:cNvPr id="5" name="Marcador de pie de página 4">
            <a:extLst>
              <a:ext uri="{FF2B5EF4-FFF2-40B4-BE49-F238E27FC236}">
                <a16:creationId xmlns:a16="http://schemas.microsoft.com/office/drawing/2014/main" id="{448F51D3-274F-8DF1-F996-68E702F3049A}"/>
              </a:ext>
            </a:extLst>
          </p:cNvPr>
          <p:cNvSpPr>
            <a:spLocks noGrp="1"/>
          </p:cNvSpPr>
          <p:nvPr>
            <p:ph type="ftr" sz="quarter" idx="11"/>
          </p:nvPr>
        </p:nvSpPr>
        <p:spPr>
          <a:xfrm>
            <a:off x="4038600" y="6356350"/>
            <a:ext cx="4114800" cy="365125"/>
          </a:xfrm>
          <a:prstGeom prst="rect">
            <a:avLst/>
          </a:prstGeom>
        </p:spPr>
        <p:txBody>
          <a:bodyPr/>
          <a:lstStyle/>
          <a:p>
            <a:endParaRPr lang="es-CL"/>
          </a:p>
        </p:txBody>
      </p:sp>
      <p:sp>
        <p:nvSpPr>
          <p:cNvPr id="6" name="Marcador de número de diapositiva 5">
            <a:extLst>
              <a:ext uri="{FF2B5EF4-FFF2-40B4-BE49-F238E27FC236}">
                <a16:creationId xmlns:a16="http://schemas.microsoft.com/office/drawing/2014/main" id="{8E893938-E27D-030A-2916-CF23B91908FC}"/>
              </a:ext>
            </a:extLst>
          </p:cNvPr>
          <p:cNvSpPr>
            <a:spLocks noGrp="1"/>
          </p:cNvSpPr>
          <p:nvPr>
            <p:ph type="sldNum" sz="quarter" idx="12"/>
          </p:nvPr>
        </p:nvSpPr>
        <p:spPr>
          <a:xfrm>
            <a:off x="8610600" y="6356350"/>
            <a:ext cx="2743200" cy="365125"/>
          </a:xfrm>
          <a:prstGeom prst="rect">
            <a:avLst/>
          </a:prstGeom>
        </p:spPr>
        <p:txBody>
          <a:bodyPr/>
          <a:lstStyle/>
          <a:p>
            <a:fld id="{A39FB5D8-4CD1-4709-8409-76BD15442C30}" type="slidenum">
              <a:rPr lang="es-CL" smtClean="0"/>
              <a:t>‹Nº›</a:t>
            </a:fld>
            <a:endParaRPr lang="es-CL"/>
          </a:p>
        </p:txBody>
      </p:sp>
    </p:spTree>
    <p:extLst>
      <p:ext uri="{BB962C8B-B14F-4D97-AF65-F5344CB8AC3E}">
        <p14:creationId xmlns:p14="http://schemas.microsoft.com/office/powerpoint/2010/main" val="1948386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AE5C08-C747-5D28-D0E6-DBEB0986C43B}"/>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7F8E8FAE-6BF7-34C8-AD87-27F8E5E9BDE2}"/>
              </a:ext>
            </a:extLst>
          </p:cNvPr>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5CC42C2F-F657-8097-D5EF-9796F358B5BA}"/>
              </a:ext>
            </a:extLst>
          </p:cNvPr>
          <p:cNvSpPr>
            <a:spLocks noGrp="1"/>
          </p:cNvSpPr>
          <p:nvPr>
            <p:ph type="dt" sz="half" idx="10"/>
          </p:nvPr>
        </p:nvSpPr>
        <p:spPr>
          <a:xfrm>
            <a:off x="838200" y="6356350"/>
            <a:ext cx="2743200" cy="365125"/>
          </a:xfrm>
          <a:prstGeom prst="rect">
            <a:avLst/>
          </a:prstGeom>
        </p:spPr>
        <p:txBody>
          <a:bodyPr/>
          <a:lstStyle/>
          <a:p>
            <a:fld id="{BB20993B-295F-497E-8BF1-66CF625B8F25}" type="datetimeFigureOut">
              <a:rPr lang="es-CL" smtClean="0"/>
              <a:t>17-11-2025</a:t>
            </a:fld>
            <a:endParaRPr lang="es-CL"/>
          </a:p>
        </p:txBody>
      </p:sp>
      <p:sp>
        <p:nvSpPr>
          <p:cNvPr id="5" name="Marcador de pie de página 4">
            <a:extLst>
              <a:ext uri="{FF2B5EF4-FFF2-40B4-BE49-F238E27FC236}">
                <a16:creationId xmlns:a16="http://schemas.microsoft.com/office/drawing/2014/main" id="{5EE8AEE2-0D86-23D3-9BF5-D5D7BDE30024}"/>
              </a:ext>
            </a:extLst>
          </p:cNvPr>
          <p:cNvSpPr>
            <a:spLocks noGrp="1"/>
          </p:cNvSpPr>
          <p:nvPr>
            <p:ph type="ftr" sz="quarter" idx="11"/>
          </p:nvPr>
        </p:nvSpPr>
        <p:spPr>
          <a:xfrm>
            <a:off x="4038600" y="6356350"/>
            <a:ext cx="4114800" cy="365125"/>
          </a:xfrm>
          <a:prstGeom prst="rect">
            <a:avLst/>
          </a:prstGeom>
        </p:spPr>
        <p:txBody>
          <a:bodyPr/>
          <a:lstStyle/>
          <a:p>
            <a:endParaRPr lang="es-CL"/>
          </a:p>
        </p:txBody>
      </p:sp>
      <p:sp>
        <p:nvSpPr>
          <p:cNvPr id="6" name="Marcador de número de diapositiva 5">
            <a:extLst>
              <a:ext uri="{FF2B5EF4-FFF2-40B4-BE49-F238E27FC236}">
                <a16:creationId xmlns:a16="http://schemas.microsoft.com/office/drawing/2014/main" id="{16118390-B62C-B161-3F15-53ABFC4DCF9A}"/>
              </a:ext>
            </a:extLst>
          </p:cNvPr>
          <p:cNvSpPr>
            <a:spLocks noGrp="1"/>
          </p:cNvSpPr>
          <p:nvPr>
            <p:ph type="sldNum" sz="quarter" idx="12"/>
          </p:nvPr>
        </p:nvSpPr>
        <p:spPr>
          <a:xfrm>
            <a:off x="8610600" y="6356350"/>
            <a:ext cx="2743200" cy="365125"/>
          </a:xfrm>
          <a:prstGeom prst="rect">
            <a:avLst/>
          </a:prstGeom>
        </p:spPr>
        <p:txBody>
          <a:bodyPr/>
          <a:lstStyle/>
          <a:p>
            <a:fld id="{A39FB5D8-4CD1-4709-8409-76BD15442C30}" type="slidenum">
              <a:rPr lang="es-CL" smtClean="0"/>
              <a:t>‹Nº›</a:t>
            </a:fld>
            <a:endParaRPr lang="es-CL"/>
          </a:p>
        </p:txBody>
      </p:sp>
    </p:spTree>
    <p:extLst>
      <p:ext uri="{BB962C8B-B14F-4D97-AF65-F5344CB8AC3E}">
        <p14:creationId xmlns:p14="http://schemas.microsoft.com/office/powerpoint/2010/main" val="574513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6A62417-0699-4811-1ADA-D4D01A0B3F69}"/>
              </a:ext>
            </a:extLst>
          </p:cNvPr>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F9FB800D-58D4-5AD3-B6AB-9EF95990B5BC}"/>
              </a:ext>
            </a:extLst>
          </p:cNvPr>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03B7669B-389D-C7C2-2A6B-70DD7BAA8EE7}"/>
              </a:ext>
            </a:extLst>
          </p:cNvPr>
          <p:cNvSpPr>
            <a:spLocks noGrp="1"/>
          </p:cNvSpPr>
          <p:nvPr>
            <p:ph type="dt" sz="half" idx="10"/>
          </p:nvPr>
        </p:nvSpPr>
        <p:spPr>
          <a:xfrm>
            <a:off x="838200" y="6356350"/>
            <a:ext cx="2743200" cy="365125"/>
          </a:xfrm>
          <a:prstGeom prst="rect">
            <a:avLst/>
          </a:prstGeom>
        </p:spPr>
        <p:txBody>
          <a:bodyPr/>
          <a:lstStyle/>
          <a:p>
            <a:fld id="{BB20993B-295F-497E-8BF1-66CF625B8F25}" type="datetimeFigureOut">
              <a:rPr lang="es-CL" smtClean="0"/>
              <a:t>17-11-2025</a:t>
            </a:fld>
            <a:endParaRPr lang="es-CL"/>
          </a:p>
        </p:txBody>
      </p:sp>
      <p:sp>
        <p:nvSpPr>
          <p:cNvPr id="5" name="Marcador de pie de página 4">
            <a:extLst>
              <a:ext uri="{FF2B5EF4-FFF2-40B4-BE49-F238E27FC236}">
                <a16:creationId xmlns:a16="http://schemas.microsoft.com/office/drawing/2014/main" id="{DB008598-1DB1-B2C7-A60D-F01D184A7249}"/>
              </a:ext>
            </a:extLst>
          </p:cNvPr>
          <p:cNvSpPr>
            <a:spLocks noGrp="1"/>
          </p:cNvSpPr>
          <p:nvPr>
            <p:ph type="ftr" sz="quarter" idx="11"/>
          </p:nvPr>
        </p:nvSpPr>
        <p:spPr>
          <a:xfrm>
            <a:off x="4038600" y="6356350"/>
            <a:ext cx="4114800" cy="365125"/>
          </a:xfrm>
          <a:prstGeom prst="rect">
            <a:avLst/>
          </a:prstGeom>
        </p:spPr>
        <p:txBody>
          <a:bodyPr/>
          <a:lstStyle/>
          <a:p>
            <a:endParaRPr lang="es-CL"/>
          </a:p>
        </p:txBody>
      </p:sp>
      <p:sp>
        <p:nvSpPr>
          <p:cNvPr id="6" name="Marcador de número de diapositiva 5">
            <a:extLst>
              <a:ext uri="{FF2B5EF4-FFF2-40B4-BE49-F238E27FC236}">
                <a16:creationId xmlns:a16="http://schemas.microsoft.com/office/drawing/2014/main" id="{4A8ADBF9-738E-A9FC-CCD4-E561948A5942}"/>
              </a:ext>
            </a:extLst>
          </p:cNvPr>
          <p:cNvSpPr>
            <a:spLocks noGrp="1"/>
          </p:cNvSpPr>
          <p:nvPr>
            <p:ph type="sldNum" sz="quarter" idx="12"/>
          </p:nvPr>
        </p:nvSpPr>
        <p:spPr>
          <a:xfrm>
            <a:off x="8610600" y="6356350"/>
            <a:ext cx="2743200" cy="365125"/>
          </a:xfrm>
          <a:prstGeom prst="rect">
            <a:avLst/>
          </a:prstGeom>
        </p:spPr>
        <p:txBody>
          <a:bodyPr/>
          <a:lstStyle/>
          <a:p>
            <a:fld id="{A39FB5D8-4CD1-4709-8409-76BD15442C30}" type="slidenum">
              <a:rPr lang="es-CL" smtClean="0"/>
              <a:t>‹Nº›</a:t>
            </a:fld>
            <a:endParaRPr lang="es-CL"/>
          </a:p>
        </p:txBody>
      </p:sp>
    </p:spTree>
    <p:extLst>
      <p:ext uri="{BB962C8B-B14F-4D97-AF65-F5344CB8AC3E}">
        <p14:creationId xmlns:p14="http://schemas.microsoft.com/office/powerpoint/2010/main" val="2051036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708757-7C56-72B4-AA03-BBFA91E9748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83D7FF58-1C20-5781-BB85-71C6952FEC7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C31BDF1D-FF21-A904-E1A3-524BBCBB97F1}"/>
              </a:ext>
            </a:extLst>
          </p:cNvPr>
          <p:cNvSpPr>
            <a:spLocks noGrp="1"/>
          </p:cNvSpPr>
          <p:nvPr>
            <p:ph type="dt" sz="half" idx="10"/>
          </p:nvPr>
        </p:nvSpPr>
        <p:spPr>
          <a:xfrm>
            <a:off x="838200" y="6356350"/>
            <a:ext cx="2743200" cy="365125"/>
          </a:xfrm>
          <a:prstGeom prst="rect">
            <a:avLst/>
          </a:prstGeom>
        </p:spPr>
        <p:txBody>
          <a:bodyPr/>
          <a:lstStyle/>
          <a:p>
            <a:fld id="{FE75D0BD-ACF5-4B39-9BB7-A05B5FCB2C04}" type="datetimeFigureOut">
              <a:rPr lang="es-CL" smtClean="0"/>
              <a:t>17-11-2025</a:t>
            </a:fld>
            <a:endParaRPr lang="es-CL"/>
          </a:p>
        </p:txBody>
      </p:sp>
      <p:sp>
        <p:nvSpPr>
          <p:cNvPr id="5" name="Marcador de pie de página 4">
            <a:extLst>
              <a:ext uri="{FF2B5EF4-FFF2-40B4-BE49-F238E27FC236}">
                <a16:creationId xmlns:a16="http://schemas.microsoft.com/office/drawing/2014/main" id="{32513B60-20F9-D28C-54DC-462DED1E76A7}"/>
              </a:ext>
            </a:extLst>
          </p:cNvPr>
          <p:cNvSpPr>
            <a:spLocks noGrp="1"/>
          </p:cNvSpPr>
          <p:nvPr>
            <p:ph type="ftr" sz="quarter" idx="11"/>
          </p:nvPr>
        </p:nvSpPr>
        <p:spPr>
          <a:xfrm>
            <a:off x="4038600" y="6356350"/>
            <a:ext cx="4114800" cy="365125"/>
          </a:xfrm>
          <a:prstGeom prst="rect">
            <a:avLst/>
          </a:prstGeom>
        </p:spPr>
        <p:txBody>
          <a:bodyPr/>
          <a:lstStyle/>
          <a:p>
            <a:endParaRPr lang="es-CL"/>
          </a:p>
        </p:txBody>
      </p:sp>
      <p:sp>
        <p:nvSpPr>
          <p:cNvPr id="6" name="Marcador de número de diapositiva 5">
            <a:extLst>
              <a:ext uri="{FF2B5EF4-FFF2-40B4-BE49-F238E27FC236}">
                <a16:creationId xmlns:a16="http://schemas.microsoft.com/office/drawing/2014/main" id="{653FF83C-9B4F-3ABA-8B0A-23F8B60C85B5}"/>
              </a:ext>
            </a:extLst>
          </p:cNvPr>
          <p:cNvSpPr>
            <a:spLocks noGrp="1"/>
          </p:cNvSpPr>
          <p:nvPr>
            <p:ph type="sldNum" sz="quarter" idx="12"/>
          </p:nvPr>
        </p:nvSpPr>
        <p:spPr>
          <a:xfrm>
            <a:off x="8610600" y="6356350"/>
            <a:ext cx="2743200" cy="365125"/>
          </a:xfrm>
          <a:prstGeom prst="rect">
            <a:avLst/>
          </a:prstGeom>
        </p:spPr>
        <p:txBody>
          <a:bodyPr/>
          <a:lstStyle/>
          <a:p>
            <a:fld id="{C98F0C76-2B86-45FD-85C5-5E9CB9CDCE07}" type="slidenum">
              <a:rPr lang="es-CL" smtClean="0"/>
              <a:t>‹Nº›</a:t>
            </a:fld>
            <a:endParaRPr lang="es-CL"/>
          </a:p>
        </p:txBody>
      </p:sp>
    </p:spTree>
    <p:extLst>
      <p:ext uri="{BB962C8B-B14F-4D97-AF65-F5344CB8AC3E}">
        <p14:creationId xmlns:p14="http://schemas.microsoft.com/office/powerpoint/2010/main" val="3826580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FA41EC-D879-062C-DD14-164322F4F6C9}"/>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DEFC4250-B13B-D0A4-1CD3-5F02F86AF384}"/>
              </a:ext>
            </a:extLst>
          </p:cNvPr>
          <p:cNvSpPr>
            <a:spLocks noGrp="1"/>
          </p:cNvSpPr>
          <p:nvPr>
            <p:ph type="dt" sz="half" idx="10"/>
          </p:nvPr>
        </p:nvSpPr>
        <p:spPr>
          <a:xfrm>
            <a:off x="838200" y="6356350"/>
            <a:ext cx="2743200" cy="365125"/>
          </a:xfrm>
          <a:prstGeom prst="rect">
            <a:avLst/>
          </a:prstGeom>
        </p:spPr>
        <p:txBody>
          <a:bodyPr/>
          <a:lstStyle/>
          <a:p>
            <a:fld id="{FE75D0BD-ACF5-4B39-9BB7-A05B5FCB2C04}" type="datetimeFigureOut">
              <a:rPr lang="es-CL" smtClean="0"/>
              <a:t>17-11-2025</a:t>
            </a:fld>
            <a:endParaRPr lang="es-CL"/>
          </a:p>
        </p:txBody>
      </p:sp>
      <p:sp>
        <p:nvSpPr>
          <p:cNvPr id="4" name="Marcador de pie de página 3">
            <a:extLst>
              <a:ext uri="{FF2B5EF4-FFF2-40B4-BE49-F238E27FC236}">
                <a16:creationId xmlns:a16="http://schemas.microsoft.com/office/drawing/2014/main" id="{2CF54AFA-A44A-728E-671B-7AEA7A8AED2E}"/>
              </a:ext>
            </a:extLst>
          </p:cNvPr>
          <p:cNvSpPr>
            <a:spLocks noGrp="1"/>
          </p:cNvSpPr>
          <p:nvPr>
            <p:ph type="ftr" sz="quarter" idx="11"/>
          </p:nvPr>
        </p:nvSpPr>
        <p:spPr>
          <a:xfrm>
            <a:off x="4038600" y="6356350"/>
            <a:ext cx="4114800" cy="365125"/>
          </a:xfrm>
          <a:prstGeom prst="rect">
            <a:avLst/>
          </a:prstGeom>
        </p:spPr>
        <p:txBody>
          <a:bodyPr/>
          <a:lstStyle/>
          <a:p>
            <a:endParaRPr lang="es-CL"/>
          </a:p>
        </p:txBody>
      </p:sp>
      <p:sp>
        <p:nvSpPr>
          <p:cNvPr id="5" name="Marcador de número de diapositiva 4">
            <a:extLst>
              <a:ext uri="{FF2B5EF4-FFF2-40B4-BE49-F238E27FC236}">
                <a16:creationId xmlns:a16="http://schemas.microsoft.com/office/drawing/2014/main" id="{26693744-1A14-C671-8370-F0B02756E249}"/>
              </a:ext>
            </a:extLst>
          </p:cNvPr>
          <p:cNvSpPr>
            <a:spLocks noGrp="1"/>
          </p:cNvSpPr>
          <p:nvPr>
            <p:ph type="sldNum" sz="quarter" idx="12"/>
          </p:nvPr>
        </p:nvSpPr>
        <p:spPr>
          <a:xfrm>
            <a:off x="8610600" y="6356350"/>
            <a:ext cx="2743200" cy="365125"/>
          </a:xfrm>
          <a:prstGeom prst="rect">
            <a:avLst/>
          </a:prstGeom>
        </p:spPr>
        <p:txBody>
          <a:bodyPr/>
          <a:lstStyle/>
          <a:p>
            <a:fld id="{C98F0C76-2B86-45FD-85C5-5E9CB9CDCE07}" type="slidenum">
              <a:rPr lang="es-CL" smtClean="0"/>
              <a:t>‹Nº›</a:t>
            </a:fld>
            <a:endParaRPr lang="es-CL"/>
          </a:p>
        </p:txBody>
      </p:sp>
    </p:spTree>
    <p:extLst>
      <p:ext uri="{BB962C8B-B14F-4D97-AF65-F5344CB8AC3E}">
        <p14:creationId xmlns:p14="http://schemas.microsoft.com/office/powerpoint/2010/main" val="1532891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4038B8-1949-8C39-88A2-B16AEE4A3E7C}"/>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L"/>
          </a:p>
        </p:txBody>
      </p:sp>
      <p:sp>
        <p:nvSpPr>
          <p:cNvPr id="4" name="Marcador de pie de página 3">
            <a:extLst>
              <a:ext uri="{FF2B5EF4-FFF2-40B4-BE49-F238E27FC236}">
                <a16:creationId xmlns:a16="http://schemas.microsoft.com/office/drawing/2014/main" id="{1BD013F8-BAEB-A555-E1C7-8FDE4FB2B61B}"/>
              </a:ext>
            </a:extLst>
          </p:cNvPr>
          <p:cNvSpPr>
            <a:spLocks noGrp="1"/>
          </p:cNvSpPr>
          <p:nvPr>
            <p:ph type="ftr" sz="quarter" idx="11"/>
          </p:nvPr>
        </p:nvSpPr>
        <p:spPr>
          <a:xfrm>
            <a:off x="4038600" y="6356350"/>
            <a:ext cx="4114800" cy="365125"/>
          </a:xfrm>
          <a:prstGeom prst="rect">
            <a:avLst/>
          </a:prstGeom>
        </p:spPr>
        <p:txBody>
          <a:bodyPr/>
          <a:lstStyle/>
          <a:p>
            <a:endParaRPr lang="es-CL"/>
          </a:p>
        </p:txBody>
      </p:sp>
      <p:sp>
        <p:nvSpPr>
          <p:cNvPr id="5" name="Marcador de número de diapositiva 4">
            <a:extLst>
              <a:ext uri="{FF2B5EF4-FFF2-40B4-BE49-F238E27FC236}">
                <a16:creationId xmlns:a16="http://schemas.microsoft.com/office/drawing/2014/main" id="{4BC1ED81-8412-3CCE-5886-4AF66AC8EACE}"/>
              </a:ext>
            </a:extLst>
          </p:cNvPr>
          <p:cNvSpPr>
            <a:spLocks noGrp="1"/>
          </p:cNvSpPr>
          <p:nvPr>
            <p:ph type="sldNum" sz="quarter" idx="12"/>
          </p:nvPr>
        </p:nvSpPr>
        <p:spPr>
          <a:xfrm>
            <a:off x="8610600" y="6356350"/>
            <a:ext cx="2743200" cy="365125"/>
          </a:xfrm>
          <a:prstGeom prst="rect">
            <a:avLst/>
          </a:prstGeom>
        </p:spPr>
        <p:txBody>
          <a:bodyPr/>
          <a:lstStyle/>
          <a:p>
            <a:fld id="{C98F0C76-2B86-45FD-85C5-5E9CB9CDCE07}" type="slidenum">
              <a:rPr lang="es-CL" smtClean="0"/>
              <a:t>‹Nº›</a:t>
            </a:fld>
            <a:endParaRPr lang="es-CL"/>
          </a:p>
        </p:txBody>
      </p:sp>
    </p:spTree>
    <p:extLst>
      <p:ext uri="{BB962C8B-B14F-4D97-AF65-F5344CB8AC3E}">
        <p14:creationId xmlns:p14="http://schemas.microsoft.com/office/powerpoint/2010/main" val="3184572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7B7575-9229-E947-8503-2F9463685155}"/>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F1C75D64-1FEE-B6E8-4478-64952F6D2486}"/>
              </a:ext>
            </a:extLst>
          </p:cNvPr>
          <p:cNvSpPr>
            <a:spLocks noGrp="1"/>
          </p:cNvSpPr>
          <p:nvPr>
            <p:ph type="dt" sz="half" idx="10"/>
          </p:nvPr>
        </p:nvSpPr>
        <p:spPr>
          <a:xfrm>
            <a:off x="838200" y="6356350"/>
            <a:ext cx="2743200" cy="365125"/>
          </a:xfrm>
          <a:prstGeom prst="rect">
            <a:avLst/>
          </a:prstGeom>
        </p:spPr>
        <p:txBody>
          <a:bodyPr/>
          <a:lstStyle/>
          <a:p>
            <a:fld id="{BB20993B-295F-497E-8BF1-66CF625B8F25}" type="datetimeFigureOut">
              <a:rPr lang="es-CL" smtClean="0"/>
              <a:t>17-11-2025</a:t>
            </a:fld>
            <a:endParaRPr lang="es-CL"/>
          </a:p>
        </p:txBody>
      </p:sp>
      <p:sp>
        <p:nvSpPr>
          <p:cNvPr id="4" name="Marcador de pie de página 3">
            <a:extLst>
              <a:ext uri="{FF2B5EF4-FFF2-40B4-BE49-F238E27FC236}">
                <a16:creationId xmlns:a16="http://schemas.microsoft.com/office/drawing/2014/main" id="{A83383FD-3900-09D0-BB5F-FC299A27FCEB}"/>
              </a:ext>
            </a:extLst>
          </p:cNvPr>
          <p:cNvSpPr>
            <a:spLocks noGrp="1"/>
          </p:cNvSpPr>
          <p:nvPr>
            <p:ph type="ftr" sz="quarter" idx="11"/>
          </p:nvPr>
        </p:nvSpPr>
        <p:spPr>
          <a:xfrm>
            <a:off x="4038600" y="6356350"/>
            <a:ext cx="4114800" cy="365125"/>
          </a:xfrm>
          <a:prstGeom prst="rect">
            <a:avLst/>
          </a:prstGeom>
        </p:spPr>
        <p:txBody>
          <a:bodyPr/>
          <a:lstStyle/>
          <a:p>
            <a:endParaRPr lang="es-CL"/>
          </a:p>
        </p:txBody>
      </p:sp>
      <p:sp>
        <p:nvSpPr>
          <p:cNvPr id="5" name="Marcador de número de diapositiva 4">
            <a:extLst>
              <a:ext uri="{FF2B5EF4-FFF2-40B4-BE49-F238E27FC236}">
                <a16:creationId xmlns:a16="http://schemas.microsoft.com/office/drawing/2014/main" id="{6ABAF726-ED39-FBFA-D4B9-32E7EEDD1204}"/>
              </a:ext>
            </a:extLst>
          </p:cNvPr>
          <p:cNvSpPr>
            <a:spLocks noGrp="1"/>
          </p:cNvSpPr>
          <p:nvPr>
            <p:ph type="sldNum" sz="quarter" idx="12"/>
          </p:nvPr>
        </p:nvSpPr>
        <p:spPr>
          <a:xfrm>
            <a:off x="8610600" y="6356350"/>
            <a:ext cx="2743200" cy="365125"/>
          </a:xfrm>
          <a:prstGeom prst="rect">
            <a:avLst/>
          </a:prstGeom>
        </p:spPr>
        <p:txBody>
          <a:bodyPr/>
          <a:lstStyle/>
          <a:p>
            <a:fld id="{A39FB5D8-4CD1-4709-8409-76BD15442C30}" type="slidenum">
              <a:rPr lang="es-CL" smtClean="0"/>
              <a:t>‹Nº›</a:t>
            </a:fld>
            <a:endParaRPr lang="es-CL"/>
          </a:p>
        </p:txBody>
      </p:sp>
    </p:spTree>
    <p:extLst>
      <p:ext uri="{BB962C8B-B14F-4D97-AF65-F5344CB8AC3E}">
        <p14:creationId xmlns:p14="http://schemas.microsoft.com/office/powerpoint/2010/main" val="1540261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2386B2-4EAB-B671-5B4B-04D51578E6C1}"/>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1B7668C0-16FA-C732-C4BC-2C9A264519FD}"/>
              </a:ext>
            </a:extLst>
          </p:cNvPr>
          <p:cNvSpPr>
            <a:spLocks noGrp="1"/>
          </p:cNvSpPr>
          <p:nvPr>
            <p:ph type="dt" sz="half" idx="10"/>
          </p:nvPr>
        </p:nvSpPr>
        <p:spPr>
          <a:xfrm>
            <a:off x="838200" y="6356350"/>
            <a:ext cx="2743200" cy="365125"/>
          </a:xfrm>
          <a:prstGeom prst="rect">
            <a:avLst/>
          </a:prstGeom>
        </p:spPr>
        <p:txBody>
          <a:bodyPr/>
          <a:lstStyle/>
          <a:p>
            <a:fld id="{BB20993B-295F-497E-8BF1-66CF625B8F25}" type="datetimeFigureOut">
              <a:rPr lang="es-CL" smtClean="0"/>
              <a:t>17-11-2025</a:t>
            </a:fld>
            <a:endParaRPr lang="es-CL"/>
          </a:p>
        </p:txBody>
      </p:sp>
      <p:sp>
        <p:nvSpPr>
          <p:cNvPr id="4" name="Marcador de pie de página 3">
            <a:extLst>
              <a:ext uri="{FF2B5EF4-FFF2-40B4-BE49-F238E27FC236}">
                <a16:creationId xmlns:a16="http://schemas.microsoft.com/office/drawing/2014/main" id="{CF1A8139-5833-CDEE-F9F4-C70B45B332B3}"/>
              </a:ext>
            </a:extLst>
          </p:cNvPr>
          <p:cNvSpPr>
            <a:spLocks noGrp="1"/>
          </p:cNvSpPr>
          <p:nvPr>
            <p:ph type="ftr" sz="quarter" idx="11"/>
          </p:nvPr>
        </p:nvSpPr>
        <p:spPr>
          <a:xfrm>
            <a:off x="4038600" y="6356350"/>
            <a:ext cx="4114800" cy="365125"/>
          </a:xfrm>
          <a:prstGeom prst="rect">
            <a:avLst/>
          </a:prstGeom>
        </p:spPr>
        <p:txBody>
          <a:bodyPr/>
          <a:lstStyle/>
          <a:p>
            <a:endParaRPr lang="es-CL"/>
          </a:p>
        </p:txBody>
      </p:sp>
      <p:sp>
        <p:nvSpPr>
          <p:cNvPr id="5" name="Marcador de número de diapositiva 4">
            <a:extLst>
              <a:ext uri="{FF2B5EF4-FFF2-40B4-BE49-F238E27FC236}">
                <a16:creationId xmlns:a16="http://schemas.microsoft.com/office/drawing/2014/main" id="{CB1E1363-8D69-ADAE-5FB9-C5A6557B352A}"/>
              </a:ext>
            </a:extLst>
          </p:cNvPr>
          <p:cNvSpPr>
            <a:spLocks noGrp="1"/>
          </p:cNvSpPr>
          <p:nvPr>
            <p:ph type="sldNum" sz="quarter" idx="12"/>
          </p:nvPr>
        </p:nvSpPr>
        <p:spPr>
          <a:xfrm>
            <a:off x="8610600" y="6356350"/>
            <a:ext cx="2743200" cy="365125"/>
          </a:xfrm>
          <a:prstGeom prst="rect">
            <a:avLst/>
          </a:prstGeom>
        </p:spPr>
        <p:txBody>
          <a:bodyPr/>
          <a:lstStyle/>
          <a:p>
            <a:fld id="{A39FB5D8-4CD1-4709-8409-76BD15442C30}" type="slidenum">
              <a:rPr lang="es-CL" smtClean="0"/>
              <a:t>‹Nº›</a:t>
            </a:fld>
            <a:endParaRPr lang="es-CL"/>
          </a:p>
        </p:txBody>
      </p:sp>
    </p:spTree>
    <p:extLst>
      <p:ext uri="{BB962C8B-B14F-4D97-AF65-F5344CB8AC3E}">
        <p14:creationId xmlns:p14="http://schemas.microsoft.com/office/powerpoint/2010/main" val="688735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DFD319-7B1C-F79F-4024-461359D43C50}"/>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5ED2C224-98DB-B8D8-42B8-7312F21F25D0}"/>
              </a:ext>
            </a:extLst>
          </p:cNvPr>
          <p:cNvSpPr>
            <a:spLocks noGrp="1"/>
          </p:cNvSpPr>
          <p:nvPr>
            <p:ph type="dt" sz="half" idx="10"/>
          </p:nvPr>
        </p:nvSpPr>
        <p:spPr>
          <a:xfrm>
            <a:off x="838200" y="6356350"/>
            <a:ext cx="2743200" cy="365125"/>
          </a:xfrm>
          <a:prstGeom prst="rect">
            <a:avLst/>
          </a:prstGeom>
        </p:spPr>
        <p:txBody>
          <a:bodyPr/>
          <a:lstStyle/>
          <a:p>
            <a:fld id="{BB20993B-295F-497E-8BF1-66CF625B8F25}" type="datetimeFigureOut">
              <a:rPr lang="es-CL" smtClean="0"/>
              <a:t>17-11-2025</a:t>
            </a:fld>
            <a:endParaRPr lang="es-CL"/>
          </a:p>
        </p:txBody>
      </p:sp>
      <p:sp>
        <p:nvSpPr>
          <p:cNvPr id="4" name="Marcador de pie de página 3">
            <a:extLst>
              <a:ext uri="{FF2B5EF4-FFF2-40B4-BE49-F238E27FC236}">
                <a16:creationId xmlns:a16="http://schemas.microsoft.com/office/drawing/2014/main" id="{F4236AD4-89FE-2F8E-04D1-2861EE2D96C2}"/>
              </a:ext>
            </a:extLst>
          </p:cNvPr>
          <p:cNvSpPr>
            <a:spLocks noGrp="1"/>
          </p:cNvSpPr>
          <p:nvPr>
            <p:ph type="ftr" sz="quarter" idx="11"/>
          </p:nvPr>
        </p:nvSpPr>
        <p:spPr>
          <a:xfrm>
            <a:off x="4038600" y="6356350"/>
            <a:ext cx="4114800" cy="365125"/>
          </a:xfrm>
          <a:prstGeom prst="rect">
            <a:avLst/>
          </a:prstGeom>
        </p:spPr>
        <p:txBody>
          <a:bodyPr/>
          <a:lstStyle/>
          <a:p>
            <a:endParaRPr lang="es-CL"/>
          </a:p>
        </p:txBody>
      </p:sp>
      <p:sp>
        <p:nvSpPr>
          <p:cNvPr id="5" name="Marcador de número de diapositiva 4">
            <a:extLst>
              <a:ext uri="{FF2B5EF4-FFF2-40B4-BE49-F238E27FC236}">
                <a16:creationId xmlns:a16="http://schemas.microsoft.com/office/drawing/2014/main" id="{884DCA76-4233-CB47-BE68-20AF5BDDDD3A}"/>
              </a:ext>
            </a:extLst>
          </p:cNvPr>
          <p:cNvSpPr>
            <a:spLocks noGrp="1"/>
          </p:cNvSpPr>
          <p:nvPr>
            <p:ph type="sldNum" sz="quarter" idx="12"/>
          </p:nvPr>
        </p:nvSpPr>
        <p:spPr>
          <a:xfrm>
            <a:off x="8610600" y="6356350"/>
            <a:ext cx="2743200" cy="365125"/>
          </a:xfrm>
          <a:prstGeom prst="rect">
            <a:avLst/>
          </a:prstGeom>
        </p:spPr>
        <p:txBody>
          <a:bodyPr/>
          <a:lstStyle/>
          <a:p>
            <a:fld id="{A39FB5D8-4CD1-4709-8409-76BD15442C30}" type="slidenum">
              <a:rPr lang="es-CL" smtClean="0"/>
              <a:t>‹Nº›</a:t>
            </a:fld>
            <a:endParaRPr lang="es-CL"/>
          </a:p>
        </p:txBody>
      </p:sp>
    </p:spTree>
    <p:extLst>
      <p:ext uri="{BB962C8B-B14F-4D97-AF65-F5344CB8AC3E}">
        <p14:creationId xmlns:p14="http://schemas.microsoft.com/office/powerpoint/2010/main" val="1639678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DB214A-A374-FC7B-672D-160885D0E6CA}"/>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8D3BABD2-1156-4D80-6F62-7675DC9025D4}"/>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CE7239D-CAA2-F000-156A-EB1BFDBDCE91}"/>
              </a:ext>
            </a:extLst>
          </p:cNvPr>
          <p:cNvSpPr>
            <a:spLocks noGrp="1"/>
          </p:cNvSpPr>
          <p:nvPr>
            <p:ph type="dt" sz="half" idx="10"/>
          </p:nvPr>
        </p:nvSpPr>
        <p:spPr>
          <a:xfrm>
            <a:off x="838200" y="6356350"/>
            <a:ext cx="2743200" cy="365125"/>
          </a:xfrm>
          <a:prstGeom prst="rect">
            <a:avLst/>
          </a:prstGeom>
        </p:spPr>
        <p:txBody>
          <a:bodyPr/>
          <a:lstStyle/>
          <a:p>
            <a:fld id="{BB20993B-295F-497E-8BF1-66CF625B8F25}" type="datetimeFigureOut">
              <a:rPr lang="es-CL" smtClean="0"/>
              <a:t>17-11-2025</a:t>
            </a:fld>
            <a:endParaRPr lang="es-CL"/>
          </a:p>
        </p:txBody>
      </p:sp>
      <p:sp>
        <p:nvSpPr>
          <p:cNvPr id="5" name="Marcador de pie de página 4">
            <a:extLst>
              <a:ext uri="{FF2B5EF4-FFF2-40B4-BE49-F238E27FC236}">
                <a16:creationId xmlns:a16="http://schemas.microsoft.com/office/drawing/2014/main" id="{20A82646-44AD-9075-AC2C-49C537E9FE52}"/>
              </a:ext>
            </a:extLst>
          </p:cNvPr>
          <p:cNvSpPr>
            <a:spLocks noGrp="1"/>
          </p:cNvSpPr>
          <p:nvPr>
            <p:ph type="ftr" sz="quarter" idx="11"/>
          </p:nvPr>
        </p:nvSpPr>
        <p:spPr>
          <a:xfrm>
            <a:off x="4038600" y="6356350"/>
            <a:ext cx="4114800" cy="365125"/>
          </a:xfrm>
          <a:prstGeom prst="rect">
            <a:avLst/>
          </a:prstGeom>
        </p:spPr>
        <p:txBody>
          <a:bodyPr/>
          <a:lstStyle/>
          <a:p>
            <a:endParaRPr lang="es-CL"/>
          </a:p>
        </p:txBody>
      </p:sp>
      <p:sp>
        <p:nvSpPr>
          <p:cNvPr id="6" name="Marcador de número de diapositiva 5">
            <a:extLst>
              <a:ext uri="{FF2B5EF4-FFF2-40B4-BE49-F238E27FC236}">
                <a16:creationId xmlns:a16="http://schemas.microsoft.com/office/drawing/2014/main" id="{E16CAC14-8E5C-E665-FBDF-60B930345D36}"/>
              </a:ext>
            </a:extLst>
          </p:cNvPr>
          <p:cNvSpPr>
            <a:spLocks noGrp="1"/>
          </p:cNvSpPr>
          <p:nvPr>
            <p:ph type="sldNum" sz="quarter" idx="12"/>
          </p:nvPr>
        </p:nvSpPr>
        <p:spPr>
          <a:xfrm>
            <a:off x="8610600" y="6356350"/>
            <a:ext cx="2743200" cy="365125"/>
          </a:xfrm>
          <a:prstGeom prst="rect">
            <a:avLst/>
          </a:prstGeom>
        </p:spPr>
        <p:txBody>
          <a:bodyPr/>
          <a:lstStyle/>
          <a:p>
            <a:fld id="{A39FB5D8-4CD1-4709-8409-76BD15442C30}" type="slidenum">
              <a:rPr lang="es-CL" smtClean="0"/>
              <a:t>‹Nº›</a:t>
            </a:fld>
            <a:endParaRPr lang="es-CL"/>
          </a:p>
        </p:txBody>
      </p:sp>
    </p:spTree>
    <p:extLst>
      <p:ext uri="{BB962C8B-B14F-4D97-AF65-F5344CB8AC3E}">
        <p14:creationId xmlns:p14="http://schemas.microsoft.com/office/powerpoint/2010/main" val="400516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E9FF32-F36D-2D79-FEAF-C855F6C85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497F876-7F3B-3E56-1B42-D2979C93A5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8F76C32-FF7F-4640-2DFD-974F89937CE2}"/>
              </a:ext>
            </a:extLst>
          </p:cNvPr>
          <p:cNvSpPr>
            <a:spLocks noGrp="1"/>
          </p:cNvSpPr>
          <p:nvPr>
            <p:ph type="dt" sz="half" idx="10"/>
          </p:nvPr>
        </p:nvSpPr>
        <p:spPr>
          <a:xfrm>
            <a:off x="838200" y="6356350"/>
            <a:ext cx="2743200" cy="365125"/>
          </a:xfrm>
          <a:prstGeom prst="rect">
            <a:avLst/>
          </a:prstGeom>
        </p:spPr>
        <p:txBody>
          <a:bodyPr/>
          <a:lstStyle/>
          <a:p>
            <a:fld id="{BB20993B-295F-497E-8BF1-66CF625B8F25}" type="datetimeFigureOut">
              <a:rPr lang="es-CL" smtClean="0"/>
              <a:t>17-11-2025</a:t>
            </a:fld>
            <a:endParaRPr lang="es-CL"/>
          </a:p>
        </p:txBody>
      </p:sp>
      <p:sp>
        <p:nvSpPr>
          <p:cNvPr id="5" name="Marcador de pie de página 4">
            <a:extLst>
              <a:ext uri="{FF2B5EF4-FFF2-40B4-BE49-F238E27FC236}">
                <a16:creationId xmlns:a16="http://schemas.microsoft.com/office/drawing/2014/main" id="{EBD7EF72-57B3-A843-A016-61664B0338CF}"/>
              </a:ext>
            </a:extLst>
          </p:cNvPr>
          <p:cNvSpPr>
            <a:spLocks noGrp="1"/>
          </p:cNvSpPr>
          <p:nvPr>
            <p:ph type="ftr" sz="quarter" idx="11"/>
          </p:nvPr>
        </p:nvSpPr>
        <p:spPr>
          <a:xfrm>
            <a:off x="4038600" y="6356350"/>
            <a:ext cx="4114800" cy="365125"/>
          </a:xfrm>
          <a:prstGeom prst="rect">
            <a:avLst/>
          </a:prstGeom>
        </p:spPr>
        <p:txBody>
          <a:bodyPr/>
          <a:lstStyle/>
          <a:p>
            <a:endParaRPr lang="es-CL"/>
          </a:p>
        </p:txBody>
      </p:sp>
      <p:sp>
        <p:nvSpPr>
          <p:cNvPr id="6" name="Marcador de número de diapositiva 5">
            <a:extLst>
              <a:ext uri="{FF2B5EF4-FFF2-40B4-BE49-F238E27FC236}">
                <a16:creationId xmlns:a16="http://schemas.microsoft.com/office/drawing/2014/main" id="{72B8BBB4-1730-AAAB-708D-16C8203EFAF9}"/>
              </a:ext>
            </a:extLst>
          </p:cNvPr>
          <p:cNvSpPr>
            <a:spLocks noGrp="1"/>
          </p:cNvSpPr>
          <p:nvPr>
            <p:ph type="sldNum" sz="quarter" idx="12"/>
          </p:nvPr>
        </p:nvSpPr>
        <p:spPr>
          <a:xfrm>
            <a:off x="8610600" y="6356350"/>
            <a:ext cx="2743200" cy="365125"/>
          </a:xfrm>
          <a:prstGeom prst="rect">
            <a:avLst/>
          </a:prstGeom>
        </p:spPr>
        <p:txBody>
          <a:bodyPr/>
          <a:lstStyle/>
          <a:p>
            <a:fld id="{A39FB5D8-4CD1-4709-8409-76BD15442C30}" type="slidenum">
              <a:rPr lang="es-CL" smtClean="0"/>
              <a:t>‹Nº›</a:t>
            </a:fld>
            <a:endParaRPr lang="es-CL"/>
          </a:p>
        </p:txBody>
      </p:sp>
    </p:spTree>
    <p:extLst>
      <p:ext uri="{BB962C8B-B14F-4D97-AF65-F5344CB8AC3E}">
        <p14:creationId xmlns:p14="http://schemas.microsoft.com/office/powerpoint/2010/main" val="3565753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7F290A-78CA-5356-E470-F5D56483728C}"/>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DD26C34B-4880-966C-270B-423EF82315D4}"/>
              </a:ext>
            </a:extLst>
          </p:cNvPr>
          <p:cNvSpPr>
            <a:spLocks noGrp="1"/>
          </p:cNvSpPr>
          <p:nvPr>
            <p:ph sz="half" idx="1"/>
          </p:nvPr>
        </p:nvSpPr>
        <p:spPr>
          <a:xfrm>
            <a:off x="838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6D03C862-DAD2-3B5C-32BC-B6F1AABACAE3}"/>
              </a:ext>
            </a:extLst>
          </p:cNvPr>
          <p:cNvSpPr>
            <a:spLocks noGrp="1"/>
          </p:cNvSpPr>
          <p:nvPr>
            <p:ph sz="half" idx="2"/>
          </p:nvPr>
        </p:nvSpPr>
        <p:spPr>
          <a:xfrm>
            <a:off x="6172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0C484068-F1F9-4659-B94D-DD4B3D9FAFBC}"/>
              </a:ext>
            </a:extLst>
          </p:cNvPr>
          <p:cNvSpPr>
            <a:spLocks noGrp="1"/>
          </p:cNvSpPr>
          <p:nvPr>
            <p:ph type="dt" sz="half" idx="10"/>
          </p:nvPr>
        </p:nvSpPr>
        <p:spPr>
          <a:xfrm>
            <a:off x="838200" y="6356350"/>
            <a:ext cx="2743200" cy="365125"/>
          </a:xfrm>
          <a:prstGeom prst="rect">
            <a:avLst/>
          </a:prstGeom>
        </p:spPr>
        <p:txBody>
          <a:bodyPr/>
          <a:lstStyle/>
          <a:p>
            <a:fld id="{BB20993B-295F-497E-8BF1-66CF625B8F25}" type="datetimeFigureOut">
              <a:rPr lang="es-CL" smtClean="0"/>
              <a:t>17-11-2025</a:t>
            </a:fld>
            <a:endParaRPr lang="es-CL"/>
          </a:p>
        </p:txBody>
      </p:sp>
      <p:sp>
        <p:nvSpPr>
          <p:cNvPr id="6" name="Marcador de pie de página 5">
            <a:extLst>
              <a:ext uri="{FF2B5EF4-FFF2-40B4-BE49-F238E27FC236}">
                <a16:creationId xmlns:a16="http://schemas.microsoft.com/office/drawing/2014/main" id="{1FD42BFA-A14B-D680-680C-35380C4560C4}"/>
              </a:ext>
            </a:extLst>
          </p:cNvPr>
          <p:cNvSpPr>
            <a:spLocks noGrp="1"/>
          </p:cNvSpPr>
          <p:nvPr>
            <p:ph type="ftr" sz="quarter" idx="11"/>
          </p:nvPr>
        </p:nvSpPr>
        <p:spPr>
          <a:xfrm>
            <a:off x="4038600" y="6356350"/>
            <a:ext cx="4114800" cy="365125"/>
          </a:xfrm>
          <a:prstGeom prst="rect">
            <a:avLst/>
          </a:prstGeom>
        </p:spPr>
        <p:txBody>
          <a:bodyPr/>
          <a:lstStyle/>
          <a:p>
            <a:endParaRPr lang="es-CL"/>
          </a:p>
        </p:txBody>
      </p:sp>
      <p:sp>
        <p:nvSpPr>
          <p:cNvPr id="7" name="Marcador de número de diapositiva 6">
            <a:extLst>
              <a:ext uri="{FF2B5EF4-FFF2-40B4-BE49-F238E27FC236}">
                <a16:creationId xmlns:a16="http://schemas.microsoft.com/office/drawing/2014/main" id="{DB28EF57-EB91-A756-9B27-5DF61BF5ADD2}"/>
              </a:ext>
            </a:extLst>
          </p:cNvPr>
          <p:cNvSpPr>
            <a:spLocks noGrp="1"/>
          </p:cNvSpPr>
          <p:nvPr>
            <p:ph type="sldNum" sz="quarter" idx="12"/>
          </p:nvPr>
        </p:nvSpPr>
        <p:spPr>
          <a:xfrm>
            <a:off x="8610600" y="6356350"/>
            <a:ext cx="2743200" cy="365125"/>
          </a:xfrm>
          <a:prstGeom prst="rect">
            <a:avLst/>
          </a:prstGeom>
        </p:spPr>
        <p:txBody>
          <a:bodyPr/>
          <a:lstStyle/>
          <a:p>
            <a:fld id="{A39FB5D8-4CD1-4709-8409-76BD15442C30}" type="slidenum">
              <a:rPr lang="es-CL" smtClean="0"/>
              <a:t>‹Nº›</a:t>
            </a:fld>
            <a:endParaRPr lang="es-CL"/>
          </a:p>
        </p:txBody>
      </p:sp>
    </p:spTree>
    <p:extLst>
      <p:ext uri="{BB962C8B-B14F-4D97-AF65-F5344CB8AC3E}">
        <p14:creationId xmlns:p14="http://schemas.microsoft.com/office/powerpoint/2010/main" val="3954355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3046AC-2616-DBDA-B9DB-A889C54B4A3B}"/>
              </a:ext>
            </a:extLst>
          </p:cNvPr>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EFA2B82-1002-F519-D0EF-8713C21C08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15C5D11-7B35-A102-FFE1-17694111C6E6}"/>
              </a:ext>
            </a:extLst>
          </p:cNvPr>
          <p:cNvSpPr>
            <a:spLocks noGrp="1"/>
          </p:cNvSpPr>
          <p:nvPr>
            <p:ph sz="half" idx="2"/>
          </p:nvPr>
        </p:nvSpPr>
        <p:spPr>
          <a:xfrm>
            <a:off x="839788" y="2505075"/>
            <a:ext cx="515778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86045141-4733-A781-65A0-579EB8ED54B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678F30E-5570-E57D-DA92-B96A4D94B2FE}"/>
              </a:ext>
            </a:extLst>
          </p:cNvPr>
          <p:cNvSpPr>
            <a:spLocks noGrp="1"/>
          </p:cNvSpPr>
          <p:nvPr>
            <p:ph sz="quarter" idx="4"/>
          </p:nvPr>
        </p:nvSpPr>
        <p:spPr>
          <a:xfrm>
            <a:off x="6172200" y="2505075"/>
            <a:ext cx="5183188"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0BFD4CA5-2CE3-F14F-C86A-5D015440C5FE}"/>
              </a:ext>
            </a:extLst>
          </p:cNvPr>
          <p:cNvSpPr>
            <a:spLocks noGrp="1"/>
          </p:cNvSpPr>
          <p:nvPr>
            <p:ph type="dt" sz="half" idx="10"/>
          </p:nvPr>
        </p:nvSpPr>
        <p:spPr>
          <a:xfrm>
            <a:off x="838200" y="6356350"/>
            <a:ext cx="2743200" cy="365125"/>
          </a:xfrm>
          <a:prstGeom prst="rect">
            <a:avLst/>
          </a:prstGeom>
        </p:spPr>
        <p:txBody>
          <a:bodyPr/>
          <a:lstStyle/>
          <a:p>
            <a:fld id="{BB20993B-295F-497E-8BF1-66CF625B8F25}" type="datetimeFigureOut">
              <a:rPr lang="es-CL" smtClean="0"/>
              <a:t>17-11-2025</a:t>
            </a:fld>
            <a:endParaRPr lang="es-CL"/>
          </a:p>
        </p:txBody>
      </p:sp>
      <p:sp>
        <p:nvSpPr>
          <p:cNvPr id="8" name="Marcador de pie de página 7">
            <a:extLst>
              <a:ext uri="{FF2B5EF4-FFF2-40B4-BE49-F238E27FC236}">
                <a16:creationId xmlns:a16="http://schemas.microsoft.com/office/drawing/2014/main" id="{F3E6E4BB-2C57-9A6C-2575-7387351C39D3}"/>
              </a:ext>
            </a:extLst>
          </p:cNvPr>
          <p:cNvSpPr>
            <a:spLocks noGrp="1"/>
          </p:cNvSpPr>
          <p:nvPr>
            <p:ph type="ftr" sz="quarter" idx="11"/>
          </p:nvPr>
        </p:nvSpPr>
        <p:spPr>
          <a:xfrm>
            <a:off x="4038600" y="6356350"/>
            <a:ext cx="4114800" cy="365125"/>
          </a:xfrm>
          <a:prstGeom prst="rect">
            <a:avLst/>
          </a:prstGeom>
        </p:spPr>
        <p:txBody>
          <a:bodyPr/>
          <a:lstStyle/>
          <a:p>
            <a:endParaRPr lang="es-CL"/>
          </a:p>
        </p:txBody>
      </p:sp>
      <p:sp>
        <p:nvSpPr>
          <p:cNvPr id="9" name="Marcador de número de diapositiva 8">
            <a:extLst>
              <a:ext uri="{FF2B5EF4-FFF2-40B4-BE49-F238E27FC236}">
                <a16:creationId xmlns:a16="http://schemas.microsoft.com/office/drawing/2014/main" id="{431A2AEA-38C9-C39E-D996-FBDB41505314}"/>
              </a:ext>
            </a:extLst>
          </p:cNvPr>
          <p:cNvSpPr>
            <a:spLocks noGrp="1"/>
          </p:cNvSpPr>
          <p:nvPr>
            <p:ph type="sldNum" sz="quarter" idx="12"/>
          </p:nvPr>
        </p:nvSpPr>
        <p:spPr>
          <a:xfrm>
            <a:off x="8610600" y="6356350"/>
            <a:ext cx="2743200" cy="365125"/>
          </a:xfrm>
          <a:prstGeom prst="rect">
            <a:avLst/>
          </a:prstGeom>
        </p:spPr>
        <p:txBody>
          <a:bodyPr/>
          <a:lstStyle/>
          <a:p>
            <a:fld id="{A39FB5D8-4CD1-4709-8409-76BD15442C30}" type="slidenum">
              <a:rPr lang="es-CL" smtClean="0"/>
              <a:t>‹Nº›</a:t>
            </a:fld>
            <a:endParaRPr lang="es-CL"/>
          </a:p>
        </p:txBody>
      </p:sp>
    </p:spTree>
    <p:extLst>
      <p:ext uri="{BB962C8B-B14F-4D97-AF65-F5344CB8AC3E}">
        <p14:creationId xmlns:p14="http://schemas.microsoft.com/office/powerpoint/2010/main" val="855303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0A526F-C368-D738-522A-350B1E39E02E}"/>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AE7887F2-D614-D353-E1C4-15EB37C75197}"/>
              </a:ext>
            </a:extLst>
          </p:cNvPr>
          <p:cNvSpPr>
            <a:spLocks noGrp="1"/>
          </p:cNvSpPr>
          <p:nvPr>
            <p:ph type="dt" sz="half" idx="10"/>
          </p:nvPr>
        </p:nvSpPr>
        <p:spPr>
          <a:xfrm>
            <a:off x="838200" y="6356350"/>
            <a:ext cx="2743200" cy="365125"/>
          </a:xfrm>
          <a:prstGeom prst="rect">
            <a:avLst/>
          </a:prstGeom>
        </p:spPr>
        <p:txBody>
          <a:bodyPr/>
          <a:lstStyle/>
          <a:p>
            <a:fld id="{BB20993B-295F-497E-8BF1-66CF625B8F25}" type="datetimeFigureOut">
              <a:rPr lang="es-CL" smtClean="0"/>
              <a:t>17-11-2025</a:t>
            </a:fld>
            <a:endParaRPr lang="es-CL"/>
          </a:p>
        </p:txBody>
      </p:sp>
      <p:sp>
        <p:nvSpPr>
          <p:cNvPr id="4" name="Marcador de pie de página 3">
            <a:extLst>
              <a:ext uri="{FF2B5EF4-FFF2-40B4-BE49-F238E27FC236}">
                <a16:creationId xmlns:a16="http://schemas.microsoft.com/office/drawing/2014/main" id="{4E7C8E12-5EB2-799D-9B41-FB484B641D78}"/>
              </a:ext>
            </a:extLst>
          </p:cNvPr>
          <p:cNvSpPr>
            <a:spLocks noGrp="1"/>
          </p:cNvSpPr>
          <p:nvPr>
            <p:ph type="ftr" sz="quarter" idx="11"/>
          </p:nvPr>
        </p:nvSpPr>
        <p:spPr>
          <a:xfrm>
            <a:off x="4038600" y="6356350"/>
            <a:ext cx="4114800" cy="365125"/>
          </a:xfrm>
          <a:prstGeom prst="rect">
            <a:avLst/>
          </a:prstGeom>
        </p:spPr>
        <p:txBody>
          <a:bodyPr/>
          <a:lstStyle/>
          <a:p>
            <a:endParaRPr lang="es-CL"/>
          </a:p>
        </p:txBody>
      </p:sp>
      <p:sp>
        <p:nvSpPr>
          <p:cNvPr id="5" name="Marcador de número de diapositiva 4">
            <a:extLst>
              <a:ext uri="{FF2B5EF4-FFF2-40B4-BE49-F238E27FC236}">
                <a16:creationId xmlns:a16="http://schemas.microsoft.com/office/drawing/2014/main" id="{5894CE51-EC7F-99C5-42C3-DA7246D490BD}"/>
              </a:ext>
            </a:extLst>
          </p:cNvPr>
          <p:cNvSpPr>
            <a:spLocks noGrp="1"/>
          </p:cNvSpPr>
          <p:nvPr>
            <p:ph type="sldNum" sz="quarter" idx="12"/>
          </p:nvPr>
        </p:nvSpPr>
        <p:spPr>
          <a:xfrm>
            <a:off x="8610600" y="6356350"/>
            <a:ext cx="2743200" cy="365125"/>
          </a:xfrm>
          <a:prstGeom prst="rect">
            <a:avLst/>
          </a:prstGeom>
        </p:spPr>
        <p:txBody>
          <a:bodyPr/>
          <a:lstStyle/>
          <a:p>
            <a:fld id="{A39FB5D8-4CD1-4709-8409-76BD15442C30}" type="slidenum">
              <a:rPr lang="es-CL" smtClean="0"/>
              <a:t>‹Nº›</a:t>
            </a:fld>
            <a:endParaRPr lang="es-CL"/>
          </a:p>
        </p:txBody>
      </p:sp>
    </p:spTree>
    <p:extLst>
      <p:ext uri="{BB962C8B-B14F-4D97-AF65-F5344CB8AC3E}">
        <p14:creationId xmlns:p14="http://schemas.microsoft.com/office/powerpoint/2010/main" val="135881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7A82FCC-020A-2C03-043B-61E3F3384532}"/>
              </a:ext>
            </a:extLst>
          </p:cNvPr>
          <p:cNvSpPr>
            <a:spLocks noGrp="1"/>
          </p:cNvSpPr>
          <p:nvPr>
            <p:ph type="dt" sz="half" idx="10"/>
          </p:nvPr>
        </p:nvSpPr>
        <p:spPr>
          <a:xfrm>
            <a:off x="838200" y="6356350"/>
            <a:ext cx="2743200" cy="365125"/>
          </a:xfrm>
          <a:prstGeom prst="rect">
            <a:avLst/>
          </a:prstGeom>
        </p:spPr>
        <p:txBody>
          <a:bodyPr/>
          <a:lstStyle/>
          <a:p>
            <a:fld id="{BB20993B-295F-497E-8BF1-66CF625B8F25}" type="datetimeFigureOut">
              <a:rPr lang="es-CL" smtClean="0"/>
              <a:t>17-11-2025</a:t>
            </a:fld>
            <a:endParaRPr lang="es-CL"/>
          </a:p>
        </p:txBody>
      </p:sp>
      <p:sp>
        <p:nvSpPr>
          <p:cNvPr id="3" name="Marcador de pie de página 2">
            <a:extLst>
              <a:ext uri="{FF2B5EF4-FFF2-40B4-BE49-F238E27FC236}">
                <a16:creationId xmlns:a16="http://schemas.microsoft.com/office/drawing/2014/main" id="{81AA82E9-D91D-B95C-933E-75B257408F1D}"/>
              </a:ext>
            </a:extLst>
          </p:cNvPr>
          <p:cNvSpPr>
            <a:spLocks noGrp="1"/>
          </p:cNvSpPr>
          <p:nvPr>
            <p:ph type="ftr" sz="quarter" idx="11"/>
          </p:nvPr>
        </p:nvSpPr>
        <p:spPr>
          <a:xfrm>
            <a:off x="4038600" y="6356350"/>
            <a:ext cx="4114800" cy="365125"/>
          </a:xfrm>
          <a:prstGeom prst="rect">
            <a:avLst/>
          </a:prstGeom>
        </p:spPr>
        <p:txBody>
          <a:bodyPr/>
          <a:lstStyle/>
          <a:p>
            <a:endParaRPr lang="es-CL"/>
          </a:p>
        </p:txBody>
      </p:sp>
      <p:sp>
        <p:nvSpPr>
          <p:cNvPr id="4" name="Marcador de número de diapositiva 3">
            <a:extLst>
              <a:ext uri="{FF2B5EF4-FFF2-40B4-BE49-F238E27FC236}">
                <a16:creationId xmlns:a16="http://schemas.microsoft.com/office/drawing/2014/main" id="{88E1F4E0-DC93-F781-52E1-BF3418929A5D}"/>
              </a:ext>
            </a:extLst>
          </p:cNvPr>
          <p:cNvSpPr>
            <a:spLocks noGrp="1"/>
          </p:cNvSpPr>
          <p:nvPr>
            <p:ph type="sldNum" sz="quarter" idx="12"/>
          </p:nvPr>
        </p:nvSpPr>
        <p:spPr>
          <a:xfrm>
            <a:off x="8610600" y="6356350"/>
            <a:ext cx="2743200" cy="365125"/>
          </a:xfrm>
          <a:prstGeom prst="rect">
            <a:avLst/>
          </a:prstGeom>
        </p:spPr>
        <p:txBody>
          <a:bodyPr/>
          <a:lstStyle/>
          <a:p>
            <a:fld id="{A39FB5D8-4CD1-4709-8409-76BD15442C30}" type="slidenum">
              <a:rPr lang="es-CL" smtClean="0"/>
              <a:t>‹Nº›</a:t>
            </a:fld>
            <a:endParaRPr lang="es-CL"/>
          </a:p>
        </p:txBody>
      </p:sp>
    </p:spTree>
    <p:extLst>
      <p:ext uri="{BB962C8B-B14F-4D97-AF65-F5344CB8AC3E}">
        <p14:creationId xmlns:p14="http://schemas.microsoft.com/office/powerpoint/2010/main" val="3433775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05BFC6-6F2B-43E0-C787-3EEA1E6696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DE05E2AF-6A4F-688A-4B5C-046578F6C45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F7449FDB-5AB0-A875-C0A1-06E5C7B779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D9BB57-9060-5952-AADD-CC8707DF150E}"/>
              </a:ext>
            </a:extLst>
          </p:cNvPr>
          <p:cNvSpPr>
            <a:spLocks noGrp="1"/>
          </p:cNvSpPr>
          <p:nvPr>
            <p:ph type="dt" sz="half" idx="10"/>
          </p:nvPr>
        </p:nvSpPr>
        <p:spPr>
          <a:xfrm>
            <a:off x="838200" y="6356350"/>
            <a:ext cx="2743200" cy="365125"/>
          </a:xfrm>
          <a:prstGeom prst="rect">
            <a:avLst/>
          </a:prstGeom>
        </p:spPr>
        <p:txBody>
          <a:bodyPr/>
          <a:lstStyle/>
          <a:p>
            <a:fld id="{BB20993B-295F-497E-8BF1-66CF625B8F25}" type="datetimeFigureOut">
              <a:rPr lang="es-CL" smtClean="0"/>
              <a:t>17-11-2025</a:t>
            </a:fld>
            <a:endParaRPr lang="es-CL"/>
          </a:p>
        </p:txBody>
      </p:sp>
      <p:sp>
        <p:nvSpPr>
          <p:cNvPr id="6" name="Marcador de pie de página 5">
            <a:extLst>
              <a:ext uri="{FF2B5EF4-FFF2-40B4-BE49-F238E27FC236}">
                <a16:creationId xmlns:a16="http://schemas.microsoft.com/office/drawing/2014/main" id="{9D3260AC-9D48-86D3-A6FF-254B67433899}"/>
              </a:ext>
            </a:extLst>
          </p:cNvPr>
          <p:cNvSpPr>
            <a:spLocks noGrp="1"/>
          </p:cNvSpPr>
          <p:nvPr>
            <p:ph type="ftr" sz="quarter" idx="11"/>
          </p:nvPr>
        </p:nvSpPr>
        <p:spPr>
          <a:xfrm>
            <a:off x="4038600" y="6356350"/>
            <a:ext cx="4114800" cy="365125"/>
          </a:xfrm>
          <a:prstGeom prst="rect">
            <a:avLst/>
          </a:prstGeom>
        </p:spPr>
        <p:txBody>
          <a:bodyPr/>
          <a:lstStyle/>
          <a:p>
            <a:endParaRPr lang="es-CL"/>
          </a:p>
        </p:txBody>
      </p:sp>
      <p:sp>
        <p:nvSpPr>
          <p:cNvPr id="7" name="Marcador de número de diapositiva 6">
            <a:extLst>
              <a:ext uri="{FF2B5EF4-FFF2-40B4-BE49-F238E27FC236}">
                <a16:creationId xmlns:a16="http://schemas.microsoft.com/office/drawing/2014/main" id="{5A68E30D-109C-495F-6B31-6B98155E8374}"/>
              </a:ext>
            </a:extLst>
          </p:cNvPr>
          <p:cNvSpPr>
            <a:spLocks noGrp="1"/>
          </p:cNvSpPr>
          <p:nvPr>
            <p:ph type="sldNum" sz="quarter" idx="12"/>
          </p:nvPr>
        </p:nvSpPr>
        <p:spPr>
          <a:xfrm>
            <a:off x="8610600" y="6356350"/>
            <a:ext cx="2743200" cy="365125"/>
          </a:xfrm>
          <a:prstGeom prst="rect">
            <a:avLst/>
          </a:prstGeom>
        </p:spPr>
        <p:txBody>
          <a:bodyPr/>
          <a:lstStyle/>
          <a:p>
            <a:fld id="{A39FB5D8-4CD1-4709-8409-76BD15442C30}" type="slidenum">
              <a:rPr lang="es-CL" smtClean="0"/>
              <a:t>‹Nº›</a:t>
            </a:fld>
            <a:endParaRPr lang="es-CL"/>
          </a:p>
        </p:txBody>
      </p:sp>
    </p:spTree>
    <p:extLst>
      <p:ext uri="{BB962C8B-B14F-4D97-AF65-F5344CB8AC3E}">
        <p14:creationId xmlns:p14="http://schemas.microsoft.com/office/powerpoint/2010/main" val="2654899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B7E815-A8B2-602B-418B-BCE1EA3E46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B321B1EB-EC16-609B-1DE3-63943DE2DC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9999F8FB-3D61-D2A4-1EDE-B0DE094A6CB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EE9E3EB-70A4-7FCB-41EB-6AEEB9238E1E}"/>
              </a:ext>
            </a:extLst>
          </p:cNvPr>
          <p:cNvSpPr>
            <a:spLocks noGrp="1"/>
          </p:cNvSpPr>
          <p:nvPr>
            <p:ph type="dt" sz="half" idx="10"/>
          </p:nvPr>
        </p:nvSpPr>
        <p:spPr>
          <a:xfrm>
            <a:off x="838200" y="6356350"/>
            <a:ext cx="2743200" cy="365125"/>
          </a:xfrm>
          <a:prstGeom prst="rect">
            <a:avLst/>
          </a:prstGeom>
        </p:spPr>
        <p:txBody>
          <a:bodyPr/>
          <a:lstStyle/>
          <a:p>
            <a:fld id="{BB20993B-295F-497E-8BF1-66CF625B8F25}" type="datetimeFigureOut">
              <a:rPr lang="es-CL" smtClean="0"/>
              <a:t>17-11-2025</a:t>
            </a:fld>
            <a:endParaRPr lang="es-CL"/>
          </a:p>
        </p:txBody>
      </p:sp>
      <p:sp>
        <p:nvSpPr>
          <p:cNvPr id="6" name="Marcador de pie de página 5">
            <a:extLst>
              <a:ext uri="{FF2B5EF4-FFF2-40B4-BE49-F238E27FC236}">
                <a16:creationId xmlns:a16="http://schemas.microsoft.com/office/drawing/2014/main" id="{508DC6F8-E5E8-72FB-298A-D790FEDE024D}"/>
              </a:ext>
            </a:extLst>
          </p:cNvPr>
          <p:cNvSpPr>
            <a:spLocks noGrp="1"/>
          </p:cNvSpPr>
          <p:nvPr>
            <p:ph type="ftr" sz="quarter" idx="11"/>
          </p:nvPr>
        </p:nvSpPr>
        <p:spPr>
          <a:xfrm>
            <a:off x="4038600" y="6356350"/>
            <a:ext cx="4114800" cy="365125"/>
          </a:xfrm>
          <a:prstGeom prst="rect">
            <a:avLst/>
          </a:prstGeom>
        </p:spPr>
        <p:txBody>
          <a:bodyPr/>
          <a:lstStyle/>
          <a:p>
            <a:endParaRPr lang="es-CL"/>
          </a:p>
        </p:txBody>
      </p:sp>
      <p:sp>
        <p:nvSpPr>
          <p:cNvPr id="7" name="Marcador de número de diapositiva 6">
            <a:extLst>
              <a:ext uri="{FF2B5EF4-FFF2-40B4-BE49-F238E27FC236}">
                <a16:creationId xmlns:a16="http://schemas.microsoft.com/office/drawing/2014/main" id="{45721CA5-FDCF-1BAD-6C66-D285F479375A}"/>
              </a:ext>
            </a:extLst>
          </p:cNvPr>
          <p:cNvSpPr>
            <a:spLocks noGrp="1"/>
          </p:cNvSpPr>
          <p:nvPr>
            <p:ph type="sldNum" sz="quarter" idx="12"/>
          </p:nvPr>
        </p:nvSpPr>
        <p:spPr>
          <a:xfrm>
            <a:off x="8610600" y="6356350"/>
            <a:ext cx="2743200" cy="365125"/>
          </a:xfrm>
          <a:prstGeom prst="rect">
            <a:avLst/>
          </a:prstGeom>
        </p:spPr>
        <p:txBody>
          <a:bodyPr/>
          <a:lstStyle/>
          <a:p>
            <a:fld id="{A39FB5D8-4CD1-4709-8409-76BD15442C30}" type="slidenum">
              <a:rPr lang="es-CL" smtClean="0"/>
              <a:t>‹Nº›</a:t>
            </a:fld>
            <a:endParaRPr lang="es-CL"/>
          </a:p>
        </p:txBody>
      </p:sp>
    </p:spTree>
    <p:extLst>
      <p:ext uri="{BB962C8B-B14F-4D97-AF65-F5344CB8AC3E}">
        <p14:creationId xmlns:p14="http://schemas.microsoft.com/office/powerpoint/2010/main" val="1724679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3FDE5E5-BCF6-7974-457B-B8F398BE9D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DABB2BB1-36C0-F043-552A-AA3645FA8F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
        <p:nvSpPr>
          <p:cNvPr id="4" name="Marcador de fecha 3">
            <a:extLst>
              <a:ext uri="{FF2B5EF4-FFF2-40B4-BE49-F238E27FC236}">
                <a16:creationId xmlns:a16="http://schemas.microsoft.com/office/drawing/2014/main" id="{75DC48A3-465C-445E-2624-2C2401DF8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20993B-295F-497E-8BF1-66CF625B8F25}" type="datetimeFigureOut">
              <a:rPr lang="es-CL" smtClean="0"/>
              <a:t>17-11-2025</a:t>
            </a:fld>
            <a:endParaRPr lang="es-CL"/>
          </a:p>
        </p:txBody>
      </p:sp>
      <p:sp>
        <p:nvSpPr>
          <p:cNvPr id="5" name="Marcador de pie de página 4">
            <a:extLst>
              <a:ext uri="{FF2B5EF4-FFF2-40B4-BE49-F238E27FC236}">
                <a16:creationId xmlns:a16="http://schemas.microsoft.com/office/drawing/2014/main" id="{8A88CDC4-4664-DA05-B45D-E13CF65275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L" dirty="0"/>
          </a:p>
        </p:txBody>
      </p:sp>
      <p:sp>
        <p:nvSpPr>
          <p:cNvPr id="6" name="Marcador de número de diapositiva 5">
            <a:extLst>
              <a:ext uri="{FF2B5EF4-FFF2-40B4-BE49-F238E27FC236}">
                <a16:creationId xmlns:a16="http://schemas.microsoft.com/office/drawing/2014/main" id="{86D58E83-E01E-93EB-6331-EFC3A80CAB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9FB5D8-4CD1-4709-8409-76BD15442C30}" type="slidenum">
              <a:rPr lang="es-CL" smtClean="0"/>
              <a:t>‹Nº›</a:t>
            </a:fld>
            <a:endParaRPr lang="es-CL"/>
          </a:p>
        </p:txBody>
      </p:sp>
      <p:sp>
        <p:nvSpPr>
          <p:cNvPr id="8" name="Rectángulo 7">
            <a:extLst>
              <a:ext uri="{FF2B5EF4-FFF2-40B4-BE49-F238E27FC236}">
                <a16:creationId xmlns:a16="http://schemas.microsoft.com/office/drawing/2014/main" id="{7E0422A9-ADF6-60CE-E7B2-80581821B4F0}"/>
              </a:ext>
            </a:extLst>
          </p:cNvPr>
          <p:cNvSpPr/>
          <p:nvPr userDrawn="1"/>
        </p:nvSpPr>
        <p:spPr>
          <a:xfrm>
            <a:off x="2047284" y="6651652"/>
            <a:ext cx="10144715" cy="202301"/>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 name="Rectángulo 8">
            <a:extLst>
              <a:ext uri="{FF2B5EF4-FFF2-40B4-BE49-F238E27FC236}">
                <a16:creationId xmlns:a16="http://schemas.microsoft.com/office/drawing/2014/main" id="{ABA62105-7EA9-6B32-6A29-6297ACABB682}"/>
              </a:ext>
            </a:extLst>
          </p:cNvPr>
          <p:cNvSpPr/>
          <p:nvPr userDrawn="1"/>
        </p:nvSpPr>
        <p:spPr>
          <a:xfrm>
            <a:off x="0" y="6651652"/>
            <a:ext cx="2031101" cy="202301"/>
          </a:xfrm>
          <a:prstGeom prst="rect">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5" name="Imagen 24">
            <a:extLst>
              <a:ext uri="{FF2B5EF4-FFF2-40B4-BE49-F238E27FC236}">
                <a16:creationId xmlns:a16="http://schemas.microsoft.com/office/drawing/2014/main" id="{0763AAE4-BD90-8D7B-1821-454FBF9C7BE5}"/>
              </a:ext>
            </a:extLst>
          </p:cNvPr>
          <p:cNvPicPr>
            <a:picLocks noChangeAspect="1"/>
          </p:cNvPicPr>
          <p:nvPr userDrawn="1"/>
        </p:nvPicPr>
        <p:blipFill>
          <a:blip r:embed="rId19"/>
          <a:srcRect l="13043" t="34493" r="11593" b="34606"/>
          <a:stretch/>
        </p:blipFill>
        <p:spPr>
          <a:xfrm>
            <a:off x="0" y="0"/>
            <a:ext cx="2103929" cy="862673"/>
          </a:xfrm>
          <a:prstGeom prst="rect">
            <a:avLst/>
          </a:prstGeom>
        </p:spPr>
      </p:pic>
    </p:spTree>
    <p:extLst>
      <p:ext uri="{BB962C8B-B14F-4D97-AF65-F5344CB8AC3E}">
        <p14:creationId xmlns:p14="http://schemas.microsoft.com/office/powerpoint/2010/main" val="3681777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49"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1EE2FED-29C4-2883-6B59-B1A69BA81265}"/>
              </a:ext>
            </a:extLst>
          </p:cNvPr>
          <p:cNvPicPr>
            <a:picLocks noChangeAspect="1"/>
          </p:cNvPicPr>
          <p:nvPr/>
        </p:nvPicPr>
        <p:blipFill>
          <a:blip r:embed="rId2"/>
          <a:stretch>
            <a:fillRect/>
          </a:stretch>
        </p:blipFill>
        <p:spPr>
          <a:xfrm>
            <a:off x="0" y="27432"/>
            <a:ext cx="12192000" cy="6803136"/>
          </a:xfrm>
          <a:prstGeom prst="rect">
            <a:avLst/>
          </a:prstGeom>
        </p:spPr>
      </p:pic>
    </p:spTree>
    <p:extLst>
      <p:ext uri="{BB962C8B-B14F-4D97-AF65-F5344CB8AC3E}">
        <p14:creationId xmlns:p14="http://schemas.microsoft.com/office/powerpoint/2010/main" val="471284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F6877-86D1-B45E-1471-69650C67B815}"/>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1EF0093A-F3E0-39BA-B466-CC2BA0FDCD43}"/>
              </a:ext>
            </a:extLst>
          </p:cNvPr>
          <p:cNvSpPr txBox="1"/>
          <p:nvPr/>
        </p:nvSpPr>
        <p:spPr>
          <a:xfrm>
            <a:off x="283373" y="636040"/>
            <a:ext cx="9701136" cy="1138773"/>
          </a:xfrm>
          <a:prstGeom prst="rect">
            <a:avLst/>
          </a:prstGeom>
          <a:noFill/>
        </p:spPr>
        <p:txBody>
          <a:bodyPr wrap="square" rtlCol="0">
            <a:spAutoFit/>
          </a:bodyPr>
          <a:lstStyle/>
          <a:p>
            <a:r>
              <a:rPr lang="es-ES" sz="3400" dirty="0">
                <a:solidFill>
                  <a:srgbClr val="485C87"/>
                </a:solidFill>
                <a:latin typeface="Lucida Sans" panose="020B0602030504020204" pitchFamily="34" charset="77"/>
              </a:rPr>
              <a:t>Análisis de la industria minera y sus</a:t>
            </a:r>
          </a:p>
          <a:p>
            <a:r>
              <a:rPr lang="es-ES" sz="3400" dirty="0">
                <a:solidFill>
                  <a:srgbClr val="485C87"/>
                </a:solidFill>
                <a:latin typeface="Lucida Sans" panose="020B0602030504020204" pitchFamily="34" charset="77"/>
              </a:rPr>
              <a:t>tendencias</a:t>
            </a:r>
            <a:endParaRPr lang="es-ES_tradnl" sz="3400" dirty="0">
              <a:solidFill>
                <a:srgbClr val="485C87"/>
              </a:solidFill>
              <a:latin typeface="Lucida Sans" panose="020B0602030504020204" pitchFamily="34" charset="77"/>
            </a:endParaRPr>
          </a:p>
        </p:txBody>
      </p:sp>
      <p:sp>
        <p:nvSpPr>
          <p:cNvPr id="5" name="CuadroTexto 4">
            <a:extLst>
              <a:ext uri="{FF2B5EF4-FFF2-40B4-BE49-F238E27FC236}">
                <a16:creationId xmlns:a16="http://schemas.microsoft.com/office/drawing/2014/main" id="{CC19066E-47EB-882F-7286-607C566D42B9}"/>
              </a:ext>
            </a:extLst>
          </p:cNvPr>
          <p:cNvSpPr txBox="1"/>
          <p:nvPr/>
        </p:nvSpPr>
        <p:spPr>
          <a:xfrm>
            <a:off x="283373" y="1814087"/>
            <a:ext cx="11327782" cy="4847481"/>
          </a:xfrm>
          <a:prstGeom prst="rect">
            <a:avLst/>
          </a:prstGeom>
          <a:noFill/>
        </p:spPr>
        <p:txBody>
          <a:bodyPr wrap="square" rtlCol="0">
            <a:spAutoFit/>
          </a:bodyPr>
          <a:lstStyle/>
          <a:p>
            <a:pPr algn="just">
              <a:buClr>
                <a:srgbClr val="941914"/>
              </a:buClr>
            </a:pPr>
            <a:r>
              <a:rPr lang="es-ES" sz="1700" dirty="0">
                <a:solidFill>
                  <a:srgbClr val="000000"/>
                </a:solidFill>
                <a:latin typeface="Lucida Sans" panose="020B0602030504020204" pitchFamily="34" charset="77"/>
              </a:rPr>
              <a:t>El análisis de la industria minera y sus tendencias es crucial, especialmente para sectores como Chile, Perú, y otros países ricos en recursos minerales:</a:t>
            </a:r>
          </a:p>
          <a:p>
            <a:pPr marL="342900" indent="-342900" algn="just">
              <a:buClr>
                <a:srgbClr val="941914"/>
              </a:buClr>
              <a:buFont typeface="Wingdings" pitchFamily="2" charset="2"/>
              <a:buChar char="§"/>
            </a:pPr>
            <a:endParaRPr lang="es-ES" b="1" i="0" dirty="0">
              <a:solidFill>
                <a:srgbClr val="485C87"/>
              </a:solidFill>
              <a:effectLst/>
              <a:latin typeface="Lucida Sans" panose="020B0602030504020204" pitchFamily="34" charset="77"/>
            </a:endParaRPr>
          </a:p>
          <a:p>
            <a:pPr marL="342900" indent="-342900" algn="just">
              <a:buClr>
                <a:srgbClr val="941914"/>
              </a:buClr>
              <a:buFont typeface="+mj-lt"/>
              <a:buAutoNum type="arabicPeriod"/>
            </a:pPr>
            <a:r>
              <a:rPr lang="es-ES" b="1" i="0" dirty="0">
                <a:solidFill>
                  <a:srgbClr val="485C87"/>
                </a:solidFill>
                <a:effectLst/>
                <a:latin typeface="Lucida Sans" panose="020B0602030504020204" pitchFamily="34" charset="77"/>
              </a:rPr>
              <a:t>Descripción General de la Industria </a:t>
            </a:r>
          </a:p>
          <a:p>
            <a:pPr marL="285750" indent="-285750" algn="just">
              <a:buClr>
                <a:srgbClr val="941914"/>
              </a:buClr>
              <a:buFont typeface="Arial" panose="020B0604020202020204" pitchFamily="34" charset="0"/>
              <a:buChar char="•"/>
            </a:pPr>
            <a:r>
              <a:rPr lang="es-ES" sz="1700" u="sng" dirty="0">
                <a:solidFill>
                  <a:srgbClr val="000000"/>
                </a:solidFill>
                <a:latin typeface="Lucida Sans" panose="020B0602030504020204" pitchFamily="34" charset="77"/>
              </a:rPr>
              <a:t>Importancia económica</a:t>
            </a:r>
            <a:r>
              <a:rPr lang="es-ES" sz="1700" dirty="0">
                <a:solidFill>
                  <a:srgbClr val="000000"/>
                </a:solidFill>
                <a:latin typeface="Lucida Sans" panose="020B0602030504020204" pitchFamily="34" charset="77"/>
              </a:rPr>
              <a:t>: Contribución al PIB, empleo, y exportaciones.</a:t>
            </a:r>
          </a:p>
          <a:p>
            <a:pPr marL="285750" indent="-285750" algn="just">
              <a:buClr>
                <a:srgbClr val="941914"/>
              </a:buClr>
              <a:buFont typeface="Arial" panose="020B0604020202020204" pitchFamily="34" charset="0"/>
              <a:buChar char="•"/>
            </a:pPr>
            <a:r>
              <a:rPr lang="es-ES" sz="1700" u="sng" dirty="0">
                <a:solidFill>
                  <a:srgbClr val="000000"/>
                </a:solidFill>
                <a:latin typeface="Lucida Sans" panose="020B0602030504020204" pitchFamily="34" charset="77"/>
              </a:rPr>
              <a:t>Principales minerales extraídos</a:t>
            </a:r>
            <a:r>
              <a:rPr lang="es-ES" sz="1700" dirty="0">
                <a:solidFill>
                  <a:srgbClr val="000000"/>
                </a:solidFill>
                <a:latin typeface="Lucida Sans" panose="020B0602030504020204" pitchFamily="34" charset="77"/>
              </a:rPr>
              <a:t>: Cobre, litio, oro, plata, carbón, entre otros.</a:t>
            </a:r>
          </a:p>
          <a:p>
            <a:pPr marL="285750" indent="-285750" algn="just">
              <a:buClr>
                <a:srgbClr val="941914"/>
              </a:buClr>
              <a:buFont typeface="Arial" panose="020B0604020202020204" pitchFamily="34" charset="0"/>
              <a:buChar char="•"/>
            </a:pPr>
            <a:r>
              <a:rPr lang="es-ES" sz="1700" u="sng" dirty="0">
                <a:solidFill>
                  <a:srgbClr val="000000"/>
                </a:solidFill>
                <a:latin typeface="Lucida Sans" panose="020B0602030504020204" pitchFamily="34" charset="77"/>
              </a:rPr>
              <a:t>Actores clave</a:t>
            </a:r>
            <a:r>
              <a:rPr lang="es-ES" sz="1700" dirty="0">
                <a:solidFill>
                  <a:srgbClr val="000000"/>
                </a:solidFill>
                <a:latin typeface="Lucida Sans" panose="020B0602030504020204" pitchFamily="34" charset="77"/>
              </a:rPr>
              <a:t>: Grandes compañías (BHP, Codelco, Anglo American, Sierra Gorda) y la presencia de pequeños y medianos mineros.</a:t>
            </a:r>
          </a:p>
          <a:p>
            <a:pPr algn="just">
              <a:buClr>
                <a:srgbClr val="941914"/>
              </a:buClr>
            </a:pPr>
            <a:endParaRPr lang="es-ES" sz="1700" dirty="0">
              <a:solidFill>
                <a:srgbClr val="000000"/>
              </a:solidFill>
              <a:latin typeface="Lucida Sans" panose="020B0602030504020204" pitchFamily="34" charset="77"/>
            </a:endParaRPr>
          </a:p>
          <a:p>
            <a:pPr marL="342900" indent="-342900" algn="just">
              <a:buClr>
                <a:srgbClr val="941914"/>
              </a:buClr>
              <a:buFont typeface="+mj-lt"/>
              <a:buAutoNum type="arabicPeriod" startAt="2"/>
            </a:pPr>
            <a:r>
              <a:rPr lang="es-ES" b="1" dirty="0">
                <a:solidFill>
                  <a:srgbClr val="485C87"/>
                </a:solidFill>
                <a:latin typeface="Lucida Sans" panose="020B0602030504020204" pitchFamily="34" charset="77"/>
              </a:rPr>
              <a:t>Análisis del Entorno Externo: </a:t>
            </a:r>
          </a:p>
          <a:p>
            <a:pPr marL="342900" indent="-342900" algn="just">
              <a:buClr>
                <a:srgbClr val="941914"/>
              </a:buClr>
              <a:buFont typeface="+mj-lt"/>
              <a:buAutoNum type="alphaLcParenR"/>
            </a:pPr>
            <a:r>
              <a:rPr lang="es-ES" sz="1700" u="sng" dirty="0">
                <a:solidFill>
                  <a:srgbClr val="000000"/>
                </a:solidFill>
                <a:latin typeface="Lucida Sans" panose="020B0602030504020204" pitchFamily="34" charset="77"/>
              </a:rPr>
              <a:t>Entorno Político y Legal</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Cambios en normativas ambientales.</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Políticas de royalty o impuestos a la minería.</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Relación con comunidades locales y conflictos sociales.</a:t>
            </a:r>
          </a:p>
          <a:p>
            <a:pPr marL="342900" indent="-342900" algn="just">
              <a:buClr>
                <a:srgbClr val="941914"/>
              </a:buClr>
              <a:buFont typeface="+mj-lt"/>
              <a:buAutoNum type="alphaLcParenR" startAt="2"/>
            </a:pPr>
            <a:r>
              <a:rPr lang="es-ES" sz="1700" u="sng" dirty="0">
                <a:solidFill>
                  <a:srgbClr val="000000"/>
                </a:solidFill>
                <a:latin typeface="Lucida Sans" panose="020B0602030504020204" pitchFamily="34" charset="77"/>
              </a:rPr>
              <a:t>Entorno Económico</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Fluctuaciones en los precios de los </a:t>
            </a:r>
            <a:r>
              <a:rPr lang="es-ES" sz="1700" dirty="0" err="1">
                <a:solidFill>
                  <a:srgbClr val="000000"/>
                </a:solidFill>
                <a:latin typeface="Lucida Sans" panose="020B0602030504020204" pitchFamily="34" charset="77"/>
              </a:rPr>
              <a:t>commodities</a:t>
            </a:r>
            <a:r>
              <a:rPr lang="es-ES" sz="1700" dirty="0">
                <a:solidFill>
                  <a:srgbClr val="000000"/>
                </a:solidFill>
                <a:latin typeface="Lucida Sans" panose="020B0602030504020204" pitchFamily="34" charset="77"/>
              </a:rPr>
              <a:t>.</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Demanda global, especialmente de países como China, India y la transición energética.</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Inversión extranjera y barreras económicas.</a:t>
            </a:r>
          </a:p>
        </p:txBody>
      </p:sp>
      <p:pic>
        <p:nvPicPr>
          <p:cNvPr id="6" name="Imagen 5"/>
          <p:cNvPicPr>
            <a:picLocks noChangeAspect="1"/>
          </p:cNvPicPr>
          <p:nvPr/>
        </p:nvPicPr>
        <p:blipFill>
          <a:blip r:embed="rId2"/>
          <a:stretch>
            <a:fillRect/>
          </a:stretch>
        </p:blipFill>
        <p:spPr>
          <a:xfrm>
            <a:off x="10061238" y="230617"/>
            <a:ext cx="1501467" cy="859273"/>
          </a:xfrm>
          <a:prstGeom prst="rect">
            <a:avLst/>
          </a:prstGeom>
        </p:spPr>
      </p:pic>
    </p:spTree>
    <p:extLst>
      <p:ext uri="{BB962C8B-B14F-4D97-AF65-F5344CB8AC3E}">
        <p14:creationId xmlns:p14="http://schemas.microsoft.com/office/powerpoint/2010/main" val="4195731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B2111-E31D-C618-E17B-FECE8E2B5A94}"/>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78CB01AB-5407-B090-3DF7-762FC587D432}"/>
              </a:ext>
            </a:extLst>
          </p:cNvPr>
          <p:cNvPicPr>
            <a:picLocks noChangeAspect="1"/>
          </p:cNvPicPr>
          <p:nvPr/>
        </p:nvPicPr>
        <p:blipFill>
          <a:blip r:embed="rId2"/>
          <a:stretch>
            <a:fillRect/>
          </a:stretch>
        </p:blipFill>
        <p:spPr>
          <a:xfrm>
            <a:off x="7190059" y="3717402"/>
            <a:ext cx="5001941" cy="2930825"/>
          </a:xfrm>
          <a:prstGeom prst="rect">
            <a:avLst/>
          </a:prstGeom>
        </p:spPr>
      </p:pic>
      <p:sp>
        <p:nvSpPr>
          <p:cNvPr id="4" name="CuadroTexto 3">
            <a:extLst>
              <a:ext uri="{FF2B5EF4-FFF2-40B4-BE49-F238E27FC236}">
                <a16:creationId xmlns:a16="http://schemas.microsoft.com/office/drawing/2014/main" id="{1C1E0AE3-6C06-C5D4-4703-D2DE52F75C3D}"/>
              </a:ext>
            </a:extLst>
          </p:cNvPr>
          <p:cNvSpPr txBox="1"/>
          <p:nvPr/>
        </p:nvSpPr>
        <p:spPr>
          <a:xfrm>
            <a:off x="283373" y="636040"/>
            <a:ext cx="10620416" cy="1138773"/>
          </a:xfrm>
          <a:prstGeom prst="rect">
            <a:avLst/>
          </a:prstGeom>
          <a:noFill/>
        </p:spPr>
        <p:txBody>
          <a:bodyPr wrap="square" rtlCol="0">
            <a:spAutoFit/>
          </a:bodyPr>
          <a:lstStyle/>
          <a:p>
            <a:r>
              <a:rPr lang="es-ES" sz="3400" dirty="0">
                <a:solidFill>
                  <a:srgbClr val="485C87"/>
                </a:solidFill>
                <a:latin typeface="Lucida Sans" panose="020B0602030504020204" pitchFamily="34" charset="77"/>
              </a:rPr>
              <a:t>Análisis de la industria minera y sus</a:t>
            </a:r>
          </a:p>
          <a:p>
            <a:r>
              <a:rPr lang="es-ES" sz="3400" dirty="0">
                <a:solidFill>
                  <a:srgbClr val="485C87"/>
                </a:solidFill>
                <a:latin typeface="Lucida Sans" panose="020B0602030504020204" pitchFamily="34" charset="77"/>
              </a:rPr>
              <a:t>tendencias</a:t>
            </a:r>
            <a:endParaRPr lang="es-ES_tradnl" sz="3400" dirty="0">
              <a:solidFill>
                <a:srgbClr val="485C87"/>
              </a:solidFill>
              <a:latin typeface="Lucida Sans" panose="020B0602030504020204" pitchFamily="34" charset="77"/>
            </a:endParaRPr>
          </a:p>
        </p:txBody>
      </p:sp>
      <p:sp>
        <p:nvSpPr>
          <p:cNvPr id="5" name="CuadroTexto 4">
            <a:extLst>
              <a:ext uri="{FF2B5EF4-FFF2-40B4-BE49-F238E27FC236}">
                <a16:creationId xmlns:a16="http://schemas.microsoft.com/office/drawing/2014/main" id="{9A0B242E-6E91-C074-627E-319499B1CA0E}"/>
              </a:ext>
            </a:extLst>
          </p:cNvPr>
          <p:cNvSpPr txBox="1"/>
          <p:nvPr/>
        </p:nvSpPr>
        <p:spPr>
          <a:xfrm>
            <a:off x="283373" y="1900347"/>
            <a:ext cx="6747155" cy="3754874"/>
          </a:xfrm>
          <a:prstGeom prst="rect">
            <a:avLst/>
          </a:prstGeom>
          <a:noFill/>
        </p:spPr>
        <p:txBody>
          <a:bodyPr wrap="square" rtlCol="0">
            <a:spAutoFit/>
          </a:bodyPr>
          <a:lstStyle/>
          <a:p>
            <a:pPr marL="342900" indent="-342900" algn="just">
              <a:buClr>
                <a:srgbClr val="941914"/>
              </a:buClr>
              <a:buFont typeface="+mj-lt"/>
              <a:buAutoNum type="alphaLcParenR" startAt="3"/>
            </a:pPr>
            <a:r>
              <a:rPr lang="es-ES" sz="1700" u="sng" dirty="0">
                <a:solidFill>
                  <a:srgbClr val="000000"/>
                </a:solidFill>
                <a:latin typeface="Lucida Sans" panose="020B0602030504020204" pitchFamily="34" charset="77"/>
              </a:rPr>
              <a:t>Entorno Tecnológico</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Adopción de tecnologías de automatización y minería 4.0.</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Innovaciones en sostenibilidad, como minería subterránea de bajo impacto.</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Uso de inteligencia artificial para exploración y procesos.</a:t>
            </a:r>
          </a:p>
          <a:p>
            <a:pPr marL="342900" indent="-342900" algn="just">
              <a:buClr>
                <a:srgbClr val="941914"/>
              </a:buClr>
              <a:buFont typeface="+mj-lt"/>
              <a:buAutoNum type="alphaLcParenR" startAt="4"/>
            </a:pPr>
            <a:r>
              <a:rPr lang="es-ES" sz="1700" u="sng" dirty="0">
                <a:solidFill>
                  <a:srgbClr val="000000"/>
                </a:solidFill>
                <a:latin typeface="Lucida Sans" panose="020B0602030504020204" pitchFamily="34" charset="77"/>
              </a:rPr>
              <a:t>Entorno Social</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Presión de las comunidades para prácticas más responsables.</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Necesidades de las nuevas generaciones de trabajadores.</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Movimientos hacia la minería con impacto social positivo.</a:t>
            </a:r>
          </a:p>
          <a:p>
            <a:pPr marL="342900" indent="-342900" algn="just">
              <a:buClr>
                <a:srgbClr val="941914"/>
              </a:buClr>
              <a:buFont typeface="+mj-lt"/>
              <a:buAutoNum type="alphaLcParenR" startAt="5"/>
            </a:pPr>
            <a:r>
              <a:rPr lang="es-ES" sz="1700" u="sng" dirty="0">
                <a:solidFill>
                  <a:srgbClr val="000000"/>
                </a:solidFill>
                <a:latin typeface="Lucida Sans" panose="020B0602030504020204" pitchFamily="34" charset="77"/>
              </a:rPr>
              <a:t>Entorno Ambiental</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Regulaciones ambientales más estrictas.</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Cambio climático y su impacto en operaciones.</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Rehabilitación de terrenos y minería sostenible.</a:t>
            </a:r>
          </a:p>
        </p:txBody>
      </p:sp>
      <p:pic>
        <p:nvPicPr>
          <p:cNvPr id="6" name="Imagen 5"/>
          <p:cNvPicPr>
            <a:picLocks noChangeAspect="1"/>
          </p:cNvPicPr>
          <p:nvPr/>
        </p:nvPicPr>
        <p:blipFill>
          <a:blip r:embed="rId3"/>
          <a:stretch>
            <a:fillRect/>
          </a:stretch>
        </p:blipFill>
        <p:spPr>
          <a:xfrm>
            <a:off x="10061238" y="230617"/>
            <a:ext cx="1501467" cy="859273"/>
          </a:xfrm>
          <a:prstGeom prst="rect">
            <a:avLst/>
          </a:prstGeom>
        </p:spPr>
      </p:pic>
      <p:pic>
        <p:nvPicPr>
          <p:cNvPr id="2" name="Imagen 1">
            <a:extLst>
              <a:ext uri="{FF2B5EF4-FFF2-40B4-BE49-F238E27FC236}">
                <a16:creationId xmlns:a16="http://schemas.microsoft.com/office/drawing/2014/main" id="{A3BA1DCC-C50D-A979-57D1-C22450117E5B}"/>
              </a:ext>
            </a:extLst>
          </p:cNvPr>
          <p:cNvPicPr>
            <a:picLocks noChangeAspect="1"/>
          </p:cNvPicPr>
          <p:nvPr/>
        </p:nvPicPr>
        <p:blipFill>
          <a:blip r:embed="rId4"/>
          <a:stretch>
            <a:fillRect/>
          </a:stretch>
        </p:blipFill>
        <p:spPr>
          <a:xfrm>
            <a:off x="7893424" y="1205426"/>
            <a:ext cx="4298576" cy="2518697"/>
          </a:xfrm>
          <a:prstGeom prst="rect">
            <a:avLst/>
          </a:prstGeom>
        </p:spPr>
      </p:pic>
    </p:spTree>
    <p:extLst>
      <p:ext uri="{BB962C8B-B14F-4D97-AF65-F5344CB8AC3E}">
        <p14:creationId xmlns:p14="http://schemas.microsoft.com/office/powerpoint/2010/main" val="1877274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3404A-44B8-B469-7C6E-D6547779FC99}"/>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76C13321-DA01-8659-E77B-4BCE6CD29C70}"/>
              </a:ext>
            </a:extLst>
          </p:cNvPr>
          <p:cNvSpPr txBox="1"/>
          <p:nvPr/>
        </p:nvSpPr>
        <p:spPr>
          <a:xfrm>
            <a:off x="283373" y="636040"/>
            <a:ext cx="9701136" cy="1138773"/>
          </a:xfrm>
          <a:prstGeom prst="rect">
            <a:avLst/>
          </a:prstGeom>
          <a:noFill/>
        </p:spPr>
        <p:txBody>
          <a:bodyPr wrap="square" rtlCol="0">
            <a:spAutoFit/>
          </a:bodyPr>
          <a:lstStyle/>
          <a:p>
            <a:r>
              <a:rPr lang="es-ES" sz="3400" dirty="0">
                <a:solidFill>
                  <a:srgbClr val="485C87"/>
                </a:solidFill>
                <a:latin typeface="Lucida Sans" panose="020B0602030504020204" pitchFamily="34" charset="77"/>
              </a:rPr>
              <a:t>Análisis de la industria minera y sus</a:t>
            </a:r>
          </a:p>
          <a:p>
            <a:r>
              <a:rPr lang="es-ES" sz="3400" dirty="0">
                <a:solidFill>
                  <a:srgbClr val="485C87"/>
                </a:solidFill>
                <a:latin typeface="Lucida Sans" panose="020B0602030504020204" pitchFamily="34" charset="77"/>
              </a:rPr>
              <a:t>tendencias</a:t>
            </a:r>
            <a:endParaRPr lang="es-ES_tradnl" sz="3400" dirty="0">
              <a:solidFill>
                <a:srgbClr val="485C87"/>
              </a:solidFill>
              <a:latin typeface="Lucida Sans" panose="020B0602030504020204" pitchFamily="34" charset="77"/>
            </a:endParaRPr>
          </a:p>
        </p:txBody>
      </p:sp>
      <p:sp>
        <p:nvSpPr>
          <p:cNvPr id="5" name="CuadroTexto 4">
            <a:extLst>
              <a:ext uri="{FF2B5EF4-FFF2-40B4-BE49-F238E27FC236}">
                <a16:creationId xmlns:a16="http://schemas.microsoft.com/office/drawing/2014/main" id="{1399AD35-9C2B-9F25-AB61-31D3D75FCB68}"/>
              </a:ext>
            </a:extLst>
          </p:cNvPr>
          <p:cNvSpPr txBox="1"/>
          <p:nvPr/>
        </p:nvSpPr>
        <p:spPr>
          <a:xfrm>
            <a:off x="283373" y="1900347"/>
            <a:ext cx="11327782" cy="4308872"/>
          </a:xfrm>
          <a:prstGeom prst="rect">
            <a:avLst/>
          </a:prstGeom>
          <a:noFill/>
        </p:spPr>
        <p:txBody>
          <a:bodyPr wrap="square" rtlCol="0">
            <a:spAutoFit/>
          </a:bodyPr>
          <a:lstStyle/>
          <a:p>
            <a:pPr marL="342900" indent="-342900" algn="just">
              <a:buClr>
                <a:srgbClr val="941914"/>
              </a:buClr>
              <a:buFont typeface="+mj-lt"/>
              <a:buAutoNum type="arabicPeriod" startAt="3"/>
            </a:pPr>
            <a:r>
              <a:rPr lang="es-ES" b="1" i="0" dirty="0">
                <a:solidFill>
                  <a:srgbClr val="485C87"/>
                </a:solidFill>
                <a:effectLst/>
                <a:latin typeface="Lucida Sans" panose="020B0602030504020204" pitchFamily="34" charset="77"/>
              </a:rPr>
              <a:t>Análisis del Entorno Competitivo </a:t>
            </a:r>
          </a:p>
          <a:p>
            <a:pPr marL="285750" indent="-285750" algn="just">
              <a:buClr>
                <a:srgbClr val="941914"/>
              </a:buClr>
              <a:buFont typeface="Arial" panose="020B0604020202020204" pitchFamily="34" charset="0"/>
              <a:buChar char="•"/>
            </a:pPr>
            <a:r>
              <a:rPr lang="es-ES" sz="1700" u="sng" dirty="0">
                <a:solidFill>
                  <a:srgbClr val="000000"/>
                </a:solidFill>
                <a:latin typeface="Lucida Sans" panose="020B0602030504020204" pitchFamily="34" charset="77"/>
              </a:rPr>
              <a:t>Rivalidad entre competidores existentes</a:t>
            </a:r>
            <a:r>
              <a:rPr lang="es-ES" sz="1700" dirty="0">
                <a:solidFill>
                  <a:srgbClr val="000000"/>
                </a:solidFill>
                <a:latin typeface="Lucida Sans" panose="020B0602030504020204" pitchFamily="34" charset="77"/>
              </a:rPr>
              <a:t>: Consolidación de grandes empresas y aparición de nuevos jugadores.</a:t>
            </a:r>
          </a:p>
          <a:p>
            <a:pPr marL="285750" indent="-285750" algn="just">
              <a:buClr>
                <a:srgbClr val="941914"/>
              </a:buClr>
              <a:buFont typeface="Arial" panose="020B0604020202020204" pitchFamily="34" charset="0"/>
              <a:buChar char="•"/>
            </a:pPr>
            <a:r>
              <a:rPr lang="es-ES" sz="1700" u="sng" dirty="0">
                <a:solidFill>
                  <a:srgbClr val="000000"/>
                </a:solidFill>
                <a:latin typeface="Lucida Sans" panose="020B0602030504020204" pitchFamily="34" charset="77"/>
              </a:rPr>
              <a:t>Poder de negociación de los proveedores</a:t>
            </a:r>
            <a:r>
              <a:rPr lang="es-ES" sz="1700" dirty="0">
                <a:solidFill>
                  <a:srgbClr val="000000"/>
                </a:solidFill>
                <a:latin typeface="Lucida Sans" panose="020B0602030504020204" pitchFamily="34" charset="77"/>
              </a:rPr>
              <a:t>: Dependencia de tecnología y equipos especializados.</a:t>
            </a:r>
          </a:p>
          <a:p>
            <a:pPr marL="285750" indent="-285750" algn="just">
              <a:buClr>
                <a:srgbClr val="941914"/>
              </a:buClr>
              <a:buFont typeface="Arial" panose="020B0604020202020204" pitchFamily="34" charset="0"/>
              <a:buChar char="•"/>
            </a:pPr>
            <a:r>
              <a:rPr lang="es-ES" sz="1700" u="sng" dirty="0">
                <a:solidFill>
                  <a:srgbClr val="000000"/>
                </a:solidFill>
                <a:latin typeface="Lucida Sans" panose="020B0602030504020204" pitchFamily="34" charset="77"/>
              </a:rPr>
              <a:t>Poder de negociación de los compradores</a:t>
            </a:r>
            <a:r>
              <a:rPr lang="es-ES" sz="1700" dirty="0">
                <a:solidFill>
                  <a:srgbClr val="000000"/>
                </a:solidFill>
                <a:latin typeface="Lucida Sans" panose="020B0602030504020204" pitchFamily="34" charset="77"/>
              </a:rPr>
              <a:t>: Concentración de grandes compradores como China.</a:t>
            </a:r>
          </a:p>
          <a:p>
            <a:pPr marL="285750" indent="-285750" algn="just">
              <a:buClr>
                <a:srgbClr val="941914"/>
              </a:buClr>
              <a:buFont typeface="Arial" panose="020B0604020202020204" pitchFamily="34" charset="0"/>
              <a:buChar char="•"/>
            </a:pPr>
            <a:r>
              <a:rPr lang="es-ES" sz="1700" u="sng" dirty="0">
                <a:solidFill>
                  <a:srgbClr val="000000"/>
                </a:solidFill>
                <a:latin typeface="Lucida Sans" panose="020B0602030504020204" pitchFamily="34" charset="77"/>
              </a:rPr>
              <a:t>Amenaza de nuevos entrantes</a:t>
            </a:r>
            <a:r>
              <a:rPr lang="es-ES" sz="1700" dirty="0">
                <a:solidFill>
                  <a:srgbClr val="000000"/>
                </a:solidFill>
                <a:latin typeface="Lucida Sans" panose="020B0602030504020204" pitchFamily="34" charset="77"/>
              </a:rPr>
              <a:t>: Altos costos iniciales y regulaciones estrictas.</a:t>
            </a:r>
          </a:p>
          <a:p>
            <a:pPr marL="285750" indent="-285750" algn="just">
              <a:buClr>
                <a:srgbClr val="941914"/>
              </a:buClr>
              <a:buFont typeface="Arial" panose="020B0604020202020204" pitchFamily="34" charset="0"/>
              <a:buChar char="•"/>
            </a:pPr>
            <a:r>
              <a:rPr lang="es-ES" sz="1700" u="sng" dirty="0">
                <a:solidFill>
                  <a:srgbClr val="000000"/>
                </a:solidFill>
                <a:latin typeface="Lucida Sans" panose="020B0602030504020204" pitchFamily="34" charset="77"/>
              </a:rPr>
              <a:t>Amenaza de productos sustitutos</a:t>
            </a:r>
            <a:r>
              <a:rPr lang="es-ES" sz="1700" dirty="0">
                <a:solidFill>
                  <a:srgbClr val="000000"/>
                </a:solidFill>
                <a:latin typeface="Lucida Sans" panose="020B0602030504020204" pitchFamily="34" charset="77"/>
              </a:rPr>
              <a:t>: Reciclaje de minerales y nuevos materiales.</a:t>
            </a:r>
          </a:p>
          <a:p>
            <a:pPr algn="just">
              <a:buClr>
                <a:srgbClr val="941914"/>
              </a:buClr>
            </a:pPr>
            <a:endParaRPr lang="es-ES" sz="1700" dirty="0">
              <a:solidFill>
                <a:srgbClr val="000000"/>
              </a:solidFill>
              <a:latin typeface="Lucida Sans" panose="020B0602030504020204" pitchFamily="34" charset="77"/>
            </a:endParaRPr>
          </a:p>
          <a:p>
            <a:pPr marL="342900" indent="-342900" algn="just">
              <a:buClr>
                <a:srgbClr val="941914"/>
              </a:buClr>
              <a:buFont typeface="+mj-lt"/>
              <a:buAutoNum type="arabicPeriod" startAt="4"/>
            </a:pPr>
            <a:r>
              <a:rPr lang="es-ES" b="1" dirty="0">
                <a:solidFill>
                  <a:srgbClr val="485C87"/>
                </a:solidFill>
                <a:latin typeface="Lucida Sans" panose="020B0602030504020204" pitchFamily="34" charset="77"/>
              </a:rPr>
              <a:t>Principales Tendencias de la Industria: </a:t>
            </a:r>
          </a:p>
          <a:p>
            <a:pPr marL="342900" indent="-342900" algn="just">
              <a:buClr>
                <a:srgbClr val="941914"/>
              </a:buClr>
              <a:buFont typeface="+mj-lt"/>
              <a:buAutoNum type="alphaLcParenR"/>
            </a:pPr>
            <a:r>
              <a:rPr lang="es-ES" sz="1700" u="sng" dirty="0">
                <a:solidFill>
                  <a:srgbClr val="000000"/>
                </a:solidFill>
                <a:latin typeface="Lucida Sans" panose="020B0602030504020204" pitchFamily="34" charset="77"/>
              </a:rPr>
              <a:t>Transición Energética y Electrificación</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Aumento de la demanda de litio, cobalto y cobre para baterías y energía renovable.</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Descarbonización de operaciones mineras.</a:t>
            </a:r>
          </a:p>
          <a:p>
            <a:pPr marL="342900" indent="-342900" algn="just">
              <a:buClr>
                <a:srgbClr val="941914"/>
              </a:buClr>
              <a:buFont typeface="+mj-lt"/>
              <a:buAutoNum type="alphaLcParenR" startAt="2"/>
            </a:pPr>
            <a:r>
              <a:rPr lang="es-ES" sz="1700" u="sng" dirty="0">
                <a:solidFill>
                  <a:srgbClr val="000000"/>
                </a:solidFill>
                <a:latin typeface="Lucida Sans" panose="020B0602030504020204" pitchFamily="34" charset="77"/>
              </a:rPr>
              <a:t>Minería Sostenible</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Gestión eficiente del agua.</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Reducción de emisiones de carbono.</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Economía circular (reciclaje de materiales).</a:t>
            </a:r>
          </a:p>
        </p:txBody>
      </p:sp>
      <p:pic>
        <p:nvPicPr>
          <p:cNvPr id="6" name="Imagen 5">
            <a:extLst>
              <a:ext uri="{FF2B5EF4-FFF2-40B4-BE49-F238E27FC236}">
                <a16:creationId xmlns:a16="http://schemas.microsoft.com/office/drawing/2014/main" id="{41A85C58-2357-7565-4CD9-ED217548AD8C}"/>
              </a:ext>
            </a:extLst>
          </p:cNvPr>
          <p:cNvPicPr>
            <a:picLocks noChangeAspect="1"/>
          </p:cNvPicPr>
          <p:nvPr/>
        </p:nvPicPr>
        <p:blipFill>
          <a:blip r:embed="rId2"/>
          <a:stretch>
            <a:fillRect/>
          </a:stretch>
        </p:blipFill>
        <p:spPr>
          <a:xfrm>
            <a:off x="10061238" y="230617"/>
            <a:ext cx="1501467" cy="859273"/>
          </a:xfrm>
          <a:prstGeom prst="rect">
            <a:avLst/>
          </a:prstGeom>
        </p:spPr>
      </p:pic>
    </p:spTree>
    <p:extLst>
      <p:ext uri="{BB962C8B-B14F-4D97-AF65-F5344CB8AC3E}">
        <p14:creationId xmlns:p14="http://schemas.microsoft.com/office/powerpoint/2010/main" val="1931855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985CC-D804-F0DE-598F-FD9975EF4D26}"/>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69AEA672-1B8B-BA02-051A-1A33EEC2CBCF}"/>
              </a:ext>
            </a:extLst>
          </p:cNvPr>
          <p:cNvSpPr txBox="1"/>
          <p:nvPr/>
        </p:nvSpPr>
        <p:spPr>
          <a:xfrm>
            <a:off x="283373" y="636040"/>
            <a:ext cx="9701136" cy="1138773"/>
          </a:xfrm>
          <a:prstGeom prst="rect">
            <a:avLst/>
          </a:prstGeom>
          <a:noFill/>
        </p:spPr>
        <p:txBody>
          <a:bodyPr wrap="square" rtlCol="0">
            <a:spAutoFit/>
          </a:bodyPr>
          <a:lstStyle/>
          <a:p>
            <a:r>
              <a:rPr lang="es-ES" sz="3400" dirty="0">
                <a:solidFill>
                  <a:srgbClr val="485C87"/>
                </a:solidFill>
                <a:latin typeface="Lucida Sans" panose="020B0602030504020204" pitchFamily="34" charset="77"/>
              </a:rPr>
              <a:t>Análisis de la industria minera y sus</a:t>
            </a:r>
          </a:p>
          <a:p>
            <a:r>
              <a:rPr lang="es-ES" sz="3400" dirty="0">
                <a:solidFill>
                  <a:srgbClr val="485C87"/>
                </a:solidFill>
                <a:latin typeface="Lucida Sans" panose="020B0602030504020204" pitchFamily="34" charset="77"/>
              </a:rPr>
              <a:t>tendencias</a:t>
            </a:r>
            <a:endParaRPr lang="es-ES_tradnl" sz="3400" dirty="0">
              <a:solidFill>
                <a:srgbClr val="485C87"/>
              </a:solidFill>
              <a:latin typeface="Lucida Sans" panose="020B0602030504020204" pitchFamily="34" charset="77"/>
            </a:endParaRPr>
          </a:p>
        </p:txBody>
      </p:sp>
      <p:sp>
        <p:nvSpPr>
          <p:cNvPr id="5" name="CuadroTexto 4">
            <a:extLst>
              <a:ext uri="{FF2B5EF4-FFF2-40B4-BE49-F238E27FC236}">
                <a16:creationId xmlns:a16="http://schemas.microsoft.com/office/drawing/2014/main" id="{28F2A3CD-C9C1-22C4-C748-C61C2619EE04}"/>
              </a:ext>
            </a:extLst>
          </p:cNvPr>
          <p:cNvSpPr txBox="1"/>
          <p:nvPr/>
        </p:nvSpPr>
        <p:spPr>
          <a:xfrm>
            <a:off x="283373" y="1900347"/>
            <a:ext cx="11327782" cy="3816429"/>
          </a:xfrm>
          <a:prstGeom prst="rect">
            <a:avLst/>
          </a:prstGeom>
          <a:noFill/>
        </p:spPr>
        <p:txBody>
          <a:bodyPr wrap="square" rtlCol="0">
            <a:spAutoFit/>
          </a:bodyPr>
          <a:lstStyle/>
          <a:p>
            <a:pPr marL="342900" indent="-342900" algn="just">
              <a:buClr>
                <a:srgbClr val="941914"/>
              </a:buClr>
              <a:buFont typeface="+mj-lt"/>
              <a:buAutoNum type="alphaLcParenR" startAt="3"/>
            </a:pPr>
            <a:r>
              <a:rPr lang="es-ES" sz="1700" u="sng" dirty="0">
                <a:solidFill>
                  <a:srgbClr val="000000"/>
                </a:solidFill>
                <a:latin typeface="Lucida Sans" panose="020B0602030504020204" pitchFamily="34" charset="77"/>
              </a:rPr>
              <a:t>Digitalización y Automatización</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Uso de </a:t>
            </a:r>
            <a:r>
              <a:rPr lang="es-ES" sz="1700" dirty="0" err="1">
                <a:solidFill>
                  <a:srgbClr val="000000"/>
                </a:solidFill>
                <a:latin typeface="Lucida Sans" panose="020B0602030504020204" pitchFamily="34" charset="77"/>
              </a:rPr>
              <a:t>big</a:t>
            </a:r>
            <a:r>
              <a:rPr lang="es-ES" sz="1700" dirty="0">
                <a:solidFill>
                  <a:srgbClr val="000000"/>
                </a:solidFill>
                <a:latin typeface="Lucida Sans" panose="020B0602030504020204" pitchFamily="34" charset="77"/>
              </a:rPr>
              <a:t> data y sensores inteligentes.</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Operaciones remotas y vehículos autónomos.</a:t>
            </a:r>
          </a:p>
          <a:p>
            <a:pPr marL="342900" indent="-342900" algn="just">
              <a:buClr>
                <a:srgbClr val="941914"/>
              </a:buClr>
              <a:buFont typeface="+mj-lt"/>
              <a:buAutoNum type="alphaLcParenR" startAt="4"/>
            </a:pPr>
            <a:r>
              <a:rPr lang="es-ES" sz="1700" u="sng" dirty="0">
                <a:solidFill>
                  <a:srgbClr val="000000"/>
                </a:solidFill>
                <a:latin typeface="Lucida Sans" panose="020B0602030504020204" pitchFamily="34" charset="77"/>
              </a:rPr>
              <a:t>Gestión de Relaciones Comunitarias</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Transparencia en las operaciones.</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Participación de comunidades en beneficios económicos.</a:t>
            </a:r>
          </a:p>
          <a:p>
            <a:pPr marL="342900" indent="-342900" algn="just">
              <a:buClr>
                <a:srgbClr val="941914"/>
              </a:buClr>
              <a:buFont typeface="+mj-lt"/>
              <a:buAutoNum type="alphaLcParenR" startAt="5"/>
            </a:pPr>
            <a:r>
              <a:rPr lang="es-ES" sz="1700" u="sng" dirty="0">
                <a:solidFill>
                  <a:srgbClr val="000000"/>
                </a:solidFill>
                <a:latin typeface="Lucida Sans" panose="020B0602030504020204" pitchFamily="34" charset="77"/>
              </a:rPr>
              <a:t>Diversificación Geográfica y Estratégica</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Búsqueda de nuevos territorios de exploración.</a:t>
            </a:r>
          </a:p>
          <a:p>
            <a:pPr marL="342900" indent="-342900" algn="just">
              <a:buClr>
                <a:srgbClr val="941914"/>
              </a:buClr>
              <a:buFont typeface="Arial" panose="020B0604020202020204" pitchFamily="34" charset="0"/>
              <a:buChar char="•"/>
            </a:pPr>
            <a:r>
              <a:rPr lang="es-ES" sz="1700" dirty="0">
                <a:solidFill>
                  <a:srgbClr val="000000"/>
                </a:solidFill>
                <a:latin typeface="Lucida Sans" panose="020B0602030504020204" pitchFamily="34" charset="77"/>
              </a:rPr>
              <a:t>Reducción de la dependencia de ciertas regiones.</a:t>
            </a:r>
          </a:p>
          <a:p>
            <a:pPr marL="342900" indent="-342900" algn="just">
              <a:buClr>
                <a:srgbClr val="941914"/>
              </a:buClr>
              <a:buFont typeface="Arial" panose="020B0604020202020204" pitchFamily="34" charset="0"/>
              <a:buChar char="•"/>
            </a:pPr>
            <a:endParaRPr lang="es-ES" sz="1700" dirty="0">
              <a:solidFill>
                <a:srgbClr val="000000"/>
              </a:solidFill>
              <a:latin typeface="Lucida Sans" panose="020B0602030504020204" pitchFamily="34" charset="77"/>
            </a:endParaRPr>
          </a:p>
          <a:p>
            <a:pPr marL="342900" indent="-342900" algn="just">
              <a:buClr>
                <a:srgbClr val="941914"/>
              </a:buClr>
              <a:buFont typeface="+mj-lt"/>
              <a:buAutoNum type="arabicPeriod" startAt="5"/>
            </a:pPr>
            <a:r>
              <a:rPr lang="es-ES" b="1" dirty="0">
                <a:solidFill>
                  <a:srgbClr val="485C87"/>
                </a:solidFill>
                <a:latin typeface="Lucida Sans" panose="020B0602030504020204" pitchFamily="34" charset="77"/>
              </a:rPr>
              <a:t>Desafíos y Oportunidades</a:t>
            </a:r>
          </a:p>
          <a:p>
            <a:pPr marL="342900" indent="-342900" algn="just">
              <a:buClr>
                <a:srgbClr val="941914"/>
              </a:buClr>
              <a:buFont typeface="Arial" panose="020B0604020202020204" pitchFamily="34" charset="0"/>
              <a:buChar char="•"/>
            </a:pPr>
            <a:r>
              <a:rPr lang="es-ES" sz="1700" u="sng" dirty="0">
                <a:solidFill>
                  <a:srgbClr val="000000"/>
                </a:solidFill>
                <a:latin typeface="Lucida Sans" panose="020B0602030504020204" pitchFamily="34" charset="77"/>
              </a:rPr>
              <a:t>Desafíos</a:t>
            </a:r>
            <a:r>
              <a:rPr lang="es-ES" sz="1700" dirty="0">
                <a:solidFill>
                  <a:srgbClr val="000000"/>
                </a:solidFill>
                <a:latin typeface="Lucida Sans" panose="020B0602030504020204" pitchFamily="34" charset="77"/>
              </a:rPr>
              <a:t>: Escasez de mano de obra calificada, costos operativos crecientes, regulaciones más estrictas.</a:t>
            </a:r>
          </a:p>
          <a:p>
            <a:pPr marL="342900" indent="-342900" algn="just">
              <a:buClr>
                <a:srgbClr val="941914"/>
              </a:buClr>
              <a:buFont typeface="Arial" panose="020B0604020202020204" pitchFamily="34" charset="0"/>
              <a:buChar char="•"/>
            </a:pPr>
            <a:r>
              <a:rPr lang="es-ES" sz="1700" u="sng" dirty="0">
                <a:solidFill>
                  <a:srgbClr val="000000"/>
                </a:solidFill>
                <a:latin typeface="Lucida Sans" panose="020B0602030504020204" pitchFamily="34" charset="77"/>
              </a:rPr>
              <a:t>Oportunidades</a:t>
            </a:r>
            <a:r>
              <a:rPr lang="es-ES" sz="1700" dirty="0">
                <a:solidFill>
                  <a:srgbClr val="000000"/>
                </a:solidFill>
                <a:latin typeface="Lucida Sans" panose="020B0602030504020204" pitchFamily="34" charset="77"/>
              </a:rPr>
              <a:t>: Innovaciones tecnológicas, alianzas público-privadas, expansión hacia minería verde</a:t>
            </a:r>
          </a:p>
        </p:txBody>
      </p:sp>
      <p:pic>
        <p:nvPicPr>
          <p:cNvPr id="6" name="Imagen 5">
            <a:extLst>
              <a:ext uri="{FF2B5EF4-FFF2-40B4-BE49-F238E27FC236}">
                <a16:creationId xmlns:a16="http://schemas.microsoft.com/office/drawing/2014/main" id="{0A16A106-AAA9-A453-859D-6F93D8E65E9F}"/>
              </a:ext>
            </a:extLst>
          </p:cNvPr>
          <p:cNvPicPr>
            <a:picLocks noChangeAspect="1"/>
          </p:cNvPicPr>
          <p:nvPr/>
        </p:nvPicPr>
        <p:blipFill>
          <a:blip r:embed="rId2"/>
          <a:stretch>
            <a:fillRect/>
          </a:stretch>
        </p:blipFill>
        <p:spPr>
          <a:xfrm>
            <a:off x="10061238" y="230617"/>
            <a:ext cx="1501467" cy="859273"/>
          </a:xfrm>
          <a:prstGeom prst="rect">
            <a:avLst/>
          </a:prstGeom>
        </p:spPr>
      </p:pic>
      <p:pic>
        <p:nvPicPr>
          <p:cNvPr id="2" name="Imagen 1">
            <a:extLst>
              <a:ext uri="{FF2B5EF4-FFF2-40B4-BE49-F238E27FC236}">
                <a16:creationId xmlns:a16="http://schemas.microsoft.com/office/drawing/2014/main" id="{06F73C20-FD6B-D007-6FFD-E7AF6F170BB8}"/>
              </a:ext>
            </a:extLst>
          </p:cNvPr>
          <p:cNvPicPr>
            <a:picLocks noChangeAspect="1"/>
          </p:cNvPicPr>
          <p:nvPr/>
        </p:nvPicPr>
        <p:blipFill>
          <a:blip r:embed="rId3"/>
          <a:stretch>
            <a:fillRect/>
          </a:stretch>
        </p:blipFill>
        <p:spPr>
          <a:xfrm>
            <a:off x="7634378" y="1327210"/>
            <a:ext cx="4416813" cy="3175486"/>
          </a:xfrm>
          <a:prstGeom prst="rect">
            <a:avLst/>
          </a:prstGeom>
        </p:spPr>
      </p:pic>
    </p:spTree>
    <p:extLst>
      <p:ext uri="{BB962C8B-B14F-4D97-AF65-F5344CB8AC3E}">
        <p14:creationId xmlns:p14="http://schemas.microsoft.com/office/powerpoint/2010/main" val="2409203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73C0F-FB86-C901-AEED-255DB3F78CD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D7606E8-2947-9D3A-160D-D051A2E31B3D}"/>
              </a:ext>
            </a:extLst>
          </p:cNvPr>
          <p:cNvSpPr txBox="1"/>
          <p:nvPr/>
        </p:nvSpPr>
        <p:spPr>
          <a:xfrm>
            <a:off x="1428779" y="2274838"/>
            <a:ext cx="9334442" cy="2677656"/>
          </a:xfrm>
          <a:prstGeom prst="rect">
            <a:avLst/>
          </a:prstGeom>
          <a:noFill/>
        </p:spPr>
        <p:txBody>
          <a:bodyPr wrap="square" rtlCol="0">
            <a:spAutoFit/>
          </a:bodyPr>
          <a:lstStyle/>
          <a:p>
            <a:pPr algn="ctr">
              <a:buClr>
                <a:srgbClr val="941914"/>
              </a:buClr>
            </a:pPr>
            <a:r>
              <a:rPr lang="es-ES" sz="2400" b="1" i="0" dirty="0">
                <a:solidFill>
                  <a:srgbClr val="485C87"/>
                </a:solidFill>
                <a:effectLst/>
                <a:latin typeface="Lucida Sans" panose="020B0602030504020204" pitchFamily="34" charset="77"/>
              </a:rPr>
              <a:t>Hoy el foco de la industria minera esta en la importancia de la </a:t>
            </a:r>
            <a:r>
              <a:rPr lang="es-ES" sz="2400" b="1" dirty="0">
                <a:solidFill>
                  <a:srgbClr val="941914"/>
                </a:solidFill>
                <a:latin typeface="Lucida Sans" panose="020B0602030504020204" pitchFamily="34" charset="77"/>
              </a:rPr>
              <a:t>innovación</a:t>
            </a:r>
            <a:r>
              <a:rPr lang="es-ES" sz="2400" b="1" i="0" dirty="0">
                <a:solidFill>
                  <a:srgbClr val="485C87"/>
                </a:solidFill>
                <a:effectLst/>
                <a:latin typeface="Lucida Sans" panose="020B0602030504020204" pitchFamily="34" charset="77"/>
              </a:rPr>
              <a:t> para mantener la </a:t>
            </a:r>
            <a:r>
              <a:rPr lang="es-ES" sz="2400" b="1" dirty="0">
                <a:solidFill>
                  <a:srgbClr val="941914"/>
                </a:solidFill>
                <a:latin typeface="Lucida Sans" panose="020B0602030504020204" pitchFamily="34" charset="77"/>
              </a:rPr>
              <a:t>competitividad</a:t>
            </a:r>
            <a:r>
              <a:rPr lang="es-ES" sz="2400" b="1" i="0" dirty="0">
                <a:solidFill>
                  <a:srgbClr val="485C87"/>
                </a:solidFill>
                <a:effectLst/>
                <a:latin typeface="Lucida Sans" panose="020B0602030504020204" pitchFamily="34" charset="77"/>
              </a:rPr>
              <a:t>. Además, de la necesidad de estrategias integrales para abordar </a:t>
            </a:r>
            <a:r>
              <a:rPr lang="es-ES" sz="2400" b="1" dirty="0">
                <a:solidFill>
                  <a:srgbClr val="941914"/>
                </a:solidFill>
                <a:latin typeface="Lucida Sans" panose="020B0602030504020204" pitchFamily="34" charset="77"/>
              </a:rPr>
              <a:t>sostenibilidad</a:t>
            </a:r>
            <a:r>
              <a:rPr lang="es-ES" sz="2400" b="1" i="0" dirty="0">
                <a:solidFill>
                  <a:srgbClr val="485C87"/>
                </a:solidFill>
                <a:effectLst/>
                <a:latin typeface="Lucida Sans" panose="020B0602030504020204" pitchFamily="34" charset="77"/>
              </a:rPr>
              <a:t>, </a:t>
            </a:r>
            <a:r>
              <a:rPr lang="es-ES" sz="2400" b="1" dirty="0">
                <a:solidFill>
                  <a:srgbClr val="941914"/>
                </a:solidFill>
                <a:latin typeface="Lucida Sans" panose="020B0602030504020204" pitchFamily="34" charset="77"/>
              </a:rPr>
              <a:t>relaciones comunitarias </a:t>
            </a:r>
            <a:r>
              <a:rPr lang="es-ES" sz="2400" b="1" i="0" dirty="0">
                <a:solidFill>
                  <a:srgbClr val="485C87"/>
                </a:solidFill>
                <a:effectLst/>
                <a:latin typeface="Lucida Sans" panose="020B0602030504020204" pitchFamily="34" charset="77"/>
              </a:rPr>
              <a:t>y </a:t>
            </a:r>
            <a:r>
              <a:rPr lang="es-ES" sz="2400" b="1" dirty="0">
                <a:solidFill>
                  <a:srgbClr val="941914"/>
                </a:solidFill>
                <a:latin typeface="Lucida Sans" panose="020B0602030504020204" pitchFamily="34" charset="77"/>
              </a:rPr>
              <a:t>transición energética</a:t>
            </a:r>
            <a:r>
              <a:rPr lang="es-ES" sz="2400" b="1" i="0" dirty="0">
                <a:solidFill>
                  <a:srgbClr val="485C87"/>
                </a:solidFill>
                <a:effectLst/>
                <a:latin typeface="Lucida Sans" panose="020B0602030504020204" pitchFamily="34" charset="77"/>
              </a:rPr>
              <a:t> y la propuesta de alianzas estratégicas para aprovechar </a:t>
            </a:r>
            <a:r>
              <a:rPr lang="es-ES" sz="2400" b="1" dirty="0">
                <a:solidFill>
                  <a:srgbClr val="941914"/>
                </a:solidFill>
                <a:latin typeface="Lucida Sans" panose="020B0602030504020204" pitchFamily="34" charset="77"/>
              </a:rPr>
              <a:t>economías de escala </a:t>
            </a:r>
            <a:r>
              <a:rPr lang="es-ES" sz="2400" b="1" i="0" dirty="0">
                <a:solidFill>
                  <a:srgbClr val="485C87"/>
                </a:solidFill>
                <a:effectLst/>
                <a:latin typeface="Lucida Sans" panose="020B0602030504020204" pitchFamily="34" charset="77"/>
              </a:rPr>
              <a:t>y </a:t>
            </a:r>
            <a:r>
              <a:rPr lang="es-ES" sz="2400" b="1" dirty="0">
                <a:solidFill>
                  <a:srgbClr val="941914"/>
                </a:solidFill>
                <a:latin typeface="Lucida Sans" panose="020B0602030504020204" pitchFamily="34" charset="77"/>
              </a:rPr>
              <a:t>diversificar mercados</a:t>
            </a:r>
            <a:r>
              <a:rPr lang="es-ES" sz="2400" b="1" i="0" dirty="0">
                <a:solidFill>
                  <a:srgbClr val="485C87"/>
                </a:solidFill>
                <a:effectLst/>
                <a:latin typeface="Lucida Sans" panose="020B0602030504020204" pitchFamily="34" charset="77"/>
              </a:rPr>
              <a:t>.</a:t>
            </a:r>
            <a:endParaRPr lang="es-ES_tradnl" sz="2400" dirty="0">
              <a:latin typeface="Lucida Sans" panose="020B0602030504020204" pitchFamily="34" charset="77"/>
            </a:endParaRPr>
          </a:p>
        </p:txBody>
      </p:sp>
      <p:pic>
        <p:nvPicPr>
          <p:cNvPr id="4" name="Imagen 3"/>
          <p:cNvPicPr>
            <a:picLocks noChangeAspect="1"/>
          </p:cNvPicPr>
          <p:nvPr/>
        </p:nvPicPr>
        <p:blipFill>
          <a:blip r:embed="rId2"/>
          <a:stretch>
            <a:fillRect/>
          </a:stretch>
        </p:blipFill>
        <p:spPr>
          <a:xfrm>
            <a:off x="10061238" y="230617"/>
            <a:ext cx="1501467" cy="859273"/>
          </a:xfrm>
          <a:prstGeom prst="rect">
            <a:avLst/>
          </a:prstGeom>
        </p:spPr>
      </p:pic>
    </p:spTree>
    <p:extLst>
      <p:ext uri="{BB962C8B-B14F-4D97-AF65-F5344CB8AC3E}">
        <p14:creationId xmlns:p14="http://schemas.microsoft.com/office/powerpoint/2010/main" val="3074525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C568C-5214-1C24-A7B1-23C61EDB0D4D}"/>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68D73D98-0DAF-2EE9-3C7E-A435F4780C09}"/>
              </a:ext>
            </a:extLst>
          </p:cNvPr>
          <p:cNvSpPr txBox="1"/>
          <p:nvPr/>
        </p:nvSpPr>
        <p:spPr>
          <a:xfrm>
            <a:off x="2569923" y="2870281"/>
            <a:ext cx="7052153" cy="646331"/>
          </a:xfrm>
          <a:prstGeom prst="rect">
            <a:avLst/>
          </a:prstGeom>
          <a:noFill/>
        </p:spPr>
        <p:txBody>
          <a:bodyPr wrap="square" rtlCol="0">
            <a:spAutoFit/>
          </a:bodyPr>
          <a:lstStyle/>
          <a:p>
            <a:pPr algn="ctr"/>
            <a:r>
              <a:rPr lang="es-ES" sz="3600" dirty="0">
                <a:solidFill>
                  <a:srgbClr val="485C87"/>
                </a:solidFill>
                <a:latin typeface="Lucida Sans" panose="020B0602030504020204" pitchFamily="34" charset="77"/>
              </a:rPr>
              <a:t>Análisis Interno</a:t>
            </a:r>
            <a:endParaRPr lang="es-ES_tradnl" sz="3600" dirty="0">
              <a:solidFill>
                <a:srgbClr val="485C87"/>
              </a:solidFill>
              <a:latin typeface="Lucida Sans" panose="020B0602030504020204" pitchFamily="34" charset="77"/>
            </a:endParaRPr>
          </a:p>
        </p:txBody>
      </p:sp>
      <p:pic>
        <p:nvPicPr>
          <p:cNvPr id="3" name="Imagen 2"/>
          <p:cNvPicPr>
            <a:picLocks noChangeAspect="1"/>
          </p:cNvPicPr>
          <p:nvPr/>
        </p:nvPicPr>
        <p:blipFill>
          <a:blip r:embed="rId2"/>
          <a:stretch>
            <a:fillRect/>
          </a:stretch>
        </p:blipFill>
        <p:spPr>
          <a:xfrm>
            <a:off x="10061238" y="230617"/>
            <a:ext cx="1501467" cy="859273"/>
          </a:xfrm>
          <a:prstGeom prst="rect">
            <a:avLst/>
          </a:prstGeom>
        </p:spPr>
      </p:pic>
    </p:spTree>
    <p:extLst>
      <p:ext uri="{BB962C8B-B14F-4D97-AF65-F5344CB8AC3E}">
        <p14:creationId xmlns:p14="http://schemas.microsoft.com/office/powerpoint/2010/main" val="380515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A5D64-6B2E-0281-E34A-450506067E45}"/>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F4440FA1-6600-701B-04F8-7533BF55BC7C}"/>
              </a:ext>
            </a:extLst>
          </p:cNvPr>
          <p:cNvSpPr txBox="1"/>
          <p:nvPr/>
        </p:nvSpPr>
        <p:spPr>
          <a:xfrm>
            <a:off x="283373" y="636040"/>
            <a:ext cx="7256114" cy="1138773"/>
          </a:xfrm>
          <a:prstGeom prst="rect">
            <a:avLst/>
          </a:prstGeom>
          <a:noFill/>
        </p:spPr>
        <p:txBody>
          <a:bodyPr wrap="square" rtlCol="0">
            <a:spAutoFit/>
          </a:bodyPr>
          <a:lstStyle/>
          <a:p>
            <a:r>
              <a:rPr lang="es-ES" sz="3400" dirty="0">
                <a:solidFill>
                  <a:srgbClr val="485C87"/>
                </a:solidFill>
                <a:latin typeface="Lucida Sans" panose="020B0602030504020204" pitchFamily="34" charset="77"/>
              </a:rPr>
              <a:t>Evaluación de recursos y capacidades internas</a:t>
            </a:r>
          </a:p>
        </p:txBody>
      </p:sp>
      <p:sp>
        <p:nvSpPr>
          <p:cNvPr id="5" name="CuadroTexto 4">
            <a:extLst>
              <a:ext uri="{FF2B5EF4-FFF2-40B4-BE49-F238E27FC236}">
                <a16:creationId xmlns:a16="http://schemas.microsoft.com/office/drawing/2014/main" id="{F195C44E-2427-74DE-4DD5-79B39C59863C}"/>
              </a:ext>
            </a:extLst>
          </p:cNvPr>
          <p:cNvSpPr txBox="1"/>
          <p:nvPr/>
        </p:nvSpPr>
        <p:spPr>
          <a:xfrm>
            <a:off x="283373" y="1900347"/>
            <a:ext cx="5427822" cy="2862322"/>
          </a:xfrm>
          <a:prstGeom prst="rect">
            <a:avLst/>
          </a:prstGeom>
          <a:noFill/>
        </p:spPr>
        <p:txBody>
          <a:bodyPr wrap="square" rtlCol="0">
            <a:spAutoFit/>
          </a:bodyPr>
          <a:lstStyle/>
          <a:p>
            <a:pPr algn="just">
              <a:buClr>
                <a:srgbClr val="941914"/>
              </a:buClr>
            </a:pPr>
            <a:r>
              <a:rPr lang="es-ES" sz="1800" dirty="0">
                <a:solidFill>
                  <a:srgbClr val="000000"/>
                </a:solidFill>
                <a:latin typeface="Lucida Sans" panose="020B0602030504020204" pitchFamily="34" charset="77"/>
              </a:rPr>
              <a:t>La evaluación de recursos y capacidades internas es fundamental en el análisis estratégico, ya que permite a las organizaciones </a:t>
            </a:r>
            <a:r>
              <a:rPr lang="es-ES" sz="1800" b="1" dirty="0">
                <a:solidFill>
                  <a:srgbClr val="941914"/>
                </a:solidFill>
                <a:latin typeface="Lucida Sans" panose="020B0602030504020204" pitchFamily="34" charset="77"/>
              </a:rPr>
              <a:t>identificar</a:t>
            </a:r>
            <a:r>
              <a:rPr lang="es-ES" sz="1800" dirty="0">
                <a:solidFill>
                  <a:srgbClr val="000000"/>
                </a:solidFill>
                <a:latin typeface="Lucida Sans" panose="020B0602030504020204" pitchFamily="34" charset="77"/>
              </a:rPr>
              <a:t> y </a:t>
            </a:r>
            <a:r>
              <a:rPr lang="es-ES" sz="1800" b="1" dirty="0">
                <a:solidFill>
                  <a:srgbClr val="941914"/>
                </a:solidFill>
                <a:latin typeface="Lucida Sans" panose="020B0602030504020204" pitchFamily="34" charset="77"/>
              </a:rPr>
              <a:t>comprender</a:t>
            </a:r>
            <a:r>
              <a:rPr lang="es-ES" sz="1800" dirty="0">
                <a:solidFill>
                  <a:srgbClr val="000000"/>
                </a:solidFill>
                <a:latin typeface="Lucida Sans" panose="020B0602030504020204" pitchFamily="34" charset="77"/>
              </a:rPr>
              <a:t> los elementos internos que determinan su </a:t>
            </a:r>
            <a:r>
              <a:rPr lang="es-ES" sz="1800" b="1" dirty="0">
                <a:solidFill>
                  <a:srgbClr val="941914"/>
                </a:solidFill>
                <a:latin typeface="Lucida Sans" panose="020B0602030504020204" pitchFamily="34" charset="77"/>
              </a:rPr>
              <a:t>competitividad</a:t>
            </a:r>
            <a:r>
              <a:rPr lang="es-ES" sz="1800" dirty="0">
                <a:solidFill>
                  <a:srgbClr val="000000"/>
                </a:solidFill>
                <a:latin typeface="Lucida Sans" panose="020B0602030504020204" pitchFamily="34" charset="77"/>
              </a:rPr>
              <a:t> y su </a:t>
            </a:r>
            <a:r>
              <a:rPr lang="es-ES" sz="1800" b="1" dirty="0">
                <a:solidFill>
                  <a:srgbClr val="941914"/>
                </a:solidFill>
                <a:latin typeface="Lucida Sans" panose="020B0602030504020204" pitchFamily="34" charset="77"/>
              </a:rPr>
              <a:t>capacidad</a:t>
            </a:r>
            <a:r>
              <a:rPr lang="es-ES" sz="1800" dirty="0">
                <a:solidFill>
                  <a:srgbClr val="000000"/>
                </a:solidFill>
                <a:latin typeface="Lucida Sans" panose="020B0602030504020204" pitchFamily="34" charset="77"/>
              </a:rPr>
              <a:t> para lograr </a:t>
            </a:r>
            <a:r>
              <a:rPr lang="es-ES" sz="1800" b="1" dirty="0">
                <a:solidFill>
                  <a:srgbClr val="941914"/>
                </a:solidFill>
                <a:latin typeface="Lucida Sans" panose="020B0602030504020204" pitchFamily="34" charset="77"/>
              </a:rPr>
              <a:t>ventajas sostenibles </a:t>
            </a:r>
            <a:r>
              <a:rPr lang="es-ES" sz="1800" dirty="0">
                <a:solidFill>
                  <a:srgbClr val="000000"/>
                </a:solidFill>
                <a:latin typeface="Lucida Sans" panose="020B0602030504020204" pitchFamily="34" charset="77"/>
              </a:rPr>
              <a:t>en el mercado. Esta evaluación se basa en analizar </a:t>
            </a:r>
            <a:r>
              <a:rPr lang="es-ES" sz="1800" b="1" dirty="0">
                <a:solidFill>
                  <a:srgbClr val="941914"/>
                </a:solidFill>
                <a:latin typeface="Lucida Sans" panose="020B0602030504020204" pitchFamily="34" charset="77"/>
              </a:rPr>
              <a:t>qué tiene </a:t>
            </a:r>
            <a:r>
              <a:rPr lang="es-ES" sz="1800" dirty="0">
                <a:solidFill>
                  <a:srgbClr val="000000"/>
                </a:solidFill>
                <a:latin typeface="Lucida Sans" panose="020B0602030504020204" pitchFamily="34" charset="77"/>
              </a:rPr>
              <a:t>(recursos) y </a:t>
            </a:r>
            <a:r>
              <a:rPr lang="es-ES" sz="1800" b="1" dirty="0">
                <a:solidFill>
                  <a:srgbClr val="941914"/>
                </a:solidFill>
                <a:latin typeface="Lucida Sans" panose="020B0602030504020204" pitchFamily="34" charset="77"/>
              </a:rPr>
              <a:t>qué sabe hacer </a:t>
            </a:r>
            <a:r>
              <a:rPr lang="es-ES" sz="1800" dirty="0">
                <a:solidFill>
                  <a:srgbClr val="000000"/>
                </a:solidFill>
                <a:latin typeface="Lucida Sans" panose="020B0602030504020204" pitchFamily="34" charset="77"/>
              </a:rPr>
              <a:t>(capacidades) una empresa</a:t>
            </a:r>
            <a:r>
              <a:rPr lang="es-ES" sz="1700" dirty="0">
                <a:solidFill>
                  <a:srgbClr val="000000"/>
                </a:solidFill>
                <a:latin typeface="Lucida Sans" panose="020B0602030504020204" pitchFamily="34" charset="77"/>
              </a:rPr>
              <a:t>.</a:t>
            </a:r>
          </a:p>
        </p:txBody>
      </p:sp>
      <p:pic>
        <p:nvPicPr>
          <p:cNvPr id="6" name="Imagen 5"/>
          <p:cNvPicPr>
            <a:picLocks noChangeAspect="1"/>
          </p:cNvPicPr>
          <p:nvPr/>
        </p:nvPicPr>
        <p:blipFill>
          <a:blip r:embed="rId2"/>
          <a:stretch>
            <a:fillRect/>
          </a:stretch>
        </p:blipFill>
        <p:spPr>
          <a:xfrm>
            <a:off x="10061238" y="230617"/>
            <a:ext cx="1501467" cy="859273"/>
          </a:xfrm>
          <a:prstGeom prst="rect">
            <a:avLst/>
          </a:prstGeom>
        </p:spPr>
      </p:pic>
      <p:sp>
        <p:nvSpPr>
          <p:cNvPr id="2" name="CuadroTexto 1">
            <a:extLst>
              <a:ext uri="{FF2B5EF4-FFF2-40B4-BE49-F238E27FC236}">
                <a16:creationId xmlns:a16="http://schemas.microsoft.com/office/drawing/2014/main" id="{CC48EF92-EF3E-4B0A-B634-9AB0963F8E71}"/>
              </a:ext>
            </a:extLst>
          </p:cNvPr>
          <p:cNvSpPr txBox="1"/>
          <p:nvPr/>
        </p:nvSpPr>
        <p:spPr>
          <a:xfrm>
            <a:off x="6134883" y="1359090"/>
            <a:ext cx="5427822" cy="4862870"/>
          </a:xfrm>
          <a:prstGeom prst="rect">
            <a:avLst/>
          </a:prstGeom>
          <a:noFill/>
        </p:spPr>
        <p:txBody>
          <a:bodyPr wrap="square" rtlCol="0">
            <a:spAutoFit/>
          </a:bodyPr>
          <a:lstStyle/>
          <a:p>
            <a:pPr marL="342900" indent="-342900" algn="just">
              <a:buClr>
                <a:srgbClr val="941914"/>
              </a:buClr>
              <a:buFont typeface="+mj-lt"/>
              <a:buAutoNum type="arabicPeriod"/>
            </a:pPr>
            <a:r>
              <a:rPr lang="es-ES" b="1" i="0" dirty="0">
                <a:solidFill>
                  <a:srgbClr val="485C87"/>
                </a:solidFill>
                <a:effectLst/>
                <a:latin typeface="Lucida Sans" panose="020B0602030504020204" pitchFamily="34" charset="77"/>
              </a:rPr>
              <a:t>Recursos:</a:t>
            </a:r>
          </a:p>
          <a:p>
            <a:pPr marL="342900" indent="-342900" algn="just">
              <a:buClr>
                <a:srgbClr val="941914"/>
              </a:buClr>
              <a:buFont typeface="Wingdings" pitchFamily="2" charset="2"/>
              <a:buChar char="§"/>
            </a:pPr>
            <a:endParaRPr lang="es-ES" b="1" i="0" dirty="0">
              <a:solidFill>
                <a:srgbClr val="485C87"/>
              </a:solidFill>
              <a:effectLst/>
              <a:latin typeface="Lucida Sans" panose="020B0602030504020204" pitchFamily="34" charset="77"/>
            </a:endParaRPr>
          </a:p>
          <a:p>
            <a:pPr marL="342900" indent="-342900" algn="just">
              <a:buClr>
                <a:srgbClr val="941914"/>
              </a:buClr>
              <a:buFont typeface="Wingdings" pitchFamily="2" charset="2"/>
              <a:buChar char="§"/>
            </a:pPr>
            <a:r>
              <a:rPr lang="es-ES" sz="1700" u="sng" dirty="0">
                <a:solidFill>
                  <a:srgbClr val="000000"/>
                </a:solidFill>
                <a:latin typeface="Lucida Sans" panose="020B0602030504020204" pitchFamily="34" charset="77"/>
              </a:rPr>
              <a:t>Recursos tangibles</a:t>
            </a:r>
            <a:r>
              <a:rPr lang="es-ES" sz="1700" dirty="0">
                <a:solidFill>
                  <a:srgbClr val="000000"/>
                </a:solidFill>
                <a:latin typeface="Lucida Sans" panose="020B0602030504020204" pitchFamily="34" charset="77"/>
              </a:rPr>
              <a:t>: Activos físicos como instalaciones, maquinaria, tecnología, inventarios o recursos financieros.</a:t>
            </a:r>
          </a:p>
          <a:p>
            <a:pPr marL="342900" indent="-342900" algn="just">
              <a:buClr>
                <a:srgbClr val="941914"/>
              </a:buClr>
              <a:buFont typeface="Wingdings" pitchFamily="2" charset="2"/>
              <a:buChar char="§"/>
            </a:pPr>
            <a:r>
              <a:rPr lang="es-ES" sz="1700" u="sng" dirty="0">
                <a:solidFill>
                  <a:srgbClr val="000000"/>
                </a:solidFill>
                <a:latin typeface="Lucida Sans" panose="020B0602030504020204" pitchFamily="34" charset="77"/>
              </a:rPr>
              <a:t>Recursos intangibles</a:t>
            </a:r>
            <a:r>
              <a:rPr lang="es-ES" sz="1700" dirty="0">
                <a:solidFill>
                  <a:srgbClr val="000000"/>
                </a:solidFill>
                <a:latin typeface="Lucida Sans" panose="020B0602030504020204" pitchFamily="34" charset="77"/>
              </a:rPr>
              <a:t>: Elementos como la reputación de la marca, patentes, propiedad intelectual, relaciones con clientes o cultura organizacional.</a:t>
            </a:r>
          </a:p>
          <a:p>
            <a:pPr algn="just">
              <a:buClr>
                <a:srgbClr val="941914"/>
              </a:buClr>
            </a:pPr>
            <a:endParaRPr lang="es-ES" sz="1700" dirty="0">
              <a:solidFill>
                <a:srgbClr val="000000"/>
              </a:solidFill>
              <a:latin typeface="Lucida Sans" panose="020B0602030504020204" pitchFamily="34" charset="77"/>
            </a:endParaRPr>
          </a:p>
          <a:p>
            <a:pPr marL="342900" indent="-342900" algn="just">
              <a:buClr>
                <a:srgbClr val="941914"/>
              </a:buClr>
              <a:buFont typeface="+mj-lt"/>
              <a:buAutoNum type="arabicPeriod" startAt="2"/>
            </a:pPr>
            <a:r>
              <a:rPr lang="es-ES" b="1" i="0" dirty="0">
                <a:solidFill>
                  <a:srgbClr val="485C87"/>
                </a:solidFill>
                <a:effectLst/>
                <a:latin typeface="Lucida Sans" panose="020B0602030504020204" pitchFamily="34" charset="77"/>
              </a:rPr>
              <a:t>Capacidades:</a:t>
            </a:r>
          </a:p>
          <a:p>
            <a:pPr marL="342900" indent="-342900" algn="just">
              <a:buClr>
                <a:srgbClr val="941914"/>
              </a:buClr>
              <a:buFont typeface="Wingdings" pitchFamily="2" charset="2"/>
              <a:buChar char="§"/>
            </a:pPr>
            <a:endParaRPr lang="es-ES" b="1" i="0" dirty="0">
              <a:solidFill>
                <a:srgbClr val="485C87"/>
              </a:solidFill>
              <a:effectLst/>
              <a:latin typeface="Lucida Sans" panose="020B0602030504020204" pitchFamily="34" charset="77"/>
            </a:endParaRP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Son las habilidades y procesos organizativos que permiten a la empresa utilizar sus recursos para cumplir con sus objetivos.</a:t>
            </a: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Ejemplos: Eficiencia operativa, innovación, capacidad de respuesta al cliente, o gestión de la cadena de suministro.</a:t>
            </a:r>
          </a:p>
        </p:txBody>
      </p:sp>
      <p:pic>
        <p:nvPicPr>
          <p:cNvPr id="3" name="Imagen 2">
            <a:extLst>
              <a:ext uri="{FF2B5EF4-FFF2-40B4-BE49-F238E27FC236}">
                <a16:creationId xmlns:a16="http://schemas.microsoft.com/office/drawing/2014/main" id="{3BB638B4-32C5-FEE3-3831-F148B9CFB4AC}"/>
              </a:ext>
            </a:extLst>
          </p:cNvPr>
          <p:cNvPicPr>
            <a:picLocks noChangeAspect="1"/>
          </p:cNvPicPr>
          <p:nvPr/>
        </p:nvPicPr>
        <p:blipFill>
          <a:blip r:embed="rId3"/>
          <a:stretch>
            <a:fillRect/>
          </a:stretch>
        </p:blipFill>
        <p:spPr>
          <a:xfrm>
            <a:off x="283374" y="4950277"/>
            <a:ext cx="5427822" cy="1463634"/>
          </a:xfrm>
          <a:prstGeom prst="rect">
            <a:avLst/>
          </a:prstGeom>
        </p:spPr>
      </p:pic>
    </p:spTree>
    <p:extLst>
      <p:ext uri="{BB962C8B-B14F-4D97-AF65-F5344CB8AC3E}">
        <p14:creationId xmlns:p14="http://schemas.microsoft.com/office/powerpoint/2010/main" val="1245661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62317-A59F-AC7E-0EBB-F0964866303D}"/>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749A35F7-4C8F-7FAC-A292-D863895B7384}"/>
              </a:ext>
            </a:extLst>
          </p:cNvPr>
          <p:cNvSpPr txBox="1"/>
          <p:nvPr/>
        </p:nvSpPr>
        <p:spPr>
          <a:xfrm>
            <a:off x="283373" y="636040"/>
            <a:ext cx="7273367" cy="1138773"/>
          </a:xfrm>
          <a:prstGeom prst="rect">
            <a:avLst/>
          </a:prstGeom>
          <a:noFill/>
        </p:spPr>
        <p:txBody>
          <a:bodyPr wrap="square" rtlCol="0">
            <a:spAutoFit/>
          </a:bodyPr>
          <a:lstStyle/>
          <a:p>
            <a:r>
              <a:rPr lang="es-ES" sz="3400" dirty="0">
                <a:solidFill>
                  <a:srgbClr val="485C87"/>
                </a:solidFill>
                <a:latin typeface="Lucida Sans" panose="020B0602030504020204" pitchFamily="34" charset="77"/>
              </a:rPr>
              <a:t>Evaluación de recursos y capacidades internas</a:t>
            </a:r>
          </a:p>
        </p:txBody>
      </p:sp>
      <p:sp>
        <p:nvSpPr>
          <p:cNvPr id="2" name="CuadroTexto 1">
            <a:extLst>
              <a:ext uri="{FF2B5EF4-FFF2-40B4-BE49-F238E27FC236}">
                <a16:creationId xmlns:a16="http://schemas.microsoft.com/office/drawing/2014/main" id="{EAAC5617-3456-DF40-E52C-6973E5C7B9A2}"/>
              </a:ext>
            </a:extLst>
          </p:cNvPr>
          <p:cNvSpPr txBox="1"/>
          <p:nvPr/>
        </p:nvSpPr>
        <p:spPr>
          <a:xfrm>
            <a:off x="283373" y="1774813"/>
            <a:ext cx="5427822" cy="3493264"/>
          </a:xfrm>
          <a:prstGeom prst="rect">
            <a:avLst/>
          </a:prstGeom>
          <a:noFill/>
        </p:spPr>
        <p:txBody>
          <a:bodyPr wrap="square" rtlCol="0">
            <a:spAutoFit/>
          </a:bodyPr>
          <a:lstStyle/>
          <a:p>
            <a:pPr marL="342900" indent="-342900" algn="just">
              <a:buClr>
                <a:srgbClr val="941914"/>
              </a:buClr>
              <a:buFont typeface="+mj-lt"/>
              <a:buAutoNum type="arabicPeriod" startAt="3"/>
            </a:pPr>
            <a:r>
              <a:rPr lang="es-ES" sz="1700" b="1" i="0" dirty="0">
                <a:solidFill>
                  <a:srgbClr val="485C87"/>
                </a:solidFill>
                <a:effectLst/>
                <a:latin typeface="Lucida Sans" panose="020B0602030504020204" pitchFamily="34" charset="77"/>
              </a:rPr>
              <a:t>¿Por qué es importante evaluarlos?</a:t>
            </a:r>
          </a:p>
          <a:p>
            <a:pPr marL="342900" indent="-342900" algn="just">
              <a:buClr>
                <a:srgbClr val="941914"/>
              </a:buClr>
              <a:buFont typeface="Wingdings" pitchFamily="2" charset="2"/>
              <a:buChar char="§"/>
            </a:pPr>
            <a:endParaRPr lang="es-ES" sz="1700" b="1" i="0" dirty="0">
              <a:solidFill>
                <a:srgbClr val="485C87"/>
              </a:solidFill>
              <a:effectLst/>
              <a:latin typeface="Lucida Sans" panose="020B0602030504020204" pitchFamily="34" charset="77"/>
            </a:endParaRPr>
          </a:p>
          <a:p>
            <a:pPr marL="342900" indent="-342900" algn="just">
              <a:buClr>
                <a:srgbClr val="941914"/>
              </a:buClr>
              <a:buFont typeface="Wingdings" pitchFamily="2" charset="2"/>
              <a:buChar char="§"/>
            </a:pPr>
            <a:r>
              <a:rPr lang="es-ES" sz="1700" b="1" dirty="0">
                <a:solidFill>
                  <a:srgbClr val="941914"/>
                </a:solidFill>
                <a:latin typeface="Lucida Sans" panose="020B0602030504020204" pitchFamily="34" charset="77"/>
              </a:rPr>
              <a:t>Identificar</a:t>
            </a:r>
            <a:r>
              <a:rPr lang="es-ES" sz="1700" dirty="0">
                <a:solidFill>
                  <a:srgbClr val="000000"/>
                </a:solidFill>
                <a:latin typeface="Lucida Sans" panose="020B0602030504020204" pitchFamily="34" charset="77"/>
              </a:rPr>
              <a:t> ventajas competitivas: Ayuda a descubrir qué elementos diferencian a la empresa en el mercado.</a:t>
            </a:r>
          </a:p>
          <a:p>
            <a:pPr marL="342900" indent="-342900" algn="just">
              <a:buClr>
                <a:srgbClr val="941914"/>
              </a:buClr>
              <a:buFont typeface="Wingdings" pitchFamily="2" charset="2"/>
              <a:buChar char="§"/>
            </a:pPr>
            <a:r>
              <a:rPr lang="es-ES" sz="1700" b="1" dirty="0">
                <a:solidFill>
                  <a:srgbClr val="941914"/>
                </a:solidFill>
                <a:latin typeface="Lucida Sans" panose="020B0602030504020204" pitchFamily="34" charset="77"/>
              </a:rPr>
              <a:t>Detectar</a:t>
            </a:r>
            <a:r>
              <a:rPr lang="es-ES" sz="1700" dirty="0">
                <a:solidFill>
                  <a:srgbClr val="000000"/>
                </a:solidFill>
                <a:latin typeface="Lucida Sans" panose="020B0602030504020204" pitchFamily="34" charset="77"/>
              </a:rPr>
              <a:t> debilidades internas: Identificar áreas donde la empresa debe mejorar.</a:t>
            </a:r>
          </a:p>
          <a:p>
            <a:pPr marL="342900" indent="-342900" algn="just">
              <a:buClr>
                <a:srgbClr val="941914"/>
              </a:buClr>
              <a:buFont typeface="Wingdings" pitchFamily="2" charset="2"/>
              <a:buChar char="§"/>
            </a:pPr>
            <a:r>
              <a:rPr lang="es-ES" sz="1700" b="1" dirty="0">
                <a:solidFill>
                  <a:srgbClr val="941914"/>
                </a:solidFill>
                <a:latin typeface="Lucida Sans" panose="020B0602030504020204" pitchFamily="34" charset="77"/>
              </a:rPr>
              <a:t>Alinear</a:t>
            </a:r>
            <a:r>
              <a:rPr lang="es-ES" sz="1700" dirty="0">
                <a:solidFill>
                  <a:srgbClr val="000000"/>
                </a:solidFill>
                <a:latin typeface="Lucida Sans" panose="020B0602030504020204" pitchFamily="34" charset="77"/>
              </a:rPr>
              <a:t> la estrategia: Diseñar estrategias que se apoyen en los puntos fuertes y busquen mejorar o neutralizar las debilidades.</a:t>
            </a:r>
          </a:p>
          <a:p>
            <a:pPr marL="342900" indent="-342900" algn="just">
              <a:buClr>
                <a:srgbClr val="941914"/>
              </a:buClr>
              <a:buFont typeface="Wingdings" pitchFamily="2" charset="2"/>
              <a:buChar char="§"/>
            </a:pPr>
            <a:r>
              <a:rPr lang="es-ES" sz="1700" b="1" dirty="0">
                <a:solidFill>
                  <a:srgbClr val="941914"/>
                </a:solidFill>
                <a:latin typeface="Lucida Sans" panose="020B0602030504020204" pitchFamily="34" charset="77"/>
              </a:rPr>
              <a:t>Anticipar</a:t>
            </a:r>
            <a:r>
              <a:rPr lang="es-ES" sz="1700" dirty="0">
                <a:solidFill>
                  <a:srgbClr val="000000"/>
                </a:solidFill>
                <a:latin typeface="Lucida Sans" panose="020B0602030504020204" pitchFamily="34" charset="77"/>
              </a:rPr>
              <a:t> el futuro: Evaluar si los recursos y capacidades actuales son suficientes para enfrentar desafíos futuros.</a:t>
            </a:r>
          </a:p>
        </p:txBody>
      </p:sp>
      <p:pic>
        <p:nvPicPr>
          <p:cNvPr id="5" name="Imagen 4"/>
          <p:cNvPicPr>
            <a:picLocks noChangeAspect="1"/>
          </p:cNvPicPr>
          <p:nvPr/>
        </p:nvPicPr>
        <p:blipFill>
          <a:blip r:embed="rId2"/>
          <a:stretch>
            <a:fillRect/>
          </a:stretch>
        </p:blipFill>
        <p:spPr>
          <a:xfrm>
            <a:off x="10061238" y="230617"/>
            <a:ext cx="1501467" cy="859273"/>
          </a:xfrm>
          <a:prstGeom prst="rect">
            <a:avLst/>
          </a:prstGeom>
        </p:spPr>
      </p:pic>
      <p:pic>
        <p:nvPicPr>
          <p:cNvPr id="6" name="Imagen 5">
            <a:extLst>
              <a:ext uri="{FF2B5EF4-FFF2-40B4-BE49-F238E27FC236}">
                <a16:creationId xmlns:a16="http://schemas.microsoft.com/office/drawing/2014/main" id="{0FD5176A-D956-D436-D32D-28722DE9F2E1}"/>
              </a:ext>
            </a:extLst>
          </p:cNvPr>
          <p:cNvPicPr>
            <a:picLocks noChangeAspect="1"/>
          </p:cNvPicPr>
          <p:nvPr/>
        </p:nvPicPr>
        <p:blipFill>
          <a:blip r:embed="rId3"/>
          <a:stretch>
            <a:fillRect/>
          </a:stretch>
        </p:blipFill>
        <p:spPr>
          <a:xfrm>
            <a:off x="6096000" y="1479133"/>
            <a:ext cx="5837926" cy="3899734"/>
          </a:xfrm>
          <a:prstGeom prst="rect">
            <a:avLst/>
          </a:prstGeom>
        </p:spPr>
      </p:pic>
    </p:spTree>
    <p:extLst>
      <p:ext uri="{BB962C8B-B14F-4D97-AF65-F5344CB8AC3E}">
        <p14:creationId xmlns:p14="http://schemas.microsoft.com/office/powerpoint/2010/main" val="3681898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00063-7D74-FB58-548F-5B1D8F6D140A}"/>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3FC5E8D0-2C26-86A2-AA1C-7B4834BDD7F8}"/>
              </a:ext>
            </a:extLst>
          </p:cNvPr>
          <p:cNvSpPr txBox="1"/>
          <p:nvPr/>
        </p:nvSpPr>
        <p:spPr>
          <a:xfrm>
            <a:off x="283373" y="877579"/>
            <a:ext cx="7273367" cy="615553"/>
          </a:xfrm>
          <a:prstGeom prst="rect">
            <a:avLst/>
          </a:prstGeom>
          <a:noFill/>
        </p:spPr>
        <p:txBody>
          <a:bodyPr wrap="square" rtlCol="0">
            <a:spAutoFit/>
          </a:bodyPr>
          <a:lstStyle/>
          <a:p>
            <a:r>
              <a:rPr lang="es-ES" sz="3400" dirty="0">
                <a:solidFill>
                  <a:srgbClr val="485C87"/>
                </a:solidFill>
                <a:latin typeface="Lucida Sans" panose="020B0602030504020204" pitchFamily="34" charset="77"/>
              </a:rPr>
              <a:t>Análisis FODA</a:t>
            </a:r>
          </a:p>
        </p:txBody>
      </p:sp>
      <p:sp>
        <p:nvSpPr>
          <p:cNvPr id="2" name="CuadroTexto 1">
            <a:extLst>
              <a:ext uri="{FF2B5EF4-FFF2-40B4-BE49-F238E27FC236}">
                <a16:creationId xmlns:a16="http://schemas.microsoft.com/office/drawing/2014/main" id="{503FB34F-2B4C-C206-D2FF-81D191675650}"/>
              </a:ext>
            </a:extLst>
          </p:cNvPr>
          <p:cNvSpPr txBox="1"/>
          <p:nvPr/>
        </p:nvSpPr>
        <p:spPr>
          <a:xfrm>
            <a:off x="283373" y="1774813"/>
            <a:ext cx="4702695" cy="4016484"/>
          </a:xfrm>
          <a:prstGeom prst="rect">
            <a:avLst/>
          </a:prstGeom>
          <a:noFill/>
        </p:spPr>
        <p:txBody>
          <a:bodyPr wrap="square" rtlCol="0">
            <a:spAutoFit/>
          </a:bodyPr>
          <a:lstStyle/>
          <a:p>
            <a:pPr algn="just">
              <a:buClr>
                <a:srgbClr val="941914"/>
              </a:buClr>
            </a:pPr>
            <a:r>
              <a:rPr lang="es-ES" sz="1700" b="1" i="0" dirty="0">
                <a:solidFill>
                  <a:srgbClr val="485C87"/>
                </a:solidFill>
                <a:effectLst/>
                <a:latin typeface="Lucida Sans" panose="020B0602030504020204" pitchFamily="34" charset="77"/>
              </a:rPr>
              <a:t>Análisis Interno y Externo</a:t>
            </a:r>
          </a:p>
          <a:p>
            <a:pPr algn="just">
              <a:buClr>
                <a:srgbClr val="941914"/>
              </a:buClr>
            </a:pPr>
            <a:endParaRPr lang="es-ES" sz="1700" b="1" dirty="0">
              <a:solidFill>
                <a:srgbClr val="485C87"/>
              </a:solidFill>
              <a:latin typeface="Lucida Sans" panose="020B0602030504020204" pitchFamily="34" charset="77"/>
            </a:endParaRPr>
          </a:p>
          <a:p>
            <a:pPr algn="just">
              <a:buClr>
                <a:srgbClr val="941914"/>
              </a:buClr>
            </a:pPr>
            <a:r>
              <a:rPr lang="es-ES" sz="1700" b="1" dirty="0">
                <a:solidFill>
                  <a:srgbClr val="941914"/>
                </a:solidFill>
                <a:latin typeface="Lucida Sans" panose="020B0602030504020204" pitchFamily="34" charset="77"/>
              </a:rPr>
              <a:t>Matriz FODA: Herramienta analítica para examinar las Fortalezas, Amenazas, Debilidades y Oportunidades</a:t>
            </a:r>
            <a:r>
              <a:rPr lang="es-ES" sz="1700" dirty="0">
                <a:solidFill>
                  <a:srgbClr val="000000"/>
                </a:solidFill>
                <a:latin typeface="Lucida Sans" panose="020B0602030504020204" pitchFamily="34" charset="77"/>
              </a:rPr>
              <a:t>.</a:t>
            </a:r>
          </a:p>
          <a:p>
            <a:pPr algn="just">
              <a:buClr>
                <a:srgbClr val="941914"/>
              </a:buClr>
            </a:pPr>
            <a:endParaRPr lang="es-ES" sz="1700" dirty="0">
              <a:solidFill>
                <a:srgbClr val="000000"/>
              </a:solidFill>
              <a:latin typeface="Lucida Sans" panose="020B0602030504020204" pitchFamily="34" charset="77"/>
            </a:endParaRP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Análisis para examinar la interacción entre las </a:t>
            </a:r>
            <a:r>
              <a:rPr lang="es-ES" sz="1700" b="1" dirty="0">
                <a:solidFill>
                  <a:srgbClr val="941914"/>
                </a:solidFill>
                <a:latin typeface="Lucida Sans" panose="020B0602030504020204" pitchFamily="34" charset="77"/>
              </a:rPr>
              <a:t>características particulares </a:t>
            </a:r>
            <a:r>
              <a:rPr lang="es-ES" sz="1700" dirty="0">
                <a:solidFill>
                  <a:srgbClr val="000000"/>
                </a:solidFill>
                <a:latin typeface="Lucida Sans" panose="020B0602030504020204" pitchFamily="34" charset="77"/>
              </a:rPr>
              <a:t>del negocio y </a:t>
            </a:r>
            <a:r>
              <a:rPr lang="es-ES" sz="1700" b="1" dirty="0">
                <a:solidFill>
                  <a:srgbClr val="941914"/>
                </a:solidFill>
                <a:latin typeface="Lucida Sans" panose="020B0602030504020204" pitchFamily="34" charset="77"/>
              </a:rPr>
              <a:t>el entorno </a:t>
            </a:r>
            <a:r>
              <a:rPr lang="es-ES" sz="1700" dirty="0">
                <a:solidFill>
                  <a:srgbClr val="000000"/>
                </a:solidFill>
                <a:latin typeface="Lucida Sans" panose="020B0602030504020204" pitchFamily="34" charset="77"/>
              </a:rPr>
              <a:t>en el cual éste compite.</a:t>
            </a: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Puede ser usado por </a:t>
            </a:r>
            <a:r>
              <a:rPr lang="es-ES" sz="1700" b="1" dirty="0">
                <a:solidFill>
                  <a:srgbClr val="941914"/>
                </a:solidFill>
                <a:latin typeface="Lucida Sans" panose="020B0602030504020204" pitchFamily="34" charset="77"/>
              </a:rPr>
              <a:t>todos los niveles </a:t>
            </a:r>
            <a:r>
              <a:rPr lang="es-ES" sz="1700" dirty="0">
                <a:solidFill>
                  <a:srgbClr val="000000"/>
                </a:solidFill>
                <a:latin typeface="Lucida Sans" panose="020B0602030504020204" pitchFamily="34" charset="77"/>
              </a:rPr>
              <a:t>de la organización.</a:t>
            </a: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Debe enfocarse solamente hacia los </a:t>
            </a:r>
            <a:r>
              <a:rPr lang="es-ES" sz="1700" b="1" dirty="0">
                <a:solidFill>
                  <a:srgbClr val="941914"/>
                </a:solidFill>
                <a:latin typeface="Lucida Sans" panose="020B0602030504020204" pitchFamily="34" charset="77"/>
              </a:rPr>
              <a:t>factores claves </a:t>
            </a:r>
            <a:r>
              <a:rPr lang="es-ES" sz="1700" dirty="0">
                <a:solidFill>
                  <a:srgbClr val="000000"/>
                </a:solidFill>
                <a:latin typeface="Lucida Sans" panose="020B0602030504020204" pitchFamily="34" charset="77"/>
              </a:rPr>
              <a:t>para el </a:t>
            </a:r>
            <a:r>
              <a:rPr lang="es-ES" sz="1700" b="1" dirty="0">
                <a:solidFill>
                  <a:srgbClr val="941914"/>
                </a:solidFill>
                <a:latin typeface="Lucida Sans" panose="020B0602030504020204" pitchFamily="34" charset="77"/>
              </a:rPr>
              <a:t>éxito</a:t>
            </a:r>
            <a:r>
              <a:rPr lang="es-ES" sz="1700" dirty="0">
                <a:solidFill>
                  <a:srgbClr val="000000"/>
                </a:solidFill>
                <a:latin typeface="Lucida Sans" panose="020B0602030504020204" pitchFamily="34" charset="77"/>
              </a:rPr>
              <a:t> del negocio.</a:t>
            </a:r>
          </a:p>
        </p:txBody>
      </p:sp>
      <p:pic>
        <p:nvPicPr>
          <p:cNvPr id="5" name="Imagen 4">
            <a:extLst>
              <a:ext uri="{FF2B5EF4-FFF2-40B4-BE49-F238E27FC236}">
                <a16:creationId xmlns:a16="http://schemas.microsoft.com/office/drawing/2014/main" id="{8A58E7D5-7612-4E3A-3637-279F8053751D}"/>
              </a:ext>
            </a:extLst>
          </p:cNvPr>
          <p:cNvPicPr>
            <a:picLocks noChangeAspect="1"/>
          </p:cNvPicPr>
          <p:nvPr/>
        </p:nvPicPr>
        <p:blipFill>
          <a:blip r:embed="rId2"/>
          <a:stretch>
            <a:fillRect/>
          </a:stretch>
        </p:blipFill>
        <p:spPr>
          <a:xfrm>
            <a:off x="10061238" y="230617"/>
            <a:ext cx="1501467" cy="859273"/>
          </a:xfrm>
          <a:prstGeom prst="rect">
            <a:avLst/>
          </a:prstGeom>
        </p:spPr>
      </p:pic>
      <p:pic>
        <p:nvPicPr>
          <p:cNvPr id="3" name="Imagen 2">
            <a:extLst>
              <a:ext uri="{FF2B5EF4-FFF2-40B4-BE49-F238E27FC236}">
                <a16:creationId xmlns:a16="http://schemas.microsoft.com/office/drawing/2014/main" id="{A31A65E5-BEC1-3F17-A178-2A4E40DA0743}"/>
              </a:ext>
            </a:extLst>
          </p:cNvPr>
          <p:cNvPicPr>
            <a:picLocks noChangeAspect="1"/>
          </p:cNvPicPr>
          <p:nvPr/>
        </p:nvPicPr>
        <p:blipFill>
          <a:blip r:embed="rId3"/>
          <a:stretch>
            <a:fillRect/>
          </a:stretch>
        </p:blipFill>
        <p:spPr>
          <a:xfrm>
            <a:off x="6257523" y="2119119"/>
            <a:ext cx="5934477" cy="3327872"/>
          </a:xfrm>
          <a:prstGeom prst="rect">
            <a:avLst/>
          </a:prstGeom>
        </p:spPr>
      </p:pic>
    </p:spTree>
    <p:extLst>
      <p:ext uri="{BB962C8B-B14F-4D97-AF65-F5344CB8AC3E}">
        <p14:creationId xmlns:p14="http://schemas.microsoft.com/office/powerpoint/2010/main" val="1023772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F289F04-DFC1-A7CD-1C2C-5F31F3932740}"/>
              </a:ext>
            </a:extLst>
          </p:cNvPr>
          <p:cNvSpPr txBox="1"/>
          <p:nvPr/>
        </p:nvSpPr>
        <p:spPr>
          <a:xfrm>
            <a:off x="1428779" y="1993377"/>
            <a:ext cx="9334442" cy="2677656"/>
          </a:xfrm>
          <a:prstGeom prst="rect">
            <a:avLst/>
          </a:prstGeom>
          <a:noFill/>
        </p:spPr>
        <p:txBody>
          <a:bodyPr wrap="square" rtlCol="0">
            <a:spAutoFit/>
          </a:bodyPr>
          <a:lstStyle/>
          <a:p>
            <a:pPr algn="ctr">
              <a:buClr>
                <a:srgbClr val="941914"/>
              </a:buClr>
            </a:pPr>
            <a:r>
              <a:rPr lang="es-ES" sz="2400" b="1" i="0" dirty="0">
                <a:solidFill>
                  <a:srgbClr val="485C87"/>
                </a:solidFill>
                <a:effectLst/>
                <a:latin typeface="Lucida Sans" panose="020B0602030504020204" pitchFamily="34" charset="77"/>
              </a:rPr>
              <a:t>La matriz </a:t>
            </a:r>
            <a:r>
              <a:rPr lang="es-ES" sz="2400" b="1" i="0" dirty="0">
                <a:solidFill>
                  <a:srgbClr val="941914"/>
                </a:solidFill>
                <a:effectLst/>
                <a:latin typeface="Lucida Sans" panose="020B0602030504020204" pitchFamily="34" charset="77"/>
              </a:rPr>
              <a:t>FODA</a:t>
            </a:r>
            <a:r>
              <a:rPr lang="es-ES" sz="2400" b="1" i="0" dirty="0">
                <a:solidFill>
                  <a:srgbClr val="485C87"/>
                </a:solidFill>
                <a:effectLst/>
                <a:latin typeface="Lucida Sans" panose="020B0602030504020204" pitchFamily="34" charset="77"/>
              </a:rPr>
              <a:t> no es sólo identificar los </a:t>
            </a:r>
            <a:r>
              <a:rPr lang="es-ES" sz="2400" b="1" i="0" dirty="0">
                <a:solidFill>
                  <a:srgbClr val="941914"/>
                </a:solidFill>
                <a:effectLst/>
                <a:latin typeface="Lucida Sans" panose="020B0602030504020204" pitchFamily="34" charset="77"/>
              </a:rPr>
              <a:t>factores internos y externos</a:t>
            </a:r>
            <a:r>
              <a:rPr lang="es-ES" sz="2400" b="1" i="0" dirty="0">
                <a:solidFill>
                  <a:srgbClr val="485C87"/>
                </a:solidFill>
                <a:effectLst/>
                <a:latin typeface="Lucida Sans" panose="020B0602030504020204" pitchFamily="34" charset="77"/>
              </a:rPr>
              <a:t>. Lo importante es </a:t>
            </a:r>
            <a:r>
              <a:rPr lang="es-ES" sz="2400" b="1" i="0" dirty="0">
                <a:solidFill>
                  <a:srgbClr val="941914"/>
                </a:solidFill>
                <a:effectLst/>
                <a:latin typeface="Lucida Sans" panose="020B0602030504020204" pitchFamily="34" charset="77"/>
              </a:rPr>
              <a:t>identificar las estrategias a seguir</a:t>
            </a:r>
            <a:r>
              <a:rPr lang="es-ES" sz="2400" b="1" i="0" dirty="0">
                <a:solidFill>
                  <a:srgbClr val="485C87"/>
                </a:solidFill>
                <a:effectLst/>
                <a:latin typeface="Lucida Sans" panose="020B0602030504020204" pitchFamily="34" charset="77"/>
              </a:rPr>
              <a:t>, al </a:t>
            </a:r>
            <a:r>
              <a:rPr lang="es-ES" sz="2400" b="1" i="0" dirty="0">
                <a:solidFill>
                  <a:srgbClr val="941914"/>
                </a:solidFill>
                <a:effectLst/>
                <a:latin typeface="Lucida Sans" panose="020B0602030504020204" pitchFamily="34" charset="77"/>
              </a:rPr>
              <a:t>combinar</a:t>
            </a:r>
            <a:r>
              <a:rPr lang="es-ES" sz="2400" b="1" i="0" dirty="0">
                <a:solidFill>
                  <a:srgbClr val="485C87"/>
                </a:solidFill>
                <a:effectLst/>
                <a:latin typeface="Lucida Sans" panose="020B0602030504020204" pitchFamily="34" charset="77"/>
              </a:rPr>
              <a:t> esos factores</a:t>
            </a:r>
            <a:r>
              <a:rPr lang="es-ES" sz="2400" b="1" dirty="0">
                <a:solidFill>
                  <a:srgbClr val="485C87"/>
                </a:solidFill>
                <a:latin typeface="Lucida Sans" panose="020B0602030504020204" pitchFamily="34" charset="77"/>
              </a:rPr>
              <a:t> d</a:t>
            </a:r>
            <a:r>
              <a:rPr lang="es-ES" sz="2400" b="1" i="0" dirty="0">
                <a:solidFill>
                  <a:srgbClr val="485C87"/>
                </a:solidFill>
                <a:effectLst/>
                <a:latin typeface="Lucida Sans" panose="020B0602030504020204" pitchFamily="34" charset="77"/>
              </a:rPr>
              <a:t>estacando las fortalezas y las debilidades </a:t>
            </a:r>
            <a:r>
              <a:rPr lang="es-ES" sz="2400" b="1" i="0" dirty="0">
                <a:solidFill>
                  <a:srgbClr val="941914"/>
                </a:solidFill>
                <a:effectLst/>
                <a:latin typeface="Lucida Sans" panose="020B0602030504020204" pitchFamily="34" charset="77"/>
              </a:rPr>
              <a:t>diferenciales internas</a:t>
            </a:r>
            <a:r>
              <a:rPr lang="es-ES" sz="2400" b="1" i="0" dirty="0">
                <a:solidFill>
                  <a:srgbClr val="485C87"/>
                </a:solidFill>
                <a:effectLst/>
                <a:latin typeface="Lucida Sans" panose="020B0602030504020204" pitchFamily="34" charset="77"/>
              </a:rPr>
              <a:t> al compartir de manera </a:t>
            </a:r>
            <a:r>
              <a:rPr lang="es-ES" sz="2400" b="1" i="0" dirty="0">
                <a:solidFill>
                  <a:srgbClr val="941914"/>
                </a:solidFill>
                <a:effectLst/>
                <a:latin typeface="Lucida Sans" panose="020B0602030504020204" pitchFamily="34" charset="77"/>
              </a:rPr>
              <a:t>objetiva y realista </a:t>
            </a:r>
            <a:r>
              <a:rPr lang="es-ES" sz="2400" b="1" i="0" dirty="0">
                <a:solidFill>
                  <a:srgbClr val="485C87"/>
                </a:solidFill>
                <a:effectLst/>
                <a:latin typeface="Lucida Sans" panose="020B0602030504020204" pitchFamily="34" charset="77"/>
              </a:rPr>
              <a:t>con la competencia y con las oportunidades y amenazas </a:t>
            </a:r>
            <a:r>
              <a:rPr lang="es-ES" sz="2400" b="1" i="0" dirty="0">
                <a:solidFill>
                  <a:srgbClr val="941914"/>
                </a:solidFill>
                <a:effectLst/>
                <a:latin typeface="Lucida Sans" panose="020B0602030504020204" pitchFamily="34" charset="77"/>
              </a:rPr>
              <a:t>claves de entorno</a:t>
            </a:r>
            <a:r>
              <a:rPr lang="es-ES" sz="2400" b="1" i="0" dirty="0">
                <a:solidFill>
                  <a:srgbClr val="485C87"/>
                </a:solidFill>
                <a:effectLst/>
                <a:latin typeface="Lucida Sans" panose="020B0602030504020204" pitchFamily="34" charset="77"/>
              </a:rPr>
              <a:t>.</a:t>
            </a:r>
            <a:endParaRPr lang="es-ES_tradnl" sz="2400" dirty="0">
              <a:latin typeface="Lucida Sans" panose="020B0602030504020204" pitchFamily="34" charset="77"/>
            </a:endParaRPr>
          </a:p>
        </p:txBody>
      </p:sp>
    </p:spTree>
    <p:extLst>
      <p:ext uri="{BB962C8B-B14F-4D97-AF65-F5344CB8AC3E}">
        <p14:creationId xmlns:p14="http://schemas.microsoft.com/office/powerpoint/2010/main" val="2268723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01DDD9-3DF2-3D76-BEAD-45677CFF5C2F}"/>
              </a:ext>
            </a:extLst>
          </p:cNvPr>
          <p:cNvSpPr>
            <a:spLocks noGrp="1"/>
          </p:cNvSpPr>
          <p:nvPr>
            <p:ph type="ctrTitle"/>
          </p:nvPr>
        </p:nvSpPr>
        <p:spPr>
          <a:xfrm>
            <a:off x="1524000" y="1939635"/>
            <a:ext cx="7309449" cy="1570327"/>
          </a:xfrm>
        </p:spPr>
        <p:txBody>
          <a:bodyPr>
            <a:normAutofit/>
          </a:bodyPr>
          <a:lstStyle/>
          <a:p>
            <a:pPr algn="l"/>
            <a:r>
              <a:rPr lang="es-ES_tradnl" sz="4400" dirty="0">
                <a:solidFill>
                  <a:schemeClr val="tx1">
                    <a:lumMod val="65000"/>
                    <a:lumOff val="35000"/>
                  </a:schemeClr>
                </a:solidFill>
                <a:latin typeface="Lucida Sans" panose="020B0602030504020204" pitchFamily="34" charset="77"/>
              </a:rPr>
              <a:t>Análisis Estratégico</a:t>
            </a:r>
            <a:endParaRPr lang="es-CL" sz="4400" dirty="0"/>
          </a:p>
        </p:txBody>
      </p:sp>
      <p:pic>
        <p:nvPicPr>
          <p:cNvPr id="6" name="Imagen 5"/>
          <p:cNvPicPr>
            <a:picLocks noChangeAspect="1"/>
          </p:cNvPicPr>
          <p:nvPr/>
        </p:nvPicPr>
        <p:blipFill>
          <a:blip r:embed="rId2"/>
          <a:stretch>
            <a:fillRect/>
          </a:stretch>
        </p:blipFill>
        <p:spPr>
          <a:xfrm>
            <a:off x="4798211" y="781621"/>
            <a:ext cx="2025283" cy="1158014"/>
          </a:xfrm>
          <a:prstGeom prst="rect">
            <a:avLst/>
          </a:prstGeom>
        </p:spPr>
      </p:pic>
      <p:sp>
        <p:nvSpPr>
          <p:cNvPr id="5" name="Subtítulo 4">
            <a:extLst>
              <a:ext uri="{FF2B5EF4-FFF2-40B4-BE49-F238E27FC236}">
                <a16:creationId xmlns:a16="http://schemas.microsoft.com/office/drawing/2014/main" id="{A50B52B9-57F9-EC63-DA1F-A57BBCC62EF2}"/>
              </a:ext>
            </a:extLst>
          </p:cNvPr>
          <p:cNvSpPr>
            <a:spLocks noGrp="1"/>
          </p:cNvSpPr>
          <p:nvPr>
            <p:ph type="subTitle" idx="1"/>
          </p:nvPr>
        </p:nvSpPr>
        <p:spPr/>
        <p:txBody>
          <a:bodyPr/>
          <a:lstStyle/>
          <a:p>
            <a:endParaRPr lang="es-CL"/>
          </a:p>
        </p:txBody>
      </p:sp>
    </p:spTree>
    <p:extLst>
      <p:ext uri="{BB962C8B-B14F-4D97-AF65-F5344CB8AC3E}">
        <p14:creationId xmlns:p14="http://schemas.microsoft.com/office/powerpoint/2010/main" val="754582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D2D2604-12AB-50FC-E233-7FE576B0446D}"/>
              </a:ext>
            </a:extLst>
          </p:cNvPr>
          <p:cNvSpPr txBox="1"/>
          <p:nvPr/>
        </p:nvSpPr>
        <p:spPr>
          <a:xfrm>
            <a:off x="317878" y="791315"/>
            <a:ext cx="7052153" cy="1200329"/>
          </a:xfrm>
          <a:prstGeom prst="rect">
            <a:avLst/>
          </a:prstGeom>
          <a:noFill/>
        </p:spPr>
        <p:txBody>
          <a:bodyPr wrap="square" rtlCol="0">
            <a:spAutoFit/>
          </a:bodyPr>
          <a:lstStyle/>
          <a:p>
            <a:r>
              <a:rPr lang="es-ES_tradnl" sz="3600" dirty="0">
                <a:solidFill>
                  <a:srgbClr val="485C87"/>
                </a:solidFill>
                <a:latin typeface="Lucida Sans" panose="020B0602030504020204" pitchFamily="34" charset="77"/>
              </a:rPr>
              <a:t>Oportunidades y Amenazas Externas</a:t>
            </a:r>
          </a:p>
        </p:txBody>
      </p:sp>
      <p:sp>
        <p:nvSpPr>
          <p:cNvPr id="3" name="CuadroTexto 2">
            <a:extLst>
              <a:ext uri="{FF2B5EF4-FFF2-40B4-BE49-F238E27FC236}">
                <a16:creationId xmlns:a16="http://schemas.microsoft.com/office/drawing/2014/main" id="{E6A00932-AC7F-28F5-181F-AB8F8BEC74F3}"/>
              </a:ext>
            </a:extLst>
          </p:cNvPr>
          <p:cNvSpPr txBox="1"/>
          <p:nvPr/>
        </p:nvSpPr>
        <p:spPr>
          <a:xfrm>
            <a:off x="190879" y="2180391"/>
            <a:ext cx="5718400" cy="3693319"/>
          </a:xfrm>
          <a:prstGeom prst="rect">
            <a:avLst/>
          </a:prstGeom>
          <a:noFill/>
        </p:spPr>
        <p:txBody>
          <a:bodyPr wrap="square" rtlCol="0">
            <a:spAutoFit/>
          </a:bodyPr>
          <a:lstStyle/>
          <a:p>
            <a:pPr algn="just">
              <a:buClr>
                <a:srgbClr val="941914"/>
              </a:buClr>
            </a:pPr>
            <a:r>
              <a:rPr lang="es-ES" dirty="0">
                <a:solidFill>
                  <a:srgbClr val="000000"/>
                </a:solidFill>
                <a:latin typeface="Lucida Sans" panose="020B0602030504020204" pitchFamily="34" charset="77"/>
              </a:rPr>
              <a:t>Se tiene que desarrollar la capacidad para manejar circunstancias sobre las cuales se tiene poco o ningún control directo.</a:t>
            </a:r>
          </a:p>
          <a:p>
            <a:pPr algn="just">
              <a:buClr>
                <a:srgbClr val="941914"/>
              </a:buClr>
            </a:pPr>
            <a:endParaRPr lang="es-ES" dirty="0">
              <a:solidFill>
                <a:srgbClr val="000000"/>
              </a:solidFill>
              <a:latin typeface="Lucida Sans" panose="020B0602030504020204" pitchFamily="34" charset="77"/>
            </a:endParaRPr>
          </a:p>
          <a:p>
            <a:pPr marL="342900" indent="-342900" algn="just">
              <a:buClr>
                <a:srgbClr val="941914"/>
              </a:buClr>
              <a:buFont typeface="Wingdings" pitchFamily="2" charset="2"/>
              <a:buChar char="§"/>
            </a:pPr>
            <a:r>
              <a:rPr lang="es-ES" b="1" i="0" dirty="0">
                <a:solidFill>
                  <a:srgbClr val="485C87"/>
                </a:solidFill>
                <a:effectLst/>
                <a:latin typeface="Lucida Sans" panose="020B0602030504020204" pitchFamily="34" charset="77"/>
              </a:rPr>
              <a:t>Análisis del Entorno</a:t>
            </a:r>
            <a:r>
              <a:rPr lang="es-ES" b="1" dirty="0">
                <a:solidFill>
                  <a:srgbClr val="485C87"/>
                </a:solidFill>
                <a:latin typeface="Lucida Sans" panose="020B0602030504020204" pitchFamily="34" charset="77"/>
              </a:rPr>
              <a:t>:</a:t>
            </a:r>
            <a:r>
              <a:rPr lang="es-ES" b="1" i="0" dirty="0">
                <a:solidFill>
                  <a:srgbClr val="485C87"/>
                </a:solidFill>
                <a:effectLst/>
                <a:latin typeface="Lucida Sans" panose="020B0602030504020204" pitchFamily="34" charset="77"/>
              </a:rPr>
              <a:t> </a:t>
            </a:r>
            <a:r>
              <a:rPr lang="es-ES" dirty="0">
                <a:solidFill>
                  <a:srgbClr val="000000"/>
                </a:solidFill>
                <a:latin typeface="Lucida Sans" panose="020B0602030504020204" pitchFamily="34" charset="77"/>
              </a:rPr>
              <a:t>Económico, mercado de trabajo.</a:t>
            </a:r>
          </a:p>
          <a:p>
            <a:pPr marL="342900" indent="-342900" algn="just">
              <a:buClr>
                <a:srgbClr val="941914"/>
              </a:buClr>
              <a:buFont typeface="Wingdings" pitchFamily="2" charset="2"/>
              <a:buChar char="§"/>
            </a:pPr>
            <a:r>
              <a:rPr lang="es-ES" b="1" i="0" dirty="0">
                <a:solidFill>
                  <a:srgbClr val="485C87"/>
                </a:solidFill>
                <a:effectLst/>
                <a:latin typeface="Lucida Sans" panose="020B0602030504020204" pitchFamily="34" charset="77"/>
              </a:rPr>
              <a:t>Social: </a:t>
            </a:r>
            <a:r>
              <a:rPr lang="es-ES" dirty="0">
                <a:solidFill>
                  <a:srgbClr val="000000"/>
                </a:solidFill>
                <a:latin typeface="Lucida Sans" panose="020B0602030504020204" pitchFamily="34" charset="77"/>
              </a:rPr>
              <a:t>Diversidad, tema racial, migraciones.</a:t>
            </a:r>
          </a:p>
          <a:p>
            <a:pPr marL="342900" indent="-342900" algn="just">
              <a:buClr>
                <a:srgbClr val="941914"/>
              </a:buClr>
              <a:buFont typeface="Wingdings" pitchFamily="2" charset="2"/>
              <a:buChar char="§"/>
            </a:pPr>
            <a:r>
              <a:rPr lang="es-ES" b="1" i="0" dirty="0">
                <a:solidFill>
                  <a:srgbClr val="485C87"/>
                </a:solidFill>
                <a:effectLst/>
                <a:latin typeface="Lucida Sans" panose="020B0602030504020204" pitchFamily="34" charset="77"/>
              </a:rPr>
              <a:t>Estructura de su industria: </a:t>
            </a:r>
            <a:r>
              <a:rPr lang="es-ES" dirty="0">
                <a:solidFill>
                  <a:srgbClr val="000000"/>
                </a:solidFill>
                <a:latin typeface="Lucida Sans" panose="020B0602030504020204" pitchFamily="34" charset="77"/>
              </a:rPr>
              <a:t>Proveedores, canales de distribución, clientes, mercados, competidores.</a:t>
            </a:r>
          </a:p>
          <a:p>
            <a:pPr marL="342900" indent="-342900" algn="just">
              <a:buClr>
                <a:srgbClr val="941914"/>
              </a:buClr>
              <a:buFont typeface="Wingdings" pitchFamily="2" charset="2"/>
              <a:buChar char="§"/>
            </a:pPr>
            <a:r>
              <a:rPr lang="es-ES" dirty="0">
                <a:solidFill>
                  <a:srgbClr val="000000"/>
                </a:solidFill>
                <a:latin typeface="Lucida Sans" panose="020B0602030504020204" pitchFamily="34" charset="77"/>
              </a:rPr>
              <a:t>Gobierno, instituciones públicas, sindicatos, gremios, accionistas, comunidad.</a:t>
            </a:r>
          </a:p>
          <a:p>
            <a:pPr marL="342900" indent="-342900" algn="just">
              <a:buClr>
                <a:srgbClr val="941914"/>
              </a:buClr>
              <a:buFont typeface="Wingdings" pitchFamily="2" charset="2"/>
              <a:buChar char="§"/>
            </a:pPr>
            <a:r>
              <a:rPr lang="es-ES" dirty="0">
                <a:solidFill>
                  <a:srgbClr val="000000"/>
                </a:solidFill>
                <a:latin typeface="Lucida Sans" panose="020B0602030504020204" pitchFamily="34" charset="77"/>
              </a:rPr>
              <a:t>Aspectos demográficos, políticos, legislativos.</a:t>
            </a:r>
            <a:r>
              <a:rPr lang="es-ES" b="1" i="0" dirty="0">
                <a:solidFill>
                  <a:srgbClr val="485C87"/>
                </a:solidFill>
                <a:effectLst/>
                <a:latin typeface="Lucida Sans" panose="020B0602030504020204" pitchFamily="34" charset="77"/>
              </a:rPr>
              <a:t> </a:t>
            </a:r>
            <a:endParaRPr lang="es-ES" dirty="0">
              <a:solidFill>
                <a:srgbClr val="000000"/>
              </a:solidFill>
              <a:latin typeface="Lucida Sans" panose="020B0602030504020204" pitchFamily="34" charset="77"/>
            </a:endParaRPr>
          </a:p>
        </p:txBody>
      </p:sp>
      <p:sp>
        <p:nvSpPr>
          <p:cNvPr id="4" name="CuadroTexto 3">
            <a:extLst>
              <a:ext uri="{FF2B5EF4-FFF2-40B4-BE49-F238E27FC236}">
                <a16:creationId xmlns:a16="http://schemas.microsoft.com/office/drawing/2014/main" id="{76C9B7C9-AAA7-DD16-95AF-2D2D9D613C1F}"/>
              </a:ext>
            </a:extLst>
          </p:cNvPr>
          <p:cNvSpPr txBox="1"/>
          <p:nvPr/>
        </p:nvSpPr>
        <p:spPr>
          <a:xfrm>
            <a:off x="6317228" y="2180391"/>
            <a:ext cx="5468164" cy="2862322"/>
          </a:xfrm>
          <a:prstGeom prst="rect">
            <a:avLst/>
          </a:prstGeom>
          <a:noFill/>
        </p:spPr>
        <p:txBody>
          <a:bodyPr wrap="square" rtlCol="0">
            <a:spAutoFit/>
          </a:bodyPr>
          <a:lstStyle/>
          <a:p>
            <a:pPr algn="just">
              <a:buClr>
                <a:srgbClr val="941914"/>
              </a:buClr>
            </a:pPr>
            <a:r>
              <a:rPr lang="es-ES" dirty="0">
                <a:solidFill>
                  <a:srgbClr val="000000"/>
                </a:solidFill>
                <a:latin typeface="Lucida Sans" panose="020B0602030504020204" pitchFamily="34" charset="77"/>
              </a:rPr>
              <a:t>Se deben responder las siguientes preguntas:</a:t>
            </a:r>
          </a:p>
          <a:p>
            <a:pPr algn="just">
              <a:buClr>
                <a:srgbClr val="941914"/>
              </a:buClr>
            </a:pPr>
            <a:endParaRPr lang="es-ES" dirty="0">
              <a:solidFill>
                <a:srgbClr val="000000"/>
              </a:solidFill>
              <a:latin typeface="Lucida Sans" panose="020B0602030504020204" pitchFamily="34" charset="77"/>
            </a:endParaRPr>
          </a:p>
          <a:p>
            <a:pPr marL="342900" indent="-342900" algn="just">
              <a:buClr>
                <a:srgbClr val="941914"/>
              </a:buClr>
              <a:buFont typeface="Wingdings" pitchFamily="2" charset="2"/>
              <a:buChar char="§"/>
            </a:pPr>
            <a:r>
              <a:rPr lang="es-ES" b="1" i="0" dirty="0">
                <a:solidFill>
                  <a:srgbClr val="485C87"/>
                </a:solidFill>
                <a:effectLst/>
                <a:latin typeface="Lucida Sans" panose="020B0602030504020204" pitchFamily="34" charset="77"/>
              </a:rPr>
              <a:t>¿Cuáles son realmente las mayores amenazas que se enfrentan en el entorno?</a:t>
            </a:r>
          </a:p>
          <a:p>
            <a:pPr marL="342900" indent="-342900" algn="just">
              <a:buClr>
                <a:srgbClr val="941914"/>
              </a:buClr>
              <a:buFont typeface="Wingdings" pitchFamily="2" charset="2"/>
              <a:buChar char="§"/>
            </a:pPr>
            <a:endParaRPr lang="es-ES" b="1" i="0" dirty="0">
              <a:solidFill>
                <a:srgbClr val="485C87"/>
              </a:solidFill>
              <a:effectLst/>
              <a:latin typeface="Lucida Sans" panose="020B0602030504020204" pitchFamily="34" charset="77"/>
            </a:endParaRPr>
          </a:p>
          <a:p>
            <a:pPr marL="342900" indent="-342900" algn="just">
              <a:buClr>
                <a:srgbClr val="941914"/>
              </a:buClr>
              <a:buFont typeface="Wingdings" pitchFamily="2" charset="2"/>
              <a:buChar char="§"/>
            </a:pPr>
            <a:r>
              <a:rPr lang="es-ES" b="1" i="0" dirty="0">
                <a:solidFill>
                  <a:srgbClr val="485C87"/>
                </a:solidFill>
                <a:effectLst/>
                <a:latin typeface="Lucida Sans" panose="020B0602030504020204" pitchFamily="34" charset="77"/>
              </a:rPr>
              <a:t>¿Cuáles son las mejores oportunidades?</a:t>
            </a:r>
          </a:p>
          <a:p>
            <a:pPr marL="342900" indent="-342900" algn="just">
              <a:buClr>
                <a:srgbClr val="941914"/>
              </a:buClr>
              <a:buFont typeface="Wingdings" pitchFamily="2" charset="2"/>
              <a:buChar char="§"/>
            </a:pPr>
            <a:endParaRPr lang="es-ES" dirty="0">
              <a:solidFill>
                <a:srgbClr val="000000"/>
              </a:solidFill>
              <a:latin typeface="Lucida Sans" panose="020B0602030504020204" pitchFamily="34" charset="77"/>
            </a:endParaRPr>
          </a:p>
          <a:p>
            <a:pPr algn="just">
              <a:buClr>
                <a:srgbClr val="941914"/>
              </a:buClr>
            </a:pPr>
            <a:br>
              <a:rPr lang="es-CL" dirty="0">
                <a:latin typeface="Lucida Sans" panose="020B0602030504020204" pitchFamily="34" charset="77"/>
              </a:rPr>
            </a:br>
            <a:endParaRPr lang="es-ES_tradnl" dirty="0">
              <a:latin typeface="Lucida Sans" panose="020B0602030504020204" pitchFamily="34" charset="77"/>
            </a:endParaRPr>
          </a:p>
        </p:txBody>
      </p:sp>
    </p:spTree>
    <p:extLst>
      <p:ext uri="{BB962C8B-B14F-4D97-AF65-F5344CB8AC3E}">
        <p14:creationId xmlns:p14="http://schemas.microsoft.com/office/powerpoint/2010/main" val="4106834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3DCF4DE-8BA5-5913-3A69-9BC2FD2DBC24}"/>
              </a:ext>
            </a:extLst>
          </p:cNvPr>
          <p:cNvSpPr txBox="1"/>
          <p:nvPr/>
        </p:nvSpPr>
        <p:spPr>
          <a:xfrm>
            <a:off x="361010" y="722304"/>
            <a:ext cx="7052153" cy="1200329"/>
          </a:xfrm>
          <a:prstGeom prst="rect">
            <a:avLst/>
          </a:prstGeom>
          <a:noFill/>
        </p:spPr>
        <p:txBody>
          <a:bodyPr wrap="square" rtlCol="0">
            <a:spAutoFit/>
          </a:bodyPr>
          <a:lstStyle/>
          <a:p>
            <a:r>
              <a:rPr lang="es-ES_tradnl" sz="3600" dirty="0">
                <a:solidFill>
                  <a:srgbClr val="485C87"/>
                </a:solidFill>
                <a:latin typeface="Lucida Sans" panose="020B0602030504020204" pitchFamily="34" charset="77"/>
              </a:rPr>
              <a:t>Fortalezas y Debilidades Internas</a:t>
            </a:r>
          </a:p>
        </p:txBody>
      </p:sp>
      <p:sp>
        <p:nvSpPr>
          <p:cNvPr id="3" name="CuadroTexto 2">
            <a:extLst>
              <a:ext uri="{FF2B5EF4-FFF2-40B4-BE49-F238E27FC236}">
                <a16:creationId xmlns:a16="http://schemas.microsoft.com/office/drawing/2014/main" id="{9FFAACA4-3BB1-AA6C-8C04-598AE0904F85}"/>
              </a:ext>
            </a:extLst>
          </p:cNvPr>
          <p:cNvSpPr txBox="1"/>
          <p:nvPr/>
        </p:nvSpPr>
        <p:spPr>
          <a:xfrm>
            <a:off x="234011" y="2111380"/>
            <a:ext cx="5922374" cy="3970318"/>
          </a:xfrm>
          <a:prstGeom prst="rect">
            <a:avLst/>
          </a:prstGeom>
          <a:noFill/>
        </p:spPr>
        <p:txBody>
          <a:bodyPr wrap="square" rtlCol="0">
            <a:spAutoFit/>
          </a:bodyPr>
          <a:lstStyle/>
          <a:p>
            <a:pPr algn="just">
              <a:buClr>
                <a:srgbClr val="941914"/>
              </a:buClr>
            </a:pPr>
            <a:r>
              <a:rPr lang="es-ES" dirty="0">
                <a:solidFill>
                  <a:srgbClr val="000000"/>
                </a:solidFill>
                <a:latin typeface="Lucida Sans" panose="020B0602030504020204" pitchFamily="34" charset="77"/>
              </a:rPr>
              <a:t>Tiene que ver con los aspectos sobre los cuales usted tiene algún grado de control. </a:t>
            </a:r>
          </a:p>
          <a:p>
            <a:pPr algn="just">
              <a:buClr>
                <a:srgbClr val="941914"/>
              </a:buClr>
            </a:pPr>
            <a:endParaRPr lang="es-ES" dirty="0">
              <a:solidFill>
                <a:srgbClr val="000000"/>
              </a:solidFill>
              <a:latin typeface="Lucida Sans" panose="020B0602030504020204" pitchFamily="34" charset="77"/>
            </a:endParaRPr>
          </a:p>
          <a:p>
            <a:pPr marL="342900" indent="-342900" algn="just">
              <a:buClr>
                <a:srgbClr val="941914"/>
              </a:buClr>
              <a:buFont typeface="Wingdings" pitchFamily="2" charset="2"/>
              <a:buChar char="§"/>
            </a:pPr>
            <a:r>
              <a:rPr lang="es-ES" b="1" i="0" dirty="0">
                <a:solidFill>
                  <a:srgbClr val="485C87"/>
                </a:solidFill>
                <a:effectLst/>
                <a:latin typeface="Lucida Sans" panose="020B0602030504020204" pitchFamily="34" charset="77"/>
              </a:rPr>
              <a:t>Análisis de Recursos: </a:t>
            </a:r>
            <a:r>
              <a:rPr lang="es-ES" dirty="0">
                <a:solidFill>
                  <a:srgbClr val="000000"/>
                </a:solidFill>
                <a:latin typeface="Lucida Sans" panose="020B0602030504020204" pitchFamily="34" charset="77"/>
              </a:rPr>
              <a:t>Capital, recursos humanos, sistemas de información, activos fijos, activos no tangibles.</a:t>
            </a:r>
          </a:p>
          <a:p>
            <a:pPr marL="342900" indent="-342900" algn="just">
              <a:buClr>
                <a:srgbClr val="941914"/>
              </a:buClr>
              <a:buFont typeface="Wingdings" pitchFamily="2" charset="2"/>
              <a:buChar char="§"/>
            </a:pPr>
            <a:r>
              <a:rPr lang="es-ES" b="1" i="0" dirty="0">
                <a:solidFill>
                  <a:srgbClr val="485C87"/>
                </a:solidFill>
                <a:effectLst/>
                <a:latin typeface="Lucida Sans" panose="020B0602030504020204" pitchFamily="34" charset="77"/>
              </a:rPr>
              <a:t>Análisis de Actividades: </a:t>
            </a:r>
            <a:r>
              <a:rPr lang="es-ES" i="0" dirty="0">
                <a:solidFill>
                  <a:srgbClr val="000000"/>
                </a:solidFill>
                <a:effectLst/>
                <a:latin typeface="Lucida Sans" panose="020B0602030504020204" pitchFamily="34" charset="77"/>
              </a:rPr>
              <a:t>R</a:t>
            </a:r>
            <a:r>
              <a:rPr lang="es-ES" dirty="0">
                <a:solidFill>
                  <a:srgbClr val="000000"/>
                </a:solidFill>
                <a:latin typeface="Lucida Sans" panose="020B0602030504020204" pitchFamily="34" charset="77"/>
              </a:rPr>
              <a:t>ecursos gerenciales, recursos estratégicos, creatividad.</a:t>
            </a:r>
          </a:p>
          <a:p>
            <a:pPr marL="342900" indent="-342900" algn="just">
              <a:buClr>
                <a:srgbClr val="941914"/>
              </a:buClr>
              <a:buFont typeface="Wingdings" pitchFamily="2" charset="2"/>
              <a:buChar char="§"/>
            </a:pPr>
            <a:r>
              <a:rPr lang="es-ES" b="1" i="0" dirty="0">
                <a:solidFill>
                  <a:srgbClr val="485C87"/>
                </a:solidFill>
                <a:effectLst/>
                <a:latin typeface="Lucida Sans" panose="020B0602030504020204" pitchFamily="34" charset="77"/>
              </a:rPr>
              <a:t>Análisis de Riesgos: </a:t>
            </a:r>
            <a:r>
              <a:rPr lang="es-ES" dirty="0">
                <a:solidFill>
                  <a:srgbClr val="000000"/>
                </a:solidFill>
                <a:latin typeface="Lucida Sans" panose="020B0602030504020204" pitchFamily="34" charset="77"/>
              </a:rPr>
              <a:t>Con relación a los recursos y a las actividades de la empresa.</a:t>
            </a:r>
          </a:p>
          <a:p>
            <a:pPr marL="342900" indent="-342900" algn="just">
              <a:buClr>
                <a:srgbClr val="941914"/>
              </a:buClr>
              <a:buFont typeface="Wingdings" pitchFamily="2" charset="2"/>
              <a:buChar char="§"/>
            </a:pPr>
            <a:r>
              <a:rPr lang="es-ES" b="1" dirty="0">
                <a:solidFill>
                  <a:srgbClr val="485C87"/>
                </a:solidFill>
                <a:latin typeface="Lucida Sans" panose="020B0602030504020204" pitchFamily="34" charset="77"/>
              </a:rPr>
              <a:t>Análisis de Portafolio.</a:t>
            </a:r>
            <a:endParaRPr lang="es-ES" dirty="0">
              <a:solidFill>
                <a:srgbClr val="000000"/>
              </a:solidFill>
              <a:latin typeface="Lucida Sans" panose="020B0602030504020204" pitchFamily="34" charset="77"/>
            </a:endParaRPr>
          </a:p>
          <a:p>
            <a:pPr marL="342900" indent="-342900" algn="just">
              <a:buClr>
                <a:srgbClr val="941914"/>
              </a:buClr>
              <a:buFont typeface="Wingdings" pitchFamily="2" charset="2"/>
              <a:buChar char="§"/>
            </a:pPr>
            <a:r>
              <a:rPr lang="es-ES" b="1" i="0" dirty="0">
                <a:solidFill>
                  <a:srgbClr val="485C87"/>
                </a:solidFill>
                <a:effectLst/>
                <a:latin typeface="Lucida Sans" panose="020B0602030504020204" pitchFamily="34" charset="77"/>
              </a:rPr>
              <a:t>Planificación: </a:t>
            </a:r>
            <a:r>
              <a:rPr lang="es-ES" dirty="0">
                <a:solidFill>
                  <a:srgbClr val="000000"/>
                </a:solidFill>
                <a:latin typeface="Lucida Sans" panose="020B0602030504020204" pitchFamily="34" charset="77"/>
              </a:rPr>
              <a:t>Producción, logística, marketing.</a:t>
            </a:r>
          </a:p>
          <a:p>
            <a:pPr marL="342900" indent="-342900" algn="just">
              <a:buClr>
                <a:srgbClr val="941914"/>
              </a:buClr>
              <a:buFont typeface="Wingdings" pitchFamily="2" charset="2"/>
              <a:buChar char="§"/>
            </a:pPr>
            <a:r>
              <a:rPr lang="es-ES" b="1" i="0" dirty="0">
                <a:solidFill>
                  <a:srgbClr val="485C87"/>
                </a:solidFill>
                <a:effectLst/>
                <a:latin typeface="Lucida Sans" panose="020B0602030504020204" pitchFamily="34" charset="77"/>
              </a:rPr>
              <a:t>Organización: </a:t>
            </a:r>
            <a:r>
              <a:rPr lang="es-ES" dirty="0">
                <a:solidFill>
                  <a:srgbClr val="000000"/>
                </a:solidFill>
                <a:latin typeface="Lucida Sans" panose="020B0602030504020204" pitchFamily="34" charset="77"/>
              </a:rPr>
              <a:t>Plana, jerárquica.</a:t>
            </a:r>
          </a:p>
          <a:p>
            <a:pPr marL="342900" indent="-342900" algn="just">
              <a:buClr>
                <a:srgbClr val="941914"/>
              </a:buClr>
              <a:buFont typeface="Wingdings" pitchFamily="2" charset="2"/>
              <a:buChar char="§"/>
            </a:pPr>
            <a:r>
              <a:rPr lang="es-ES" b="1" i="0" dirty="0">
                <a:solidFill>
                  <a:srgbClr val="485C87"/>
                </a:solidFill>
                <a:effectLst/>
                <a:latin typeface="Lucida Sans" panose="020B0602030504020204" pitchFamily="34" charset="77"/>
              </a:rPr>
              <a:t>Procesos: </a:t>
            </a:r>
            <a:r>
              <a:rPr lang="es-ES" dirty="0">
                <a:solidFill>
                  <a:srgbClr val="000000"/>
                </a:solidFill>
                <a:latin typeface="Lucida Sans" panose="020B0602030504020204" pitchFamily="34" charset="77"/>
              </a:rPr>
              <a:t>Gerenciales, estratégicos, de apoyo. </a:t>
            </a:r>
          </a:p>
        </p:txBody>
      </p:sp>
      <p:sp>
        <p:nvSpPr>
          <p:cNvPr id="4" name="CuadroTexto 3">
            <a:extLst>
              <a:ext uri="{FF2B5EF4-FFF2-40B4-BE49-F238E27FC236}">
                <a16:creationId xmlns:a16="http://schemas.microsoft.com/office/drawing/2014/main" id="{97DAAD04-3883-9713-E128-6B67E0ABD7A1}"/>
              </a:ext>
            </a:extLst>
          </p:cNvPr>
          <p:cNvSpPr txBox="1"/>
          <p:nvPr/>
        </p:nvSpPr>
        <p:spPr>
          <a:xfrm>
            <a:off x="6360360" y="2111380"/>
            <a:ext cx="5468164" cy="2308324"/>
          </a:xfrm>
          <a:prstGeom prst="rect">
            <a:avLst/>
          </a:prstGeom>
          <a:noFill/>
        </p:spPr>
        <p:txBody>
          <a:bodyPr wrap="square" rtlCol="0">
            <a:spAutoFit/>
          </a:bodyPr>
          <a:lstStyle/>
          <a:p>
            <a:pPr algn="just">
              <a:buClr>
                <a:srgbClr val="941914"/>
              </a:buClr>
            </a:pPr>
            <a:r>
              <a:rPr lang="es-ES" dirty="0">
                <a:solidFill>
                  <a:srgbClr val="000000"/>
                </a:solidFill>
                <a:latin typeface="Lucida Sans" panose="020B0602030504020204" pitchFamily="34" charset="77"/>
              </a:rPr>
              <a:t>Se deben responder las siguientes preguntas:</a:t>
            </a:r>
          </a:p>
          <a:p>
            <a:pPr algn="just">
              <a:buClr>
                <a:srgbClr val="941914"/>
              </a:buClr>
            </a:pPr>
            <a:endParaRPr lang="es-ES" dirty="0">
              <a:solidFill>
                <a:srgbClr val="000000"/>
              </a:solidFill>
              <a:latin typeface="Lucida Sans" panose="020B0602030504020204" pitchFamily="34" charset="77"/>
            </a:endParaRPr>
          </a:p>
          <a:p>
            <a:pPr marL="342900" indent="-342900" algn="just">
              <a:buClr>
                <a:srgbClr val="941914"/>
              </a:buClr>
              <a:buFont typeface="Wingdings" pitchFamily="2" charset="2"/>
              <a:buChar char="§"/>
            </a:pPr>
            <a:r>
              <a:rPr lang="es-ES" b="1" i="0" dirty="0">
                <a:solidFill>
                  <a:srgbClr val="485C87"/>
                </a:solidFill>
                <a:effectLst/>
                <a:latin typeface="Lucida Sans" panose="020B0602030504020204" pitchFamily="34" charset="77"/>
              </a:rPr>
              <a:t>¿Cuáles son aquellos aspectos donde se cree que se supera a los principales competidores?</a:t>
            </a:r>
          </a:p>
          <a:p>
            <a:pPr marL="342900" indent="-342900" algn="just">
              <a:buClr>
                <a:srgbClr val="941914"/>
              </a:buClr>
              <a:buFont typeface="Wingdings" pitchFamily="2" charset="2"/>
              <a:buChar char="§"/>
            </a:pPr>
            <a:endParaRPr lang="es-ES" b="1" i="0" dirty="0">
              <a:solidFill>
                <a:srgbClr val="485C87"/>
              </a:solidFill>
              <a:effectLst/>
              <a:latin typeface="Lucida Sans" panose="020B0602030504020204" pitchFamily="34" charset="77"/>
            </a:endParaRPr>
          </a:p>
          <a:p>
            <a:pPr marL="342900" indent="-342900" algn="just">
              <a:buClr>
                <a:srgbClr val="941914"/>
              </a:buClr>
              <a:buFont typeface="Wingdings" pitchFamily="2" charset="2"/>
              <a:buChar char="§"/>
            </a:pPr>
            <a:r>
              <a:rPr lang="es-ES" b="1" i="0" dirty="0">
                <a:solidFill>
                  <a:srgbClr val="485C87"/>
                </a:solidFill>
                <a:effectLst/>
                <a:latin typeface="Lucida Sans" panose="020B0602030504020204" pitchFamily="34" charset="77"/>
              </a:rPr>
              <a:t>¿Cuáles son aquellos aspectos donde se cree que los competidores superan? </a:t>
            </a:r>
          </a:p>
        </p:txBody>
      </p:sp>
    </p:spTree>
    <p:extLst>
      <p:ext uri="{BB962C8B-B14F-4D97-AF65-F5344CB8AC3E}">
        <p14:creationId xmlns:p14="http://schemas.microsoft.com/office/powerpoint/2010/main" val="4035165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0F8C00F-B94E-08FF-027D-EFC68F48D538}"/>
              </a:ext>
            </a:extLst>
          </p:cNvPr>
          <p:cNvSpPr txBox="1"/>
          <p:nvPr/>
        </p:nvSpPr>
        <p:spPr>
          <a:xfrm>
            <a:off x="335131" y="765436"/>
            <a:ext cx="7052153" cy="646331"/>
          </a:xfrm>
          <a:prstGeom prst="rect">
            <a:avLst/>
          </a:prstGeom>
          <a:noFill/>
        </p:spPr>
        <p:txBody>
          <a:bodyPr wrap="square" rtlCol="0">
            <a:spAutoFit/>
          </a:bodyPr>
          <a:lstStyle/>
          <a:p>
            <a:r>
              <a:rPr lang="es-ES_tradnl" sz="3600" dirty="0">
                <a:solidFill>
                  <a:srgbClr val="485C87"/>
                </a:solidFill>
                <a:latin typeface="Lucida Sans" panose="020B0602030504020204" pitchFamily="34" charset="77"/>
              </a:rPr>
              <a:t>Estrategias</a:t>
            </a:r>
          </a:p>
        </p:txBody>
      </p:sp>
      <p:sp>
        <p:nvSpPr>
          <p:cNvPr id="3" name="CuadroTexto 2">
            <a:extLst>
              <a:ext uri="{FF2B5EF4-FFF2-40B4-BE49-F238E27FC236}">
                <a16:creationId xmlns:a16="http://schemas.microsoft.com/office/drawing/2014/main" id="{80D02ED7-198F-21A3-7A26-98F4026A7FC7}"/>
              </a:ext>
            </a:extLst>
          </p:cNvPr>
          <p:cNvSpPr txBox="1"/>
          <p:nvPr/>
        </p:nvSpPr>
        <p:spPr>
          <a:xfrm>
            <a:off x="335132" y="1740175"/>
            <a:ext cx="5427822" cy="4016484"/>
          </a:xfrm>
          <a:prstGeom prst="rect">
            <a:avLst/>
          </a:prstGeom>
          <a:noFill/>
        </p:spPr>
        <p:txBody>
          <a:bodyPr wrap="square" rtlCol="0">
            <a:spAutoFit/>
          </a:bodyPr>
          <a:lstStyle/>
          <a:p>
            <a:pPr marL="342900" indent="-342900" algn="just">
              <a:buClr>
                <a:srgbClr val="941914"/>
              </a:buClr>
              <a:buFont typeface="Wingdings" pitchFamily="2" charset="2"/>
              <a:buChar char="§"/>
            </a:pPr>
            <a:r>
              <a:rPr lang="es-ES" sz="1700" b="1" i="0" dirty="0">
                <a:solidFill>
                  <a:srgbClr val="485C87"/>
                </a:solidFill>
                <a:effectLst/>
                <a:latin typeface="Lucida Sans" panose="020B0602030504020204" pitchFamily="34" charset="77"/>
              </a:rPr>
              <a:t>Las Estrategias FO: </a:t>
            </a:r>
            <a:r>
              <a:rPr lang="es-ES" sz="1700" dirty="0">
                <a:solidFill>
                  <a:srgbClr val="000000"/>
                </a:solidFill>
                <a:latin typeface="Lucida Sans" panose="020B0602030504020204" pitchFamily="34" charset="77"/>
              </a:rPr>
              <a:t>Se basan en el uso de las </a:t>
            </a:r>
            <a:r>
              <a:rPr lang="es-ES" sz="1700" b="1" dirty="0">
                <a:solidFill>
                  <a:srgbClr val="941914"/>
                </a:solidFill>
                <a:latin typeface="Lucida Sans" panose="020B0602030504020204" pitchFamily="34" charset="77"/>
              </a:rPr>
              <a:t>fortalezas internas </a:t>
            </a:r>
            <a:r>
              <a:rPr lang="es-ES" sz="1700" dirty="0">
                <a:solidFill>
                  <a:srgbClr val="000000"/>
                </a:solidFill>
                <a:latin typeface="Lucida Sans" panose="020B0602030504020204" pitchFamily="34" charset="77"/>
              </a:rPr>
              <a:t>de una empresa con objeto de aprovechar las </a:t>
            </a:r>
            <a:r>
              <a:rPr lang="es-ES" sz="1700" b="1" dirty="0">
                <a:solidFill>
                  <a:srgbClr val="941914"/>
                </a:solidFill>
                <a:latin typeface="Lucida Sans" panose="020B0602030504020204" pitchFamily="34" charset="77"/>
              </a:rPr>
              <a:t>oportunidades externas</a:t>
            </a:r>
            <a:r>
              <a:rPr lang="es-ES" sz="1700" dirty="0">
                <a:solidFill>
                  <a:srgbClr val="000000"/>
                </a:solidFill>
                <a:latin typeface="Lucida Sans" panose="020B0602030504020204" pitchFamily="34" charset="77"/>
              </a:rPr>
              <a:t>. Generalmente las organizaciones usan estrategias </a:t>
            </a:r>
            <a:r>
              <a:rPr lang="es-ES" sz="1700" b="1" dirty="0">
                <a:solidFill>
                  <a:srgbClr val="941914"/>
                </a:solidFill>
                <a:latin typeface="Lucida Sans" panose="020B0602030504020204" pitchFamily="34" charset="77"/>
              </a:rPr>
              <a:t>DO, FA, o DA </a:t>
            </a:r>
            <a:r>
              <a:rPr lang="es-ES" sz="1700" dirty="0">
                <a:solidFill>
                  <a:srgbClr val="000000"/>
                </a:solidFill>
                <a:latin typeface="Lucida Sans" panose="020B0602030504020204" pitchFamily="34" charset="77"/>
              </a:rPr>
              <a:t>para llegar a una situación en la cual puedan aplicar una estrategia </a:t>
            </a:r>
            <a:r>
              <a:rPr lang="es-ES" sz="1700" b="1" dirty="0">
                <a:solidFill>
                  <a:srgbClr val="941914"/>
                </a:solidFill>
                <a:latin typeface="Lucida Sans" panose="020B0602030504020204" pitchFamily="34" charset="77"/>
              </a:rPr>
              <a:t>FO</a:t>
            </a:r>
            <a:r>
              <a:rPr lang="es-ES" sz="1700" dirty="0">
                <a:solidFill>
                  <a:srgbClr val="000000"/>
                </a:solidFill>
                <a:latin typeface="Lucida Sans" panose="020B0602030504020204" pitchFamily="34" charset="77"/>
              </a:rPr>
              <a:t>.</a:t>
            </a:r>
          </a:p>
          <a:p>
            <a:pPr marL="342900" indent="-342900" algn="just">
              <a:buClr>
                <a:srgbClr val="941914"/>
              </a:buClr>
              <a:buFont typeface="Wingdings" pitchFamily="2" charset="2"/>
              <a:buChar char="§"/>
            </a:pPr>
            <a:endParaRPr lang="es-ES" sz="1700" dirty="0">
              <a:solidFill>
                <a:srgbClr val="000000"/>
              </a:solidFill>
              <a:latin typeface="Lucida Sans" panose="020B0602030504020204" pitchFamily="34" charset="77"/>
            </a:endParaRPr>
          </a:p>
          <a:p>
            <a:pPr marL="342900" indent="-342900" algn="just">
              <a:buClr>
                <a:srgbClr val="941914"/>
              </a:buClr>
              <a:buFont typeface="Wingdings" pitchFamily="2" charset="2"/>
              <a:buChar char="§"/>
            </a:pPr>
            <a:r>
              <a:rPr lang="es-ES" sz="1700" b="1" dirty="0">
                <a:solidFill>
                  <a:srgbClr val="485C87"/>
                </a:solidFill>
                <a:latin typeface="Lucida Sans" panose="020B0602030504020204" pitchFamily="34" charset="77"/>
              </a:rPr>
              <a:t>Las Estrategias DO: </a:t>
            </a:r>
            <a:r>
              <a:rPr lang="es-ES" sz="1700" dirty="0">
                <a:solidFill>
                  <a:srgbClr val="000000"/>
                </a:solidFill>
                <a:latin typeface="Lucida Sans" panose="020B0602030504020204" pitchFamily="34" charset="77"/>
              </a:rPr>
              <a:t>Tienen como objetivo </a:t>
            </a:r>
            <a:r>
              <a:rPr lang="es-ES" sz="1700" b="1" dirty="0">
                <a:solidFill>
                  <a:srgbClr val="941914"/>
                </a:solidFill>
                <a:latin typeface="Lucida Sans" panose="020B0602030504020204" pitchFamily="34" charset="77"/>
              </a:rPr>
              <a:t>la mejora</a:t>
            </a:r>
            <a:r>
              <a:rPr lang="es-ES" sz="1700" dirty="0">
                <a:solidFill>
                  <a:srgbClr val="000000"/>
                </a:solidFill>
                <a:latin typeface="Lucida Sans" panose="020B0602030504020204" pitchFamily="34" charset="77"/>
              </a:rPr>
              <a:t> de las debilidades internas valiéndose de las oportunidades externas. A veces una empresa aprovecha las oportunidades externas decisivas, pero presenta debilidades internas que le impiden explotar dichas oportunidades.</a:t>
            </a:r>
          </a:p>
        </p:txBody>
      </p:sp>
      <p:sp>
        <p:nvSpPr>
          <p:cNvPr id="4" name="CuadroTexto 3">
            <a:extLst>
              <a:ext uri="{FF2B5EF4-FFF2-40B4-BE49-F238E27FC236}">
                <a16:creationId xmlns:a16="http://schemas.microsoft.com/office/drawing/2014/main" id="{544CCF7B-3901-C98D-05E7-2A7C737762E4}"/>
              </a:ext>
            </a:extLst>
          </p:cNvPr>
          <p:cNvSpPr txBox="1"/>
          <p:nvPr/>
        </p:nvSpPr>
        <p:spPr>
          <a:xfrm>
            <a:off x="6231107" y="1740175"/>
            <a:ext cx="5427822" cy="4278094"/>
          </a:xfrm>
          <a:prstGeom prst="rect">
            <a:avLst/>
          </a:prstGeom>
          <a:noFill/>
        </p:spPr>
        <p:txBody>
          <a:bodyPr wrap="square" rtlCol="0">
            <a:spAutoFit/>
          </a:bodyPr>
          <a:lstStyle/>
          <a:p>
            <a:pPr marL="342900" indent="-342900" algn="just">
              <a:buClr>
                <a:srgbClr val="941914"/>
              </a:buClr>
              <a:buFont typeface="Wingdings" pitchFamily="2" charset="2"/>
              <a:buChar char="§"/>
            </a:pPr>
            <a:r>
              <a:rPr lang="es-ES" sz="1700" b="1" i="0" dirty="0">
                <a:solidFill>
                  <a:srgbClr val="485C87"/>
                </a:solidFill>
                <a:effectLst/>
                <a:latin typeface="Lucida Sans" panose="020B0602030504020204" pitchFamily="34" charset="77"/>
              </a:rPr>
              <a:t>Las Estrategias FA: </a:t>
            </a:r>
            <a:r>
              <a:rPr lang="es-ES" sz="1700" dirty="0">
                <a:solidFill>
                  <a:srgbClr val="000000"/>
                </a:solidFill>
                <a:latin typeface="Lucida Sans" panose="020B0602030504020204" pitchFamily="34" charset="77"/>
              </a:rPr>
              <a:t>Se basan en la utilización de las fortalezas de una empresa para </a:t>
            </a:r>
            <a:r>
              <a:rPr lang="es-ES" sz="1700" b="1" dirty="0">
                <a:solidFill>
                  <a:srgbClr val="941914"/>
                </a:solidFill>
                <a:latin typeface="Lucida Sans" panose="020B0602030504020204" pitchFamily="34" charset="77"/>
              </a:rPr>
              <a:t>evitar o reducir</a:t>
            </a:r>
            <a:r>
              <a:rPr lang="es-ES" sz="1700" dirty="0">
                <a:solidFill>
                  <a:srgbClr val="000000"/>
                </a:solidFill>
                <a:latin typeface="Lucida Sans" panose="020B0602030504020204" pitchFamily="34" charset="77"/>
              </a:rPr>
              <a:t> </a:t>
            </a:r>
            <a:r>
              <a:rPr lang="es-ES" sz="1700" b="1" dirty="0">
                <a:solidFill>
                  <a:srgbClr val="941914"/>
                </a:solidFill>
                <a:latin typeface="Lucida Sans" panose="020B0602030504020204" pitchFamily="34" charset="77"/>
              </a:rPr>
              <a:t>el impacto </a:t>
            </a:r>
            <a:r>
              <a:rPr lang="es-ES" sz="1700" dirty="0">
                <a:solidFill>
                  <a:srgbClr val="000000"/>
                </a:solidFill>
                <a:latin typeface="Lucida Sans" panose="020B0602030504020204" pitchFamily="34" charset="77"/>
              </a:rPr>
              <a:t>de las amenazas externas. Este objetivo consiste en </a:t>
            </a:r>
            <a:r>
              <a:rPr lang="es-ES" sz="1700" b="1" dirty="0">
                <a:solidFill>
                  <a:srgbClr val="941914"/>
                </a:solidFill>
                <a:latin typeface="Lucida Sans" panose="020B0602030504020204" pitchFamily="34" charset="77"/>
              </a:rPr>
              <a:t>aprovechar las fortalezas</a:t>
            </a:r>
            <a:r>
              <a:rPr lang="es-ES" sz="1700" dirty="0">
                <a:solidFill>
                  <a:srgbClr val="000000"/>
                </a:solidFill>
                <a:latin typeface="Lucida Sans" panose="020B0602030504020204" pitchFamily="34" charset="77"/>
              </a:rPr>
              <a:t> de la empresa reduciendo a un mínimo las amenazas.</a:t>
            </a:r>
          </a:p>
          <a:p>
            <a:pPr marL="342900" indent="-342900" algn="just">
              <a:buClr>
                <a:srgbClr val="941914"/>
              </a:buClr>
              <a:buFont typeface="Wingdings" pitchFamily="2" charset="2"/>
              <a:buChar char="§"/>
            </a:pPr>
            <a:endParaRPr lang="es-ES" sz="1700" dirty="0">
              <a:solidFill>
                <a:srgbClr val="000000"/>
              </a:solidFill>
              <a:latin typeface="Lucida Sans" panose="020B0602030504020204" pitchFamily="34" charset="77"/>
            </a:endParaRPr>
          </a:p>
          <a:p>
            <a:pPr marL="342900" indent="-342900" algn="just">
              <a:buClr>
                <a:srgbClr val="941914"/>
              </a:buClr>
              <a:buFont typeface="Wingdings" pitchFamily="2" charset="2"/>
              <a:buChar char="§"/>
            </a:pPr>
            <a:endParaRPr lang="es-ES" sz="1700" dirty="0">
              <a:solidFill>
                <a:srgbClr val="000000"/>
              </a:solidFill>
              <a:latin typeface="Lucida Sans" panose="020B0602030504020204" pitchFamily="34" charset="77"/>
            </a:endParaRPr>
          </a:p>
          <a:p>
            <a:pPr marL="342900" indent="-342900" algn="just">
              <a:buClr>
                <a:srgbClr val="941914"/>
              </a:buClr>
              <a:buFont typeface="Wingdings" pitchFamily="2" charset="2"/>
              <a:buChar char="§"/>
            </a:pPr>
            <a:r>
              <a:rPr lang="es-ES" sz="1700" b="1" dirty="0">
                <a:solidFill>
                  <a:srgbClr val="485C87"/>
                </a:solidFill>
                <a:latin typeface="Lucida Sans" panose="020B0602030504020204" pitchFamily="34" charset="77"/>
              </a:rPr>
              <a:t>Las Estrategias DA: </a:t>
            </a:r>
            <a:r>
              <a:rPr lang="es-ES" sz="1700" dirty="0">
                <a:solidFill>
                  <a:srgbClr val="000000"/>
                </a:solidFill>
                <a:latin typeface="Lucida Sans" panose="020B0602030504020204" pitchFamily="34" charset="77"/>
              </a:rPr>
              <a:t>Tienen como objetivo </a:t>
            </a:r>
            <a:r>
              <a:rPr lang="es-ES" sz="1700" b="1" dirty="0">
                <a:solidFill>
                  <a:srgbClr val="941914"/>
                </a:solidFill>
                <a:latin typeface="Lucida Sans" panose="020B0602030504020204" pitchFamily="34" charset="77"/>
              </a:rPr>
              <a:t>denotar las debilidades internas </a:t>
            </a:r>
            <a:r>
              <a:rPr lang="es-ES" sz="1700" dirty="0">
                <a:solidFill>
                  <a:srgbClr val="000000"/>
                </a:solidFill>
                <a:latin typeface="Lucida Sans" panose="020B0602030504020204" pitchFamily="34" charset="77"/>
              </a:rPr>
              <a:t>y </a:t>
            </a:r>
            <a:r>
              <a:rPr lang="es-ES" sz="1700" b="1" dirty="0">
                <a:solidFill>
                  <a:srgbClr val="941914"/>
                </a:solidFill>
                <a:latin typeface="Lucida Sans" panose="020B0602030504020204" pitchFamily="34" charset="77"/>
              </a:rPr>
              <a:t>eludir las amenazas ambientales</a:t>
            </a:r>
            <a:r>
              <a:rPr lang="es-ES" sz="1700" dirty="0">
                <a:solidFill>
                  <a:srgbClr val="000000"/>
                </a:solidFill>
                <a:latin typeface="Lucida Sans" panose="020B0602030504020204" pitchFamily="34" charset="77"/>
              </a:rPr>
              <a:t>. Se intenta minimizar debilidades y amenazas, mediante estrategias de carácter defensivo, pues un gran número de amenazas externas y debilidades internas pueden llevar a la empresa a una posición muy inestable</a:t>
            </a:r>
          </a:p>
        </p:txBody>
      </p:sp>
    </p:spTree>
    <p:extLst>
      <p:ext uri="{BB962C8B-B14F-4D97-AF65-F5344CB8AC3E}">
        <p14:creationId xmlns:p14="http://schemas.microsoft.com/office/powerpoint/2010/main" val="455847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5CD1BE5-25F7-A06D-BA40-F874252452FB}"/>
              </a:ext>
            </a:extLst>
          </p:cNvPr>
          <p:cNvSpPr txBox="1"/>
          <p:nvPr/>
        </p:nvSpPr>
        <p:spPr>
          <a:xfrm>
            <a:off x="300625" y="722304"/>
            <a:ext cx="7052153" cy="615553"/>
          </a:xfrm>
          <a:prstGeom prst="rect">
            <a:avLst/>
          </a:prstGeom>
          <a:noFill/>
        </p:spPr>
        <p:txBody>
          <a:bodyPr wrap="square" rtlCol="0">
            <a:spAutoFit/>
          </a:bodyPr>
          <a:lstStyle/>
          <a:p>
            <a:r>
              <a:rPr lang="es-ES" sz="3400" dirty="0">
                <a:solidFill>
                  <a:srgbClr val="485C87"/>
                </a:solidFill>
                <a:latin typeface="Lucida Sans" panose="020B0602030504020204" pitchFamily="34" charset="77"/>
              </a:rPr>
              <a:t>Estrategias Combinadas</a:t>
            </a:r>
          </a:p>
        </p:txBody>
      </p:sp>
      <p:graphicFrame>
        <p:nvGraphicFramePr>
          <p:cNvPr id="3" name="Tabla 4">
            <a:extLst>
              <a:ext uri="{FF2B5EF4-FFF2-40B4-BE49-F238E27FC236}">
                <a16:creationId xmlns:a16="http://schemas.microsoft.com/office/drawing/2014/main" id="{F149B1EC-0F85-7C3D-2E8D-DB61CFF664A1}"/>
              </a:ext>
            </a:extLst>
          </p:cNvPr>
          <p:cNvGraphicFramePr>
            <a:graphicFrameLocks noGrp="1"/>
          </p:cNvGraphicFramePr>
          <p:nvPr>
            <p:extLst>
              <p:ext uri="{D42A27DB-BD31-4B8C-83A1-F6EECF244321}">
                <p14:modId xmlns:p14="http://schemas.microsoft.com/office/powerpoint/2010/main" val="3844374540"/>
              </p:ext>
            </p:extLst>
          </p:nvPr>
        </p:nvGraphicFramePr>
        <p:xfrm>
          <a:off x="1952625" y="1714500"/>
          <a:ext cx="8286750" cy="4686300"/>
        </p:xfrm>
        <a:graphic>
          <a:graphicData uri="http://schemas.openxmlformats.org/drawingml/2006/table">
            <a:tbl>
              <a:tblPr firstRow="1" bandRow="1">
                <a:tableStyleId>{69012ECD-51FC-41F1-AA8D-1B2483CD663E}</a:tableStyleId>
              </a:tblPr>
              <a:tblGrid>
                <a:gridCol w="4143375">
                  <a:extLst>
                    <a:ext uri="{9D8B030D-6E8A-4147-A177-3AD203B41FA5}">
                      <a16:colId xmlns:a16="http://schemas.microsoft.com/office/drawing/2014/main" val="20000"/>
                    </a:ext>
                  </a:extLst>
                </a:gridCol>
                <a:gridCol w="4143375">
                  <a:extLst>
                    <a:ext uri="{9D8B030D-6E8A-4147-A177-3AD203B41FA5}">
                      <a16:colId xmlns:a16="http://schemas.microsoft.com/office/drawing/2014/main" val="20001"/>
                    </a:ext>
                  </a:extLst>
                </a:gridCol>
              </a:tblGrid>
              <a:tr h="2343150">
                <a:tc>
                  <a:txBody>
                    <a:bodyPr/>
                    <a:lstStyle/>
                    <a:p>
                      <a:pPr algn="just"/>
                      <a:r>
                        <a:rPr lang="es-ES" sz="2000" b="1" i="0" kern="1200" dirty="0">
                          <a:solidFill>
                            <a:srgbClr val="485C87"/>
                          </a:solidFill>
                          <a:effectLst/>
                          <a:latin typeface="Lucida Sans" panose="020B0602030504020204" pitchFamily="34" charset="77"/>
                          <a:ea typeface="+mn-ea"/>
                          <a:cs typeface="+mn-cs"/>
                        </a:rPr>
                        <a:t>FO</a:t>
                      </a:r>
                    </a:p>
                    <a:p>
                      <a:pPr algn="just"/>
                      <a:r>
                        <a:rPr lang="es-ES" sz="2000" b="1" kern="1200" dirty="0">
                          <a:solidFill>
                            <a:srgbClr val="941914"/>
                          </a:solidFill>
                          <a:latin typeface="Lucida Sans" panose="020B0602030504020204" pitchFamily="34" charset="77"/>
                          <a:ea typeface="+mn-ea"/>
                          <a:cs typeface="+mn-cs"/>
                        </a:rPr>
                        <a:t>Estrategia “Maxi-Maxi”</a:t>
                      </a:r>
                    </a:p>
                    <a:p>
                      <a:pPr algn="just"/>
                      <a:r>
                        <a:rPr lang="es-ES" sz="2000" b="0" kern="1200" dirty="0">
                          <a:solidFill>
                            <a:srgbClr val="000000"/>
                          </a:solidFill>
                          <a:latin typeface="Lucida Sans" panose="020B0602030504020204" pitchFamily="34" charset="77"/>
                          <a:ea typeface="+mn-ea"/>
                          <a:cs typeface="+mn-cs"/>
                        </a:rPr>
                        <a:t>Estrategia que aprovecha las fortalezas para maximizar las oportunidades.</a:t>
                      </a:r>
                    </a:p>
                  </a:txBody>
                  <a:tcPr marL="91433" marR="91433"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just" defTabSz="914400" rtl="0" eaLnBrk="1" latinLnBrk="0" hangingPunct="1"/>
                      <a:r>
                        <a:rPr lang="es-ES" sz="2000" b="1" i="0" kern="1200" dirty="0">
                          <a:solidFill>
                            <a:srgbClr val="485C87"/>
                          </a:solidFill>
                          <a:effectLst/>
                          <a:latin typeface="Lucida Sans" panose="020B0602030504020204" pitchFamily="34" charset="77"/>
                          <a:ea typeface="+mn-ea"/>
                          <a:cs typeface="+mn-cs"/>
                        </a:rPr>
                        <a:t>FA</a:t>
                      </a:r>
                    </a:p>
                    <a:p>
                      <a:pPr marL="0" algn="just" defTabSz="914400" rtl="0" eaLnBrk="1" latinLnBrk="0" hangingPunct="1"/>
                      <a:r>
                        <a:rPr lang="es-ES" sz="2000" b="1" kern="1200" dirty="0">
                          <a:solidFill>
                            <a:srgbClr val="941914"/>
                          </a:solidFill>
                          <a:latin typeface="Lucida Sans" panose="020B0602030504020204" pitchFamily="34" charset="77"/>
                          <a:ea typeface="+mn-ea"/>
                          <a:cs typeface="+mn-cs"/>
                        </a:rPr>
                        <a:t>Estrategia “Maxi-Mini”</a:t>
                      </a:r>
                    </a:p>
                    <a:p>
                      <a:pPr algn="just"/>
                      <a:r>
                        <a:rPr lang="es-ES" sz="2000" b="0" kern="1200" dirty="0">
                          <a:solidFill>
                            <a:srgbClr val="000000"/>
                          </a:solidFill>
                          <a:latin typeface="Lucida Sans" panose="020B0602030504020204" pitchFamily="34" charset="77"/>
                          <a:ea typeface="+mn-ea"/>
                          <a:cs typeface="+mn-cs"/>
                        </a:rPr>
                        <a:t>Estrategia que utiliza las fortalezas para minimizar las amenazas.</a:t>
                      </a:r>
                    </a:p>
                    <a:p>
                      <a:pPr algn="just"/>
                      <a:endParaRPr lang="es-ES" sz="2000" dirty="0">
                        <a:solidFill>
                          <a:schemeClr val="accent6">
                            <a:lumMod val="75000"/>
                          </a:schemeClr>
                        </a:solidFill>
                      </a:endParaRPr>
                    </a:p>
                  </a:txBody>
                  <a:tcPr marL="91433" marR="91433"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343150">
                <a:tc>
                  <a:txBody>
                    <a:bodyPr/>
                    <a:lstStyle/>
                    <a:p>
                      <a:pPr marL="0" algn="just" defTabSz="914400" rtl="0" eaLnBrk="1" latinLnBrk="0" hangingPunct="1"/>
                      <a:r>
                        <a:rPr lang="es-ES" sz="2000" b="1" i="0" kern="1200" dirty="0">
                          <a:solidFill>
                            <a:srgbClr val="485C87"/>
                          </a:solidFill>
                          <a:effectLst/>
                          <a:latin typeface="Lucida Sans" panose="020B0602030504020204" pitchFamily="34" charset="77"/>
                          <a:ea typeface="+mn-ea"/>
                          <a:cs typeface="+mn-cs"/>
                        </a:rPr>
                        <a:t>DO</a:t>
                      </a:r>
                    </a:p>
                    <a:p>
                      <a:pPr algn="just"/>
                      <a:r>
                        <a:rPr lang="es-ES" sz="2000" b="1" kern="1200" dirty="0">
                          <a:solidFill>
                            <a:srgbClr val="941914"/>
                          </a:solidFill>
                          <a:latin typeface="Lucida Sans" panose="020B0602030504020204" pitchFamily="34" charset="77"/>
                          <a:ea typeface="+mn-ea"/>
                          <a:cs typeface="+mn-cs"/>
                        </a:rPr>
                        <a:t>Estrategia “Mini-Maxi”</a:t>
                      </a:r>
                    </a:p>
                    <a:p>
                      <a:pPr marL="0" algn="just" defTabSz="914400" rtl="0" eaLnBrk="1" latinLnBrk="0" hangingPunct="1"/>
                      <a:r>
                        <a:rPr lang="es-ES" sz="2000" b="0" kern="1200" dirty="0">
                          <a:solidFill>
                            <a:srgbClr val="000000"/>
                          </a:solidFill>
                          <a:latin typeface="Lucida Sans" panose="020B0602030504020204" pitchFamily="34" charset="77"/>
                          <a:ea typeface="+mn-ea"/>
                          <a:cs typeface="+mn-cs"/>
                        </a:rPr>
                        <a:t>Estrategia que minimiza las debilidades sacando partido de las oportunidades.</a:t>
                      </a:r>
                    </a:p>
                  </a:txBody>
                  <a:tcPr marL="91433" marR="91433"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lang="es-ES" sz="2000" b="1" i="0" kern="1200" dirty="0">
                          <a:solidFill>
                            <a:srgbClr val="485C87"/>
                          </a:solidFill>
                          <a:effectLst/>
                          <a:latin typeface="Lucida Sans" panose="020B0602030504020204" pitchFamily="34" charset="77"/>
                          <a:ea typeface="+mn-ea"/>
                          <a:cs typeface="+mn-cs"/>
                        </a:rPr>
                        <a:t>DA</a:t>
                      </a:r>
                    </a:p>
                    <a:p>
                      <a:pPr marL="0" algn="just" defTabSz="914400" rtl="0" eaLnBrk="1" latinLnBrk="0" hangingPunct="1"/>
                      <a:r>
                        <a:rPr lang="es-ES" sz="2000" b="1" kern="1200" dirty="0">
                          <a:solidFill>
                            <a:srgbClr val="941914"/>
                          </a:solidFill>
                          <a:latin typeface="Lucida Sans" panose="020B0602030504020204" pitchFamily="34" charset="77"/>
                          <a:ea typeface="+mn-ea"/>
                          <a:cs typeface="+mn-cs"/>
                        </a:rPr>
                        <a:t>Estrategia “Mini-Mini”</a:t>
                      </a:r>
                    </a:p>
                    <a:p>
                      <a:pPr marL="0" algn="just" defTabSz="914400" rtl="0" eaLnBrk="1" latinLnBrk="0" hangingPunct="1"/>
                      <a:r>
                        <a:rPr lang="es-ES" sz="2000" b="0" kern="1200" dirty="0">
                          <a:solidFill>
                            <a:srgbClr val="000000"/>
                          </a:solidFill>
                          <a:latin typeface="Lucida Sans" panose="020B0602030504020204" pitchFamily="34" charset="77"/>
                          <a:ea typeface="+mn-ea"/>
                          <a:cs typeface="+mn-cs"/>
                        </a:rPr>
                        <a:t>Estrategia que minimiza las debilidades y evita las amenazas.</a:t>
                      </a:r>
                    </a:p>
                    <a:p>
                      <a:pPr algn="just"/>
                      <a:endParaRPr lang="es-ES" sz="2000" dirty="0"/>
                    </a:p>
                  </a:txBody>
                  <a:tcPr marL="91433" marR="91433"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88897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B6EA6C6-F1C1-8A7D-B0C6-8A08F015F900}"/>
              </a:ext>
            </a:extLst>
          </p:cNvPr>
          <p:cNvSpPr txBox="1"/>
          <p:nvPr/>
        </p:nvSpPr>
        <p:spPr>
          <a:xfrm>
            <a:off x="300625" y="799942"/>
            <a:ext cx="7052153" cy="1138773"/>
          </a:xfrm>
          <a:prstGeom prst="rect">
            <a:avLst/>
          </a:prstGeom>
          <a:noFill/>
        </p:spPr>
        <p:txBody>
          <a:bodyPr wrap="square" rtlCol="0">
            <a:spAutoFit/>
          </a:bodyPr>
          <a:lstStyle/>
          <a:p>
            <a:r>
              <a:rPr lang="es-ES" sz="3400" dirty="0">
                <a:solidFill>
                  <a:srgbClr val="485C87"/>
                </a:solidFill>
                <a:latin typeface="Lucida Sans" panose="020B0602030504020204" pitchFamily="34" charset="77"/>
              </a:rPr>
              <a:t>Pasos para construir una Matriz FODA</a:t>
            </a:r>
            <a:endParaRPr lang="es-ES_tradnl" sz="3400" dirty="0">
              <a:solidFill>
                <a:srgbClr val="485C87"/>
              </a:solidFill>
              <a:latin typeface="Lucida Sans" panose="020B0602030504020204" pitchFamily="34" charset="77"/>
            </a:endParaRPr>
          </a:p>
        </p:txBody>
      </p:sp>
      <p:sp>
        <p:nvSpPr>
          <p:cNvPr id="3" name="CuadroTexto 2">
            <a:extLst>
              <a:ext uri="{FF2B5EF4-FFF2-40B4-BE49-F238E27FC236}">
                <a16:creationId xmlns:a16="http://schemas.microsoft.com/office/drawing/2014/main" id="{7FDE5F7E-0B80-8BE3-0B8F-BDB1139A7B57}"/>
              </a:ext>
            </a:extLst>
          </p:cNvPr>
          <p:cNvSpPr txBox="1"/>
          <p:nvPr/>
        </p:nvSpPr>
        <p:spPr>
          <a:xfrm>
            <a:off x="300626" y="2086401"/>
            <a:ext cx="7243174" cy="3231654"/>
          </a:xfrm>
          <a:prstGeom prst="rect">
            <a:avLst/>
          </a:prstGeom>
          <a:noFill/>
        </p:spPr>
        <p:txBody>
          <a:bodyPr wrap="square" rtlCol="0">
            <a:spAutoFit/>
          </a:bodyPr>
          <a:lstStyle/>
          <a:p>
            <a:pPr marL="342900" indent="-342900" algn="just">
              <a:buClr>
                <a:srgbClr val="941914"/>
              </a:buClr>
              <a:buFont typeface="+mj-lt"/>
              <a:buAutoNum type="arabicPeriod"/>
            </a:pPr>
            <a:r>
              <a:rPr lang="es-ES" sz="1700" dirty="0">
                <a:solidFill>
                  <a:srgbClr val="000000"/>
                </a:solidFill>
                <a:latin typeface="Lucida Sans" panose="020B0602030504020204" pitchFamily="34" charset="77"/>
              </a:rPr>
              <a:t>Realizar el </a:t>
            </a:r>
            <a:r>
              <a:rPr lang="es-ES" sz="1700" b="1" dirty="0">
                <a:solidFill>
                  <a:srgbClr val="941914"/>
                </a:solidFill>
                <a:latin typeface="Lucida Sans" panose="020B0602030504020204" pitchFamily="34" charset="77"/>
              </a:rPr>
              <a:t>diagnóstico</a:t>
            </a:r>
            <a:r>
              <a:rPr lang="es-ES" sz="1700" dirty="0">
                <a:solidFill>
                  <a:srgbClr val="000000"/>
                </a:solidFill>
                <a:latin typeface="Lucida Sans" panose="020B0602030504020204" pitchFamily="34" charset="77"/>
              </a:rPr>
              <a:t> de la empresa y organización.</a:t>
            </a:r>
          </a:p>
          <a:p>
            <a:pPr marL="342900" indent="-342900" algn="just">
              <a:buClr>
                <a:srgbClr val="941914"/>
              </a:buClr>
              <a:buFont typeface="+mj-lt"/>
              <a:buAutoNum type="arabicPeriod"/>
            </a:pPr>
            <a:r>
              <a:rPr lang="es-ES" sz="1700" dirty="0">
                <a:solidFill>
                  <a:srgbClr val="000000"/>
                </a:solidFill>
                <a:latin typeface="Lucida Sans" panose="020B0602030504020204" pitchFamily="34" charset="77"/>
              </a:rPr>
              <a:t>Hacer una </a:t>
            </a:r>
            <a:r>
              <a:rPr lang="es-ES" sz="1700" b="1" dirty="0">
                <a:solidFill>
                  <a:srgbClr val="941914"/>
                </a:solidFill>
                <a:latin typeface="Lucida Sans" panose="020B0602030504020204" pitchFamily="34" charset="77"/>
              </a:rPr>
              <a:t>lista</a:t>
            </a:r>
            <a:r>
              <a:rPr lang="es-ES" sz="1700" dirty="0">
                <a:solidFill>
                  <a:srgbClr val="000000"/>
                </a:solidFill>
                <a:latin typeface="Lucida Sans" panose="020B0602030504020204" pitchFamily="34" charset="77"/>
              </a:rPr>
              <a:t> de las fortalezas  y debilidades internas.</a:t>
            </a:r>
          </a:p>
          <a:p>
            <a:pPr marL="342900" indent="-342900" algn="just">
              <a:buClr>
                <a:srgbClr val="941914"/>
              </a:buClr>
              <a:buFont typeface="+mj-lt"/>
              <a:buAutoNum type="arabicPeriod"/>
            </a:pPr>
            <a:r>
              <a:rPr lang="es-ES" sz="1700" dirty="0">
                <a:solidFill>
                  <a:srgbClr val="000000"/>
                </a:solidFill>
                <a:latin typeface="Lucida Sans" panose="020B0602030504020204" pitchFamily="34" charset="77"/>
              </a:rPr>
              <a:t>Hacer una </a:t>
            </a:r>
            <a:r>
              <a:rPr lang="es-ES" sz="1700" b="1" dirty="0">
                <a:solidFill>
                  <a:srgbClr val="941914"/>
                </a:solidFill>
                <a:latin typeface="Lucida Sans" panose="020B0602030504020204" pitchFamily="34" charset="77"/>
              </a:rPr>
              <a:t>lista</a:t>
            </a:r>
            <a:r>
              <a:rPr lang="es-ES" sz="1700" dirty="0">
                <a:solidFill>
                  <a:srgbClr val="000000"/>
                </a:solidFill>
                <a:latin typeface="Lucida Sans" panose="020B0602030504020204" pitchFamily="34" charset="77"/>
              </a:rPr>
              <a:t> de las amenazas externas y oportunidades externas.</a:t>
            </a:r>
          </a:p>
          <a:p>
            <a:pPr marL="342900" indent="-342900" algn="just">
              <a:buClr>
                <a:srgbClr val="941914"/>
              </a:buClr>
              <a:buFont typeface="+mj-lt"/>
              <a:buAutoNum type="arabicPeriod"/>
            </a:pPr>
            <a:r>
              <a:rPr lang="es-ES" sz="1700" b="1" dirty="0">
                <a:solidFill>
                  <a:srgbClr val="941914"/>
                </a:solidFill>
                <a:latin typeface="Lucida Sans" panose="020B0602030504020204" pitchFamily="34" charset="77"/>
              </a:rPr>
              <a:t>Comparar</a:t>
            </a:r>
            <a:r>
              <a:rPr lang="es-ES" sz="1700" dirty="0">
                <a:solidFill>
                  <a:srgbClr val="000000"/>
                </a:solidFill>
                <a:latin typeface="Lucida Sans" panose="020B0602030504020204" pitchFamily="34" charset="77"/>
              </a:rPr>
              <a:t> las fortalezas internas con las oportunidades externas y </a:t>
            </a:r>
            <a:r>
              <a:rPr lang="es-ES" sz="1700" b="1" dirty="0">
                <a:solidFill>
                  <a:srgbClr val="941914"/>
                </a:solidFill>
                <a:latin typeface="Lucida Sans" panose="020B0602030504020204" pitchFamily="34" charset="77"/>
              </a:rPr>
              <a:t>registrar las estrategias FO</a:t>
            </a:r>
            <a:r>
              <a:rPr lang="es-ES" sz="1700" dirty="0">
                <a:solidFill>
                  <a:srgbClr val="000000"/>
                </a:solidFill>
                <a:latin typeface="Lucida Sans" panose="020B0602030504020204" pitchFamily="34" charset="77"/>
              </a:rPr>
              <a:t>.</a:t>
            </a:r>
          </a:p>
          <a:p>
            <a:pPr marL="342900" indent="-342900" algn="just">
              <a:buClr>
                <a:srgbClr val="941914"/>
              </a:buClr>
              <a:buFont typeface="+mj-lt"/>
              <a:buAutoNum type="arabicPeriod"/>
            </a:pPr>
            <a:r>
              <a:rPr lang="es-ES" sz="1700" b="1" dirty="0">
                <a:solidFill>
                  <a:srgbClr val="941914"/>
                </a:solidFill>
                <a:latin typeface="Lucida Sans" panose="020B0602030504020204" pitchFamily="34" charset="77"/>
              </a:rPr>
              <a:t>Comparar</a:t>
            </a:r>
            <a:r>
              <a:rPr lang="es-ES" sz="1700" dirty="0">
                <a:solidFill>
                  <a:srgbClr val="000000"/>
                </a:solidFill>
                <a:latin typeface="Lucida Sans" panose="020B0602030504020204" pitchFamily="34" charset="77"/>
              </a:rPr>
              <a:t> las debilidades internas con las oportunidades externas y </a:t>
            </a:r>
            <a:r>
              <a:rPr lang="es-ES" sz="1700" b="1" dirty="0">
                <a:solidFill>
                  <a:srgbClr val="941914"/>
                </a:solidFill>
                <a:latin typeface="Lucida Sans" panose="020B0602030504020204" pitchFamily="34" charset="77"/>
              </a:rPr>
              <a:t>registrar las estrategias DO</a:t>
            </a:r>
            <a:r>
              <a:rPr lang="es-ES" sz="1700" dirty="0">
                <a:solidFill>
                  <a:srgbClr val="000000"/>
                </a:solidFill>
                <a:latin typeface="Lucida Sans" panose="020B0602030504020204" pitchFamily="34" charset="77"/>
              </a:rPr>
              <a:t>.</a:t>
            </a:r>
          </a:p>
          <a:p>
            <a:pPr marL="342900" indent="-342900" algn="just">
              <a:buClr>
                <a:srgbClr val="941914"/>
              </a:buClr>
              <a:buFont typeface="+mj-lt"/>
              <a:buAutoNum type="arabicPeriod"/>
            </a:pPr>
            <a:r>
              <a:rPr lang="es-ES" sz="1700" b="1" dirty="0">
                <a:solidFill>
                  <a:srgbClr val="941914"/>
                </a:solidFill>
                <a:latin typeface="Lucida Sans" panose="020B0602030504020204" pitchFamily="34" charset="77"/>
              </a:rPr>
              <a:t>Comparar</a:t>
            </a:r>
            <a:r>
              <a:rPr lang="es-ES" sz="1700" dirty="0">
                <a:solidFill>
                  <a:srgbClr val="000000"/>
                </a:solidFill>
                <a:latin typeface="Lucida Sans" panose="020B0602030504020204" pitchFamily="34" charset="77"/>
              </a:rPr>
              <a:t> las fortalezas internas con las amenazas externas y </a:t>
            </a:r>
            <a:r>
              <a:rPr lang="es-ES" sz="1700" b="1" dirty="0">
                <a:solidFill>
                  <a:srgbClr val="941914"/>
                </a:solidFill>
                <a:latin typeface="Lucida Sans" panose="020B0602030504020204" pitchFamily="34" charset="77"/>
              </a:rPr>
              <a:t>registrar las estrategias FA</a:t>
            </a:r>
            <a:r>
              <a:rPr lang="es-ES" sz="1700" dirty="0">
                <a:solidFill>
                  <a:srgbClr val="000000"/>
                </a:solidFill>
                <a:latin typeface="Lucida Sans" panose="020B0602030504020204" pitchFamily="34" charset="77"/>
              </a:rPr>
              <a:t>.</a:t>
            </a:r>
          </a:p>
          <a:p>
            <a:pPr marL="342900" indent="-342900" algn="just">
              <a:buClr>
                <a:srgbClr val="941914"/>
              </a:buClr>
              <a:buFont typeface="+mj-lt"/>
              <a:buAutoNum type="arabicPeriod"/>
            </a:pPr>
            <a:r>
              <a:rPr lang="es-ES" sz="1700" b="1" dirty="0">
                <a:solidFill>
                  <a:srgbClr val="941914"/>
                </a:solidFill>
                <a:latin typeface="Lucida Sans" panose="020B0602030504020204" pitchFamily="34" charset="77"/>
              </a:rPr>
              <a:t>Comparar</a:t>
            </a:r>
            <a:r>
              <a:rPr lang="es-ES" sz="1700" dirty="0">
                <a:solidFill>
                  <a:srgbClr val="000000"/>
                </a:solidFill>
                <a:latin typeface="Lucida Sans" panose="020B0602030504020204" pitchFamily="34" charset="77"/>
              </a:rPr>
              <a:t> de las debilidades internas con las amenazas externas y </a:t>
            </a:r>
            <a:r>
              <a:rPr lang="es-ES" sz="1700" b="1" dirty="0">
                <a:solidFill>
                  <a:srgbClr val="941914"/>
                </a:solidFill>
                <a:latin typeface="Lucida Sans" panose="020B0602030504020204" pitchFamily="34" charset="77"/>
              </a:rPr>
              <a:t>registrar las estrategias DA</a:t>
            </a:r>
            <a:r>
              <a:rPr lang="es-ES" sz="1700" dirty="0">
                <a:solidFill>
                  <a:srgbClr val="000000"/>
                </a:solidFill>
                <a:latin typeface="Lucida Sans" panose="020B0602030504020204" pitchFamily="34" charset="77"/>
              </a:rPr>
              <a:t>.</a:t>
            </a:r>
          </a:p>
        </p:txBody>
      </p:sp>
      <p:pic>
        <p:nvPicPr>
          <p:cNvPr id="4" name="Imagen 3">
            <a:extLst>
              <a:ext uri="{FF2B5EF4-FFF2-40B4-BE49-F238E27FC236}">
                <a16:creationId xmlns:a16="http://schemas.microsoft.com/office/drawing/2014/main" id="{8D168E84-8EFC-B801-3C45-FEBC6680031E}"/>
              </a:ext>
            </a:extLst>
          </p:cNvPr>
          <p:cNvPicPr>
            <a:picLocks noChangeAspect="1"/>
          </p:cNvPicPr>
          <p:nvPr/>
        </p:nvPicPr>
        <p:blipFill>
          <a:blip r:embed="rId2"/>
          <a:stretch>
            <a:fillRect/>
          </a:stretch>
        </p:blipFill>
        <p:spPr>
          <a:xfrm>
            <a:off x="7615671" y="2192039"/>
            <a:ext cx="4576329" cy="3020377"/>
          </a:xfrm>
          <a:prstGeom prst="rect">
            <a:avLst/>
          </a:prstGeom>
        </p:spPr>
      </p:pic>
    </p:spTree>
    <p:extLst>
      <p:ext uri="{BB962C8B-B14F-4D97-AF65-F5344CB8AC3E}">
        <p14:creationId xmlns:p14="http://schemas.microsoft.com/office/powerpoint/2010/main" val="198624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2AAABE6-D8EA-EAB6-B3C6-8E109F171B2E}"/>
              </a:ext>
            </a:extLst>
          </p:cNvPr>
          <p:cNvSpPr txBox="1"/>
          <p:nvPr/>
        </p:nvSpPr>
        <p:spPr>
          <a:xfrm>
            <a:off x="412769" y="713678"/>
            <a:ext cx="7052153" cy="1138773"/>
          </a:xfrm>
          <a:prstGeom prst="rect">
            <a:avLst/>
          </a:prstGeom>
          <a:noFill/>
        </p:spPr>
        <p:txBody>
          <a:bodyPr wrap="square" rtlCol="0">
            <a:spAutoFit/>
          </a:bodyPr>
          <a:lstStyle/>
          <a:p>
            <a:r>
              <a:rPr lang="es-ES" sz="3400" dirty="0">
                <a:solidFill>
                  <a:srgbClr val="485C87"/>
                </a:solidFill>
                <a:latin typeface="Lucida Sans" panose="020B0602030504020204" pitchFamily="34" charset="77"/>
              </a:rPr>
              <a:t>Representación Esquemática de la Matriz FODA</a:t>
            </a:r>
          </a:p>
        </p:txBody>
      </p:sp>
      <p:graphicFrame>
        <p:nvGraphicFramePr>
          <p:cNvPr id="3" name="Tabla 5">
            <a:extLst>
              <a:ext uri="{FF2B5EF4-FFF2-40B4-BE49-F238E27FC236}">
                <a16:creationId xmlns:a16="http://schemas.microsoft.com/office/drawing/2014/main" id="{CF7566C8-0E21-2728-E6AF-A448BC89E7C7}"/>
              </a:ext>
            </a:extLst>
          </p:cNvPr>
          <p:cNvGraphicFramePr>
            <a:graphicFrameLocks noGrp="1"/>
          </p:cNvGraphicFramePr>
          <p:nvPr>
            <p:extLst>
              <p:ext uri="{D42A27DB-BD31-4B8C-83A1-F6EECF244321}">
                <p14:modId xmlns:p14="http://schemas.microsoft.com/office/powerpoint/2010/main" val="3903303932"/>
              </p:ext>
            </p:extLst>
          </p:nvPr>
        </p:nvGraphicFramePr>
        <p:xfrm>
          <a:off x="2320356" y="1977336"/>
          <a:ext cx="7775575" cy="3048107"/>
        </p:xfrm>
        <a:graphic>
          <a:graphicData uri="http://schemas.openxmlformats.org/drawingml/2006/table">
            <a:tbl>
              <a:tblPr firstRow="1" bandRow="1">
                <a:tableStyleId>{5C22544A-7EE6-4342-B048-85BDC9FD1C3A}</a:tableStyleId>
              </a:tblPr>
              <a:tblGrid>
                <a:gridCol w="2349501">
                  <a:extLst>
                    <a:ext uri="{9D8B030D-6E8A-4147-A177-3AD203B41FA5}">
                      <a16:colId xmlns:a16="http://schemas.microsoft.com/office/drawing/2014/main" val="20000"/>
                    </a:ext>
                  </a:extLst>
                </a:gridCol>
                <a:gridCol w="2690224">
                  <a:extLst>
                    <a:ext uri="{9D8B030D-6E8A-4147-A177-3AD203B41FA5}">
                      <a16:colId xmlns:a16="http://schemas.microsoft.com/office/drawing/2014/main" val="20001"/>
                    </a:ext>
                  </a:extLst>
                </a:gridCol>
                <a:gridCol w="2735850">
                  <a:extLst>
                    <a:ext uri="{9D8B030D-6E8A-4147-A177-3AD203B41FA5}">
                      <a16:colId xmlns:a16="http://schemas.microsoft.com/office/drawing/2014/main" val="20002"/>
                    </a:ext>
                  </a:extLst>
                </a:gridCol>
              </a:tblGrid>
              <a:tr h="777359">
                <a:tc>
                  <a:txBody>
                    <a:bodyPr/>
                    <a:lstStyle/>
                    <a:p>
                      <a:pPr algn="l"/>
                      <a:r>
                        <a:rPr lang="es-ES" sz="1800" b="1" kern="1200" dirty="0">
                          <a:solidFill>
                            <a:srgbClr val="941914"/>
                          </a:solidFill>
                          <a:latin typeface="Lucida Sans" panose="020B0602030504020204" pitchFamily="34" charset="77"/>
                          <a:ea typeface="+mn-ea"/>
                          <a:cs typeface="+mn-cs"/>
                        </a:rPr>
                        <a:t>Dejar siempre en blanco</a:t>
                      </a:r>
                    </a:p>
                  </a:txBody>
                  <a:tcPr marL="76187" marR="76187" marT="19047" marB="19047">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s-ES" sz="1800" b="1" kern="1200" dirty="0">
                          <a:solidFill>
                            <a:srgbClr val="941914"/>
                          </a:solidFill>
                          <a:latin typeface="Lucida Sans" panose="020B0602030504020204" pitchFamily="34" charset="77"/>
                          <a:ea typeface="+mn-ea"/>
                          <a:cs typeface="+mn-cs"/>
                        </a:rPr>
                        <a:t>Debilidades (D)</a:t>
                      </a:r>
                      <a:br>
                        <a:rPr lang="es-ES" sz="1800" b="1" kern="1200" dirty="0">
                          <a:solidFill>
                            <a:srgbClr val="941914"/>
                          </a:solidFill>
                          <a:latin typeface="Lucida Sans" panose="020B0602030504020204" pitchFamily="34" charset="77"/>
                          <a:ea typeface="+mn-ea"/>
                          <a:cs typeface="+mn-cs"/>
                        </a:rPr>
                      </a:br>
                      <a:r>
                        <a:rPr lang="es-ES" sz="1800" b="1" kern="1200" dirty="0">
                          <a:solidFill>
                            <a:srgbClr val="941914"/>
                          </a:solidFill>
                          <a:latin typeface="Lucida Sans" panose="020B0602030504020204" pitchFamily="34" charset="77"/>
                          <a:ea typeface="+mn-ea"/>
                          <a:cs typeface="+mn-cs"/>
                        </a:rPr>
                        <a:t>Lista de Debilidades</a:t>
                      </a:r>
                    </a:p>
                  </a:txBody>
                  <a:tcPr marL="76187" marR="76187" marT="19047" marB="19047">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s-ES" sz="1800" b="1" kern="1200" dirty="0">
                          <a:solidFill>
                            <a:srgbClr val="941914"/>
                          </a:solidFill>
                          <a:latin typeface="Lucida Sans" panose="020B0602030504020204" pitchFamily="34" charset="77"/>
                          <a:ea typeface="+mn-ea"/>
                          <a:cs typeface="+mn-cs"/>
                        </a:rPr>
                        <a:t>Fortalezas (F)</a:t>
                      </a:r>
                      <a:br>
                        <a:rPr lang="es-ES" sz="1800" b="1" kern="1200" dirty="0">
                          <a:solidFill>
                            <a:srgbClr val="941914"/>
                          </a:solidFill>
                          <a:latin typeface="Lucida Sans" panose="020B0602030504020204" pitchFamily="34" charset="77"/>
                          <a:ea typeface="+mn-ea"/>
                          <a:cs typeface="+mn-cs"/>
                        </a:rPr>
                      </a:br>
                      <a:r>
                        <a:rPr lang="es-ES" sz="1800" b="1" kern="1200" dirty="0">
                          <a:solidFill>
                            <a:srgbClr val="941914"/>
                          </a:solidFill>
                          <a:latin typeface="Lucida Sans" panose="020B0602030504020204" pitchFamily="34" charset="77"/>
                          <a:ea typeface="+mn-ea"/>
                          <a:cs typeface="+mn-cs"/>
                        </a:rPr>
                        <a:t>Lista de Fortalezas</a:t>
                      </a:r>
                    </a:p>
                  </a:txBody>
                  <a:tcPr marL="76187" marR="76187" marT="19047" marB="19047">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059118">
                <a:tc>
                  <a:txBody>
                    <a:bodyPr/>
                    <a:lstStyle/>
                    <a:p>
                      <a:pPr marL="0" algn="l" defTabSz="914400" rtl="0" eaLnBrk="1" latinLnBrk="0" hangingPunct="1"/>
                      <a:r>
                        <a:rPr lang="pt-BR" sz="1800" b="1" kern="1200" dirty="0">
                          <a:solidFill>
                            <a:srgbClr val="941914"/>
                          </a:solidFill>
                          <a:latin typeface="Lucida Sans" panose="020B0602030504020204" pitchFamily="34" charset="77"/>
                          <a:ea typeface="+mn-ea"/>
                          <a:cs typeface="+mn-cs"/>
                        </a:rPr>
                        <a:t>Oportunidades (O)</a:t>
                      </a:r>
                      <a:br>
                        <a:rPr lang="pt-BR" sz="1800" b="1" kern="1200" dirty="0">
                          <a:solidFill>
                            <a:srgbClr val="941914"/>
                          </a:solidFill>
                          <a:latin typeface="Lucida Sans" panose="020B0602030504020204" pitchFamily="34" charset="77"/>
                          <a:ea typeface="+mn-ea"/>
                          <a:cs typeface="+mn-cs"/>
                        </a:rPr>
                      </a:br>
                      <a:r>
                        <a:rPr lang="pt-BR" sz="1800" b="1" kern="1200" dirty="0">
                          <a:solidFill>
                            <a:srgbClr val="941914"/>
                          </a:solidFill>
                          <a:latin typeface="Lucida Sans" panose="020B0602030504020204" pitchFamily="34" charset="77"/>
                          <a:ea typeface="+mn-ea"/>
                          <a:cs typeface="+mn-cs"/>
                        </a:rPr>
                        <a:t>Lista de Oportunidades</a:t>
                      </a:r>
                    </a:p>
                  </a:txBody>
                  <a:tcPr marL="76187" marR="76187" marT="19047" marB="19047">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s-ES" sz="1800" b="0" kern="1200" dirty="0">
                          <a:solidFill>
                            <a:srgbClr val="000000"/>
                          </a:solidFill>
                          <a:latin typeface="Lucida Sans" panose="020B0602030504020204" pitchFamily="34" charset="77"/>
                          <a:ea typeface="+mn-ea"/>
                          <a:cs typeface="+mn-cs"/>
                        </a:rPr>
                        <a:t>Estrategias (DO)</a:t>
                      </a:r>
                      <a:br>
                        <a:rPr lang="es-ES" sz="1800" b="0" kern="1200" dirty="0">
                          <a:solidFill>
                            <a:srgbClr val="000000"/>
                          </a:solidFill>
                          <a:latin typeface="Lucida Sans" panose="020B0602030504020204" pitchFamily="34" charset="77"/>
                          <a:ea typeface="+mn-ea"/>
                          <a:cs typeface="+mn-cs"/>
                        </a:rPr>
                      </a:br>
                      <a:r>
                        <a:rPr lang="es-ES" sz="1800" b="0" kern="1200" dirty="0">
                          <a:solidFill>
                            <a:srgbClr val="000000"/>
                          </a:solidFill>
                          <a:latin typeface="Lucida Sans" panose="020B0602030504020204" pitchFamily="34" charset="77"/>
                          <a:ea typeface="+mn-ea"/>
                          <a:cs typeface="+mn-cs"/>
                        </a:rPr>
                        <a:t>Vencer debilidades aprovechando oportunidades</a:t>
                      </a:r>
                    </a:p>
                  </a:txBody>
                  <a:tcPr marL="76187" marR="76187" marT="19047" marB="19047">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s-ES" sz="1800" b="0" kern="1200" dirty="0">
                          <a:solidFill>
                            <a:srgbClr val="000000"/>
                          </a:solidFill>
                          <a:latin typeface="Lucida Sans" panose="020B0602030504020204" pitchFamily="34" charset="77"/>
                          <a:ea typeface="+mn-ea"/>
                          <a:cs typeface="+mn-cs"/>
                        </a:rPr>
                        <a:t>Estrategias (FO)</a:t>
                      </a:r>
                      <a:br>
                        <a:rPr lang="es-ES" sz="1800" b="0" kern="1200" dirty="0">
                          <a:solidFill>
                            <a:srgbClr val="000000"/>
                          </a:solidFill>
                          <a:latin typeface="Lucida Sans" panose="020B0602030504020204" pitchFamily="34" charset="77"/>
                          <a:ea typeface="+mn-ea"/>
                          <a:cs typeface="+mn-cs"/>
                        </a:rPr>
                      </a:br>
                      <a:r>
                        <a:rPr lang="es-ES" sz="1800" b="0" kern="1200" dirty="0">
                          <a:solidFill>
                            <a:srgbClr val="000000"/>
                          </a:solidFill>
                          <a:latin typeface="Lucida Sans" panose="020B0602030504020204" pitchFamily="34" charset="77"/>
                          <a:ea typeface="+mn-ea"/>
                          <a:cs typeface="+mn-cs"/>
                        </a:rPr>
                        <a:t>Uso de fortalezas para aprovechar oportunidades</a:t>
                      </a:r>
                    </a:p>
                  </a:txBody>
                  <a:tcPr marL="76187" marR="76187" marT="19047" marB="19047">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135323">
                <a:tc>
                  <a:txBody>
                    <a:bodyPr/>
                    <a:lstStyle/>
                    <a:p>
                      <a:pPr marL="0" algn="l" defTabSz="914400" rtl="0" eaLnBrk="1" latinLnBrk="0" hangingPunct="1"/>
                      <a:r>
                        <a:rPr lang="es-ES" sz="1800" b="1" kern="1200" dirty="0">
                          <a:solidFill>
                            <a:srgbClr val="941914"/>
                          </a:solidFill>
                          <a:latin typeface="Lucida Sans" panose="020B0602030504020204" pitchFamily="34" charset="77"/>
                          <a:ea typeface="+mn-ea"/>
                          <a:cs typeface="+mn-cs"/>
                        </a:rPr>
                        <a:t>Amenazas (A)</a:t>
                      </a:r>
                      <a:br>
                        <a:rPr lang="es-ES" sz="1800" b="1" kern="1200" dirty="0">
                          <a:solidFill>
                            <a:srgbClr val="941914"/>
                          </a:solidFill>
                          <a:latin typeface="Lucida Sans" panose="020B0602030504020204" pitchFamily="34" charset="77"/>
                          <a:ea typeface="+mn-ea"/>
                          <a:cs typeface="+mn-cs"/>
                        </a:rPr>
                      </a:br>
                      <a:r>
                        <a:rPr lang="es-ES" sz="1800" b="1" kern="1200" dirty="0">
                          <a:solidFill>
                            <a:srgbClr val="941914"/>
                          </a:solidFill>
                          <a:latin typeface="Lucida Sans" panose="020B0602030504020204" pitchFamily="34" charset="77"/>
                          <a:ea typeface="+mn-ea"/>
                          <a:cs typeface="+mn-cs"/>
                        </a:rPr>
                        <a:t>Lista de Amenazas</a:t>
                      </a:r>
                    </a:p>
                  </a:txBody>
                  <a:tcPr marL="76187" marR="76187" marT="19047" marB="19047">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s-ES" sz="1800" b="0" kern="1200">
                          <a:solidFill>
                            <a:srgbClr val="000000"/>
                          </a:solidFill>
                          <a:latin typeface="Lucida Sans" panose="020B0602030504020204" pitchFamily="34" charset="77"/>
                          <a:ea typeface="+mn-ea"/>
                          <a:cs typeface="+mn-cs"/>
                        </a:rPr>
                        <a:t>Estrategias (DA)</a:t>
                      </a:r>
                      <a:br>
                        <a:rPr lang="es-ES" sz="1800" b="0" kern="1200">
                          <a:solidFill>
                            <a:srgbClr val="000000"/>
                          </a:solidFill>
                          <a:latin typeface="Lucida Sans" panose="020B0602030504020204" pitchFamily="34" charset="77"/>
                          <a:ea typeface="+mn-ea"/>
                          <a:cs typeface="+mn-cs"/>
                        </a:rPr>
                      </a:br>
                      <a:r>
                        <a:rPr lang="es-ES" sz="1800" b="0" kern="1200">
                          <a:solidFill>
                            <a:srgbClr val="000000"/>
                          </a:solidFill>
                          <a:latin typeface="Lucida Sans" panose="020B0602030504020204" pitchFamily="34" charset="77"/>
                          <a:ea typeface="+mn-ea"/>
                          <a:cs typeface="+mn-cs"/>
                        </a:rPr>
                        <a:t>Reducir a un mínimo las debilidades y evitar las amenazas</a:t>
                      </a:r>
                    </a:p>
                  </a:txBody>
                  <a:tcPr marL="76187" marR="76187" marT="19047" marB="19047">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s-ES" sz="1800" b="0" kern="1200" dirty="0">
                          <a:solidFill>
                            <a:srgbClr val="000000"/>
                          </a:solidFill>
                          <a:latin typeface="Lucida Sans" panose="020B0602030504020204" pitchFamily="34" charset="77"/>
                          <a:ea typeface="+mn-ea"/>
                          <a:cs typeface="+mn-cs"/>
                        </a:rPr>
                        <a:t>Estrategias (FA)</a:t>
                      </a:r>
                      <a:br>
                        <a:rPr lang="es-ES" sz="1800" b="0" kern="1200" dirty="0">
                          <a:solidFill>
                            <a:srgbClr val="000000"/>
                          </a:solidFill>
                          <a:latin typeface="Lucida Sans" panose="020B0602030504020204" pitchFamily="34" charset="77"/>
                          <a:ea typeface="+mn-ea"/>
                          <a:cs typeface="+mn-cs"/>
                        </a:rPr>
                      </a:br>
                      <a:r>
                        <a:rPr lang="es-ES" sz="1800" b="0" kern="1200" dirty="0">
                          <a:solidFill>
                            <a:srgbClr val="000000"/>
                          </a:solidFill>
                          <a:latin typeface="Lucida Sans" panose="020B0602030504020204" pitchFamily="34" charset="77"/>
                          <a:ea typeface="+mn-ea"/>
                          <a:cs typeface="+mn-cs"/>
                        </a:rPr>
                        <a:t>Usar fortalezas para evitar amenazas</a:t>
                      </a:r>
                    </a:p>
                  </a:txBody>
                  <a:tcPr marL="76187" marR="76187" marT="19047" marB="19047">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4" name="CuadroTexto 3">
            <a:extLst>
              <a:ext uri="{FF2B5EF4-FFF2-40B4-BE49-F238E27FC236}">
                <a16:creationId xmlns:a16="http://schemas.microsoft.com/office/drawing/2014/main" id="{00A21FF7-0796-1766-C7D8-F55CB6884EC4}"/>
              </a:ext>
            </a:extLst>
          </p:cNvPr>
          <p:cNvSpPr txBox="1"/>
          <p:nvPr/>
        </p:nvSpPr>
        <p:spPr>
          <a:xfrm>
            <a:off x="1264962" y="5323308"/>
            <a:ext cx="9886362" cy="1138773"/>
          </a:xfrm>
          <a:prstGeom prst="rect">
            <a:avLst/>
          </a:prstGeom>
          <a:noFill/>
        </p:spPr>
        <p:txBody>
          <a:bodyPr wrap="square" rtlCol="0">
            <a:spAutoFit/>
          </a:bodyPr>
          <a:lstStyle/>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Se combinan las </a:t>
            </a:r>
            <a:r>
              <a:rPr lang="es-ES" sz="1700" b="1" dirty="0">
                <a:solidFill>
                  <a:srgbClr val="941914"/>
                </a:solidFill>
                <a:latin typeface="Lucida Sans" panose="020B0602030504020204" pitchFamily="34" charset="77"/>
              </a:rPr>
              <a:t>Fortalezas con las Oportunidades </a:t>
            </a:r>
            <a:r>
              <a:rPr lang="es-ES" sz="1700" dirty="0">
                <a:solidFill>
                  <a:srgbClr val="000000"/>
                </a:solidFill>
                <a:latin typeface="Lucida Sans" panose="020B0602030504020204" pitchFamily="34" charset="77"/>
              </a:rPr>
              <a:t>para obtener estrategias </a:t>
            </a:r>
            <a:r>
              <a:rPr lang="es-ES" sz="1700" b="1" dirty="0">
                <a:solidFill>
                  <a:srgbClr val="941914"/>
                </a:solidFill>
                <a:latin typeface="Lucida Sans" panose="020B0602030504020204" pitchFamily="34" charset="77"/>
              </a:rPr>
              <a:t>FO</a:t>
            </a:r>
            <a:r>
              <a:rPr lang="es-ES" sz="1700" dirty="0">
                <a:solidFill>
                  <a:srgbClr val="000000"/>
                </a:solidFill>
                <a:latin typeface="Lucida Sans" panose="020B0602030504020204" pitchFamily="34" charset="77"/>
              </a:rPr>
              <a:t>.</a:t>
            </a: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Se combinan las </a:t>
            </a:r>
            <a:r>
              <a:rPr lang="es-ES" sz="1700" b="1" dirty="0">
                <a:solidFill>
                  <a:srgbClr val="941914"/>
                </a:solidFill>
                <a:latin typeface="Lucida Sans" panose="020B0602030504020204" pitchFamily="34" charset="77"/>
              </a:rPr>
              <a:t>Fortalezas con las Amenazas </a:t>
            </a:r>
            <a:r>
              <a:rPr lang="es-ES" sz="1700" dirty="0">
                <a:solidFill>
                  <a:srgbClr val="000000"/>
                </a:solidFill>
                <a:latin typeface="Lucida Sans" panose="020B0602030504020204" pitchFamily="34" charset="77"/>
              </a:rPr>
              <a:t>para obtener estrategias </a:t>
            </a:r>
            <a:r>
              <a:rPr lang="es-ES" sz="1700" b="1" dirty="0">
                <a:solidFill>
                  <a:srgbClr val="941914"/>
                </a:solidFill>
                <a:latin typeface="Lucida Sans" panose="020B0602030504020204" pitchFamily="34" charset="77"/>
              </a:rPr>
              <a:t>FA</a:t>
            </a:r>
            <a:r>
              <a:rPr lang="es-ES" sz="1700" dirty="0">
                <a:solidFill>
                  <a:srgbClr val="000000"/>
                </a:solidFill>
                <a:latin typeface="Lucida Sans" panose="020B0602030504020204" pitchFamily="34" charset="77"/>
              </a:rPr>
              <a:t>.</a:t>
            </a: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Se combinan las </a:t>
            </a:r>
            <a:r>
              <a:rPr lang="es-ES" sz="1700" b="1" dirty="0">
                <a:solidFill>
                  <a:srgbClr val="941914"/>
                </a:solidFill>
                <a:latin typeface="Lucida Sans" panose="020B0602030504020204" pitchFamily="34" charset="77"/>
              </a:rPr>
              <a:t>Debilidades con las Oportunidades </a:t>
            </a:r>
            <a:r>
              <a:rPr lang="es-ES" sz="1700" dirty="0">
                <a:solidFill>
                  <a:srgbClr val="000000"/>
                </a:solidFill>
                <a:latin typeface="Lucida Sans" panose="020B0602030504020204" pitchFamily="34" charset="77"/>
              </a:rPr>
              <a:t>para obtener estrategias </a:t>
            </a:r>
            <a:r>
              <a:rPr lang="es-ES" sz="1700" b="1" dirty="0">
                <a:solidFill>
                  <a:srgbClr val="941914"/>
                </a:solidFill>
                <a:latin typeface="Lucida Sans" panose="020B0602030504020204" pitchFamily="34" charset="77"/>
              </a:rPr>
              <a:t>DO</a:t>
            </a:r>
            <a:r>
              <a:rPr lang="es-ES" sz="1700" dirty="0">
                <a:solidFill>
                  <a:srgbClr val="000000"/>
                </a:solidFill>
                <a:latin typeface="Lucida Sans" panose="020B0602030504020204" pitchFamily="34" charset="77"/>
              </a:rPr>
              <a:t>.</a:t>
            </a: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Se combinan las </a:t>
            </a:r>
            <a:r>
              <a:rPr lang="es-ES" sz="1700" b="1" dirty="0">
                <a:solidFill>
                  <a:srgbClr val="941914"/>
                </a:solidFill>
                <a:latin typeface="Lucida Sans" panose="020B0602030504020204" pitchFamily="34" charset="77"/>
              </a:rPr>
              <a:t>Debilidades con las Amenazas </a:t>
            </a:r>
            <a:r>
              <a:rPr lang="es-ES" sz="1700" dirty="0">
                <a:solidFill>
                  <a:srgbClr val="000000"/>
                </a:solidFill>
                <a:latin typeface="Lucida Sans" panose="020B0602030504020204" pitchFamily="34" charset="77"/>
              </a:rPr>
              <a:t>para obtener estrategias </a:t>
            </a:r>
            <a:r>
              <a:rPr lang="es-ES" sz="1700" b="1" dirty="0">
                <a:solidFill>
                  <a:srgbClr val="941914"/>
                </a:solidFill>
                <a:latin typeface="Lucida Sans" panose="020B0602030504020204" pitchFamily="34" charset="77"/>
              </a:rPr>
              <a:t>DA</a:t>
            </a:r>
            <a:r>
              <a:rPr lang="es-ES" sz="1700" dirty="0">
                <a:solidFill>
                  <a:srgbClr val="000000"/>
                </a:solidFill>
                <a:latin typeface="Lucida Sans" panose="020B0602030504020204" pitchFamily="34" charset="77"/>
              </a:rPr>
              <a:t>.</a:t>
            </a:r>
          </a:p>
        </p:txBody>
      </p:sp>
    </p:spTree>
    <p:extLst>
      <p:ext uri="{BB962C8B-B14F-4D97-AF65-F5344CB8AC3E}">
        <p14:creationId xmlns:p14="http://schemas.microsoft.com/office/powerpoint/2010/main" val="2972722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alisis FOD">
            <a:hlinkClick r:id="" action="ppaction://media"/>
            <a:extLst>
              <a:ext uri="{FF2B5EF4-FFF2-40B4-BE49-F238E27FC236}">
                <a16:creationId xmlns:a16="http://schemas.microsoft.com/office/drawing/2014/main" id="{C7C4D648-086B-3A0B-E803-846A1DE20F9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3270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4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0EBBAC6-7304-87FA-3251-645157728AA4}"/>
              </a:ext>
            </a:extLst>
          </p:cNvPr>
          <p:cNvSpPr txBox="1"/>
          <p:nvPr/>
        </p:nvSpPr>
        <p:spPr>
          <a:xfrm>
            <a:off x="1428779" y="1993377"/>
            <a:ext cx="9334442" cy="2677656"/>
          </a:xfrm>
          <a:prstGeom prst="rect">
            <a:avLst/>
          </a:prstGeom>
          <a:noFill/>
        </p:spPr>
        <p:txBody>
          <a:bodyPr wrap="square" rtlCol="0">
            <a:spAutoFit/>
          </a:bodyPr>
          <a:lstStyle/>
          <a:p>
            <a:pPr algn="ctr">
              <a:buClr>
                <a:srgbClr val="941914"/>
              </a:buClr>
            </a:pPr>
            <a:r>
              <a:rPr lang="es-ES" sz="2400" b="1" i="0" dirty="0">
                <a:solidFill>
                  <a:srgbClr val="485C87"/>
                </a:solidFill>
                <a:effectLst/>
                <a:latin typeface="Lucida Sans" panose="020B0602030504020204" pitchFamily="34" charset="77"/>
              </a:rPr>
              <a:t>La aplicación específica de las </a:t>
            </a:r>
            <a:r>
              <a:rPr lang="es-ES" sz="2400" b="1" i="0" dirty="0">
                <a:solidFill>
                  <a:srgbClr val="941914"/>
                </a:solidFill>
                <a:effectLst/>
                <a:latin typeface="Lucida Sans" panose="020B0602030504020204" pitchFamily="34" charset="77"/>
              </a:rPr>
              <a:t>estrategias</a:t>
            </a:r>
            <a:r>
              <a:rPr lang="es-ES" sz="2400" b="1" i="0" dirty="0">
                <a:solidFill>
                  <a:srgbClr val="485C87"/>
                </a:solidFill>
                <a:effectLst/>
                <a:latin typeface="Lucida Sans" panose="020B0602030504020204" pitchFamily="34" charset="77"/>
              </a:rPr>
              <a:t> dependerá de la </a:t>
            </a:r>
            <a:r>
              <a:rPr lang="es-ES" sz="2400" b="1" i="0" dirty="0">
                <a:solidFill>
                  <a:srgbClr val="941914"/>
                </a:solidFill>
                <a:effectLst/>
                <a:latin typeface="Lucida Sans" panose="020B0602030504020204" pitchFamily="34" charset="77"/>
              </a:rPr>
              <a:t>situación única </a:t>
            </a:r>
            <a:r>
              <a:rPr lang="es-ES" sz="2400" b="1" i="0" dirty="0">
                <a:solidFill>
                  <a:srgbClr val="485C87"/>
                </a:solidFill>
                <a:effectLst/>
                <a:latin typeface="Lucida Sans" panose="020B0602030504020204" pitchFamily="34" charset="77"/>
              </a:rPr>
              <a:t>de cada organización. Es importante </a:t>
            </a:r>
            <a:r>
              <a:rPr lang="es-ES" sz="2400" b="1" i="0" dirty="0">
                <a:solidFill>
                  <a:srgbClr val="941914"/>
                </a:solidFill>
                <a:effectLst/>
                <a:latin typeface="Lucida Sans" panose="020B0602030504020204" pitchFamily="34" charset="77"/>
              </a:rPr>
              <a:t>revisar y ajustar </a:t>
            </a:r>
            <a:r>
              <a:rPr lang="es-ES" sz="2400" b="1" i="0" dirty="0">
                <a:solidFill>
                  <a:srgbClr val="485C87"/>
                </a:solidFill>
                <a:effectLst/>
                <a:latin typeface="Lucida Sans" panose="020B0602030504020204" pitchFamily="34" charset="77"/>
              </a:rPr>
              <a:t>las estrategias a medida que </a:t>
            </a:r>
            <a:r>
              <a:rPr lang="es-ES" sz="2400" b="1" i="0" dirty="0">
                <a:solidFill>
                  <a:srgbClr val="941914"/>
                </a:solidFill>
                <a:effectLst/>
                <a:latin typeface="Lucida Sans" panose="020B0602030504020204" pitchFamily="34" charset="77"/>
              </a:rPr>
              <a:t>evoluciona el entorno</a:t>
            </a:r>
            <a:r>
              <a:rPr lang="es-ES" sz="2400" b="1" i="0" dirty="0">
                <a:solidFill>
                  <a:srgbClr val="485C87"/>
                </a:solidFill>
                <a:effectLst/>
                <a:latin typeface="Lucida Sans" panose="020B0602030504020204" pitchFamily="34" charset="77"/>
              </a:rPr>
              <a:t> empresarial y se producen </a:t>
            </a:r>
            <a:r>
              <a:rPr lang="es-ES" sz="2400" b="1" i="0" dirty="0">
                <a:solidFill>
                  <a:srgbClr val="941914"/>
                </a:solidFill>
                <a:effectLst/>
                <a:latin typeface="Lucida Sans" panose="020B0602030504020204" pitchFamily="34" charset="77"/>
              </a:rPr>
              <a:t>cambios</a:t>
            </a:r>
            <a:r>
              <a:rPr lang="es-ES" sz="2400" b="1" i="0" dirty="0">
                <a:solidFill>
                  <a:srgbClr val="485C87"/>
                </a:solidFill>
                <a:effectLst/>
                <a:latin typeface="Lucida Sans" panose="020B0602030504020204" pitchFamily="34" charset="77"/>
              </a:rPr>
              <a:t> en la organización. El análisis FODA es una </a:t>
            </a:r>
            <a:r>
              <a:rPr lang="es-ES" sz="2400" b="1" i="0" dirty="0">
                <a:solidFill>
                  <a:srgbClr val="941914"/>
                </a:solidFill>
                <a:effectLst/>
                <a:latin typeface="Lucida Sans" panose="020B0602030504020204" pitchFamily="34" charset="77"/>
              </a:rPr>
              <a:t>herramienta dinámica</a:t>
            </a:r>
            <a:r>
              <a:rPr lang="es-ES" sz="2400" b="1" i="0" dirty="0">
                <a:solidFill>
                  <a:srgbClr val="485C87"/>
                </a:solidFill>
                <a:effectLst/>
                <a:latin typeface="Lucida Sans" panose="020B0602030504020204" pitchFamily="34" charset="77"/>
              </a:rPr>
              <a:t> que debe ser utilizada de </a:t>
            </a:r>
            <a:r>
              <a:rPr lang="es-ES" sz="2400" b="1" i="0" dirty="0">
                <a:solidFill>
                  <a:srgbClr val="941914"/>
                </a:solidFill>
                <a:effectLst/>
                <a:latin typeface="Lucida Sans" panose="020B0602030504020204" pitchFamily="34" charset="77"/>
              </a:rPr>
              <a:t>manera continua </a:t>
            </a:r>
            <a:r>
              <a:rPr lang="es-ES" sz="2400" b="1" i="0" dirty="0">
                <a:solidFill>
                  <a:srgbClr val="485C87"/>
                </a:solidFill>
                <a:effectLst/>
                <a:latin typeface="Lucida Sans" panose="020B0602030504020204" pitchFamily="34" charset="77"/>
              </a:rPr>
              <a:t>para informar la toma de </a:t>
            </a:r>
            <a:r>
              <a:rPr lang="es-ES" sz="2400" b="1" i="0" dirty="0">
                <a:solidFill>
                  <a:srgbClr val="941914"/>
                </a:solidFill>
                <a:effectLst/>
                <a:latin typeface="Lucida Sans" panose="020B0602030504020204" pitchFamily="34" charset="77"/>
              </a:rPr>
              <a:t>decisiones</a:t>
            </a:r>
            <a:r>
              <a:rPr lang="es-ES" sz="2400" b="1" i="0" dirty="0">
                <a:solidFill>
                  <a:srgbClr val="485C87"/>
                </a:solidFill>
                <a:effectLst/>
                <a:latin typeface="Lucida Sans" panose="020B0602030504020204" pitchFamily="34" charset="77"/>
              </a:rPr>
              <a:t> estratégicas.</a:t>
            </a:r>
            <a:endParaRPr lang="es-ES_tradnl" sz="2400" dirty="0">
              <a:latin typeface="Lucida Sans" panose="020B0602030504020204" pitchFamily="34" charset="77"/>
            </a:endParaRPr>
          </a:p>
        </p:txBody>
      </p:sp>
    </p:spTree>
    <p:extLst>
      <p:ext uri="{BB962C8B-B14F-4D97-AF65-F5344CB8AC3E}">
        <p14:creationId xmlns:p14="http://schemas.microsoft.com/office/powerpoint/2010/main" val="3569521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5FA82-7D27-172A-5BBA-33B20E5F6709}"/>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90B6C407-A80F-2AF3-9D0D-165A6C044926}"/>
              </a:ext>
            </a:extLst>
          </p:cNvPr>
          <p:cNvSpPr txBox="1"/>
          <p:nvPr/>
        </p:nvSpPr>
        <p:spPr>
          <a:xfrm>
            <a:off x="2569923" y="2870281"/>
            <a:ext cx="7052153" cy="1200329"/>
          </a:xfrm>
          <a:prstGeom prst="rect">
            <a:avLst/>
          </a:prstGeom>
          <a:noFill/>
        </p:spPr>
        <p:txBody>
          <a:bodyPr wrap="square" rtlCol="0">
            <a:spAutoFit/>
          </a:bodyPr>
          <a:lstStyle/>
          <a:p>
            <a:pPr algn="ctr"/>
            <a:r>
              <a:rPr lang="es-ES" sz="3600" dirty="0">
                <a:solidFill>
                  <a:srgbClr val="485C87"/>
                </a:solidFill>
                <a:latin typeface="Lucida Sans" panose="020B0602030504020204" pitchFamily="34" charset="77"/>
              </a:rPr>
              <a:t>Herramientas de Análisis Estratégico</a:t>
            </a:r>
            <a:endParaRPr lang="es-ES_tradnl" sz="3600" dirty="0">
              <a:solidFill>
                <a:srgbClr val="485C87"/>
              </a:solidFill>
              <a:latin typeface="Lucida Sans" panose="020B0602030504020204" pitchFamily="34" charset="77"/>
            </a:endParaRPr>
          </a:p>
        </p:txBody>
      </p:sp>
      <p:pic>
        <p:nvPicPr>
          <p:cNvPr id="3" name="Imagen 2">
            <a:extLst>
              <a:ext uri="{FF2B5EF4-FFF2-40B4-BE49-F238E27FC236}">
                <a16:creationId xmlns:a16="http://schemas.microsoft.com/office/drawing/2014/main" id="{1A10E71D-0D4F-A996-AB1E-6EB135CCD245}"/>
              </a:ext>
            </a:extLst>
          </p:cNvPr>
          <p:cNvPicPr>
            <a:picLocks noChangeAspect="1"/>
          </p:cNvPicPr>
          <p:nvPr/>
        </p:nvPicPr>
        <p:blipFill>
          <a:blip r:embed="rId2"/>
          <a:stretch>
            <a:fillRect/>
          </a:stretch>
        </p:blipFill>
        <p:spPr>
          <a:xfrm>
            <a:off x="10061238" y="230617"/>
            <a:ext cx="1501467" cy="859273"/>
          </a:xfrm>
          <a:prstGeom prst="rect">
            <a:avLst/>
          </a:prstGeom>
        </p:spPr>
      </p:pic>
    </p:spTree>
    <p:extLst>
      <p:ext uri="{BB962C8B-B14F-4D97-AF65-F5344CB8AC3E}">
        <p14:creationId xmlns:p14="http://schemas.microsoft.com/office/powerpoint/2010/main" val="4279888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2E92041-882E-5A83-4150-938A0065CDFC}"/>
              </a:ext>
            </a:extLst>
          </p:cNvPr>
          <p:cNvSpPr txBox="1"/>
          <p:nvPr/>
        </p:nvSpPr>
        <p:spPr>
          <a:xfrm>
            <a:off x="300625" y="860326"/>
            <a:ext cx="7052153" cy="615553"/>
          </a:xfrm>
          <a:prstGeom prst="rect">
            <a:avLst/>
          </a:prstGeom>
          <a:noFill/>
        </p:spPr>
        <p:txBody>
          <a:bodyPr wrap="square" rtlCol="0">
            <a:spAutoFit/>
          </a:bodyPr>
          <a:lstStyle/>
          <a:p>
            <a:r>
              <a:rPr lang="es-ES" sz="3400" dirty="0">
                <a:solidFill>
                  <a:srgbClr val="485C87"/>
                </a:solidFill>
                <a:latin typeface="Lucida Sans" panose="020B0602030504020204" pitchFamily="34" charset="77"/>
              </a:rPr>
              <a:t>Modelos de análisis competitivo</a:t>
            </a:r>
          </a:p>
        </p:txBody>
      </p:sp>
      <p:sp>
        <p:nvSpPr>
          <p:cNvPr id="3" name="CuadroTexto 2">
            <a:extLst>
              <a:ext uri="{FF2B5EF4-FFF2-40B4-BE49-F238E27FC236}">
                <a16:creationId xmlns:a16="http://schemas.microsoft.com/office/drawing/2014/main" id="{02AEC373-951C-7695-38E6-01A87D9D79EF}"/>
              </a:ext>
            </a:extLst>
          </p:cNvPr>
          <p:cNvSpPr txBox="1"/>
          <p:nvPr/>
        </p:nvSpPr>
        <p:spPr>
          <a:xfrm>
            <a:off x="300626" y="2060193"/>
            <a:ext cx="6600238" cy="4570482"/>
          </a:xfrm>
          <a:prstGeom prst="rect">
            <a:avLst/>
          </a:prstGeom>
          <a:noFill/>
        </p:spPr>
        <p:txBody>
          <a:bodyPr wrap="square" rtlCol="0">
            <a:spAutoFit/>
          </a:bodyPr>
          <a:lstStyle/>
          <a:p>
            <a:pPr marL="342900" indent="-342900" algn="just">
              <a:buClr>
                <a:srgbClr val="941914"/>
              </a:buClr>
              <a:buFont typeface="+mj-lt"/>
              <a:buAutoNum type="arabicPeriod"/>
            </a:pPr>
            <a:r>
              <a:rPr lang="es-ES" b="1" dirty="0">
                <a:solidFill>
                  <a:srgbClr val="485C87"/>
                </a:solidFill>
                <a:latin typeface="Lucida Sans" panose="020B0602030504020204" pitchFamily="34" charset="77"/>
              </a:rPr>
              <a:t>Matriz de Crecimiento/Participación del Mercado (Ansoff): </a:t>
            </a:r>
            <a:r>
              <a:rPr lang="es-ES" sz="1700" dirty="0">
                <a:solidFill>
                  <a:srgbClr val="000000"/>
                </a:solidFill>
                <a:latin typeface="Lucida Sans" panose="020B0602030504020204" pitchFamily="34" charset="77"/>
              </a:rPr>
              <a:t>También conocida como la Matriz Ansoff, es un </a:t>
            </a:r>
            <a:r>
              <a:rPr lang="es-ES" sz="1700" b="1" dirty="0">
                <a:solidFill>
                  <a:srgbClr val="941914"/>
                </a:solidFill>
                <a:latin typeface="Lucida Sans" panose="020B0602030504020204" pitchFamily="34" charset="77"/>
              </a:rPr>
              <a:t>modelo estratégico </a:t>
            </a:r>
            <a:r>
              <a:rPr lang="es-ES" sz="1700" dirty="0">
                <a:solidFill>
                  <a:srgbClr val="000000"/>
                </a:solidFill>
                <a:latin typeface="Lucida Sans" panose="020B0602030504020204" pitchFamily="34" charset="77"/>
              </a:rPr>
              <a:t>desarrollado por Igor Ansoff en la década de 1950. Esta matriz ayuda a las empresas a </a:t>
            </a:r>
            <a:r>
              <a:rPr lang="es-ES" sz="1700" b="1" dirty="0">
                <a:solidFill>
                  <a:srgbClr val="941914"/>
                </a:solidFill>
                <a:latin typeface="Lucida Sans" panose="020B0602030504020204" pitchFamily="34" charset="77"/>
              </a:rPr>
              <a:t>explorar diversas estrategias </a:t>
            </a:r>
            <a:r>
              <a:rPr lang="es-ES" sz="1700" dirty="0">
                <a:solidFill>
                  <a:srgbClr val="000000"/>
                </a:solidFill>
                <a:latin typeface="Lucida Sans" panose="020B0602030504020204" pitchFamily="34" charset="77"/>
              </a:rPr>
              <a:t>de crecimiento al considerar dos dimensiones: el tipo de </a:t>
            </a:r>
            <a:r>
              <a:rPr lang="es-ES" sz="1700" b="1" dirty="0">
                <a:solidFill>
                  <a:srgbClr val="941914"/>
                </a:solidFill>
                <a:latin typeface="Lucida Sans" panose="020B0602030504020204" pitchFamily="34" charset="77"/>
              </a:rPr>
              <a:t>producto</a:t>
            </a:r>
            <a:r>
              <a:rPr lang="es-ES" sz="1700" dirty="0">
                <a:solidFill>
                  <a:srgbClr val="000000"/>
                </a:solidFill>
                <a:latin typeface="Lucida Sans" panose="020B0602030504020204" pitchFamily="34" charset="77"/>
              </a:rPr>
              <a:t> o servicio y el </a:t>
            </a:r>
            <a:r>
              <a:rPr lang="es-ES" sz="1700" b="1" dirty="0">
                <a:solidFill>
                  <a:srgbClr val="941914"/>
                </a:solidFill>
                <a:latin typeface="Lucida Sans" panose="020B0602030504020204" pitchFamily="34" charset="77"/>
              </a:rPr>
              <a:t>mercado</a:t>
            </a:r>
            <a:r>
              <a:rPr lang="es-ES" sz="1700" dirty="0">
                <a:solidFill>
                  <a:srgbClr val="000000"/>
                </a:solidFill>
                <a:latin typeface="Lucida Sans" panose="020B0602030504020204" pitchFamily="34" charset="77"/>
              </a:rPr>
              <a:t> en el que opera. Es una herramienta útil para que las empresas consideren y elijan estrategias de crecimiento. La elección de una estrategia dependerá de factores como el </a:t>
            </a:r>
            <a:r>
              <a:rPr lang="es-ES" sz="1700" b="1" dirty="0">
                <a:solidFill>
                  <a:srgbClr val="941914"/>
                </a:solidFill>
                <a:latin typeface="Lucida Sans" panose="020B0602030504020204" pitchFamily="34" charset="77"/>
              </a:rPr>
              <a:t>riesgo</a:t>
            </a:r>
            <a:r>
              <a:rPr lang="es-ES" sz="1700" dirty="0">
                <a:solidFill>
                  <a:srgbClr val="000000"/>
                </a:solidFill>
                <a:latin typeface="Lucida Sans" panose="020B0602030504020204" pitchFamily="34" charset="77"/>
              </a:rPr>
              <a:t> que la empresa esté dispuesta a asumir, las </a:t>
            </a:r>
            <a:r>
              <a:rPr lang="es-ES" sz="1700" b="1" dirty="0">
                <a:solidFill>
                  <a:srgbClr val="941914"/>
                </a:solidFill>
                <a:latin typeface="Lucida Sans" panose="020B0602030504020204" pitchFamily="34" charset="77"/>
              </a:rPr>
              <a:t>competencias</a:t>
            </a:r>
            <a:r>
              <a:rPr lang="es-ES" sz="1700" dirty="0">
                <a:solidFill>
                  <a:srgbClr val="000000"/>
                </a:solidFill>
                <a:latin typeface="Lucida Sans" panose="020B0602030504020204" pitchFamily="34" charset="77"/>
              </a:rPr>
              <a:t> centrales existentes y la </a:t>
            </a:r>
            <a:r>
              <a:rPr lang="es-ES" sz="1700" b="1" dirty="0">
                <a:solidFill>
                  <a:srgbClr val="941914"/>
                </a:solidFill>
                <a:latin typeface="Lucida Sans" panose="020B0602030504020204" pitchFamily="34" charset="77"/>
              </a:rPr>
              <a:t>dinámica</a:t>
            </a:r>
            <a:r>
              <a:rPr lang="es-ES" sz="1700" dirty="0">
                <a:solidFill>
                  <a:srgbClr val="000000"/>
                </a:solidFill>
                <a:latin typeface="Lucida Sans" panose="020B0602030504020204" pitchFamily="34" charset="77"/>
              </a:rPr>
              <a:t> del mercado. Las estrategias </a:t>
            </a:r>
            <a:r>
              <a:rPr lang="es-ES" sz="1700" b="1" dirty="0">
                <a:solidFill>
                  <a:srgbClr val="941914"/>
                </a:solidFill>
                <a:latin typeface="Lucida Sans" panose="020B0602030504020204" pitchFamily="34" charset="77"/>
              </a:rPr>
              <a:t>no</a:t>
            </a:r>
            <a:r>
              <a:rPr lang="es-ES" sz="1700" dirty="0">
                <a:solidFill>
                  <a:srgbClr val="000000"/>
                </a:solidFill>
                <a:latin typeface="Lucida Sans" panose="020B0602030504020204" pitchFamily="34" charset="77"/>
              </a:rPr>
              <a:t> son mutuamente </a:t>
            </a:r>
            <a:r>
              <a:rPr lang="es-ES" sz="1700" b="1" dirty="0">
                <a:solidFill>
                  <a:srgbClr val="941914"/>
                </a:solidFill>
                <a:latin typeface="Lucida Sans" panose="020B0602030504020204" pitchFamily="34" charset="77"/>
              </a:rPr>
              <a:t>excluyentes</a:t>
            </a:r>
            <a:r>
              <a:rPr lang="es-ES" sz="1700" dirty="0">
                <a:solidFill>
                  <a:srgbClr val="000000"/>
                </a:solidFill>
                <a:latin typeface="Lucida Sans" panose="020B0602030504020204" pitchFamily="34" charset="77"/>
              </a:rPr>
              <a:t>, y una empresa puede optar por implementar varias estrategias simultáneamente o secuencialmente a lo largo del tiempo.</a:t>
            </a:r>
          </a:p>
          <a:p>
            <a:pPr algn="just">
              <a:buClr>
                <a:srgbClr val="941914"/>
              </a:buClr>
            </a:pPr>
            <a:endParaRPr lang="es-ES" sz="1700" dirty="0">
              <a:solidFill>
                <a:srgbClr val="000000"/>
              </a:solidFill>
              <a:latin typeface="Lucida Sans" panose="020B0602030504020204" pitchFamily="34" charset="77"/>
            </a:endParaRPr>
          </a:p>
        </p:txBody>
      </p:sp>
      <p:pic>
        <p:nvPicPr>
          <p:cNvPr id="4" name="Imagen 3">
            <a:extLst>
              <a:ext uri="{FF2B5EF4-FFF2-40B4-BE49-F238E27FC236}">
                <a16:creationId xmlns:a16="http://schemas.microsoft.com/office/drawing/2014/main" id="{2E8AE0EF-6F2D-CD00-5336-B13BB81A2481}"/>
              </a:ext>
            </a:extLst>
          </p:cNvPr>
          <p:cNvPicPr>
            <a:picLocks noChangeAspect="1"/>
          </p:cNvPicPr>
          <p:nvPr/>
        </p:nvPicPr>
        <p:blipFill>
          <a:blip r:embed="rId2"/>
          <a:stretch>
            <a:fillRect/>
          </a:stretch>
        </p:blipFill>
        <p:spPr>
          <a:xfrm>
            <a:off x="7280447" y="2120663"/>
            <a:ext cx="4911553" cy="3807117"/>
          </a:xfrm>
          <a:prstGeom prst="rect">
            <a:avLst/>
          </a:prstGeom>
        </p:spPr>
      </p:pic>
    </p:spTree>
    <p:extLst>
      <p:ext uri="{BB962C8B-B14F-4D97-AF65-F5344CB8AC3E}">
        <p14:creationId xmlns:p14="http://schemas.microsoft.com/office/powerpoint/2010/main" val="1422729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2B9D2-E329-8109-36AE-F69D337638F9}"/>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EFF95DCF-0292-1CED-5D88-9A31A07A7DB8}"/>
              </a:ext>
            </a:extLst>
          </p:cNvPr>
          <p:cNvSpPr txBox="1"/>
          <p:nvPr/>
        </p:nvSpPr>
        <p:spPr>
          <a:xfrm>
            <a:off x="76338" y="791315"/>
            <a:ext cx="7052153" cy="646331"/>
          </a:xfrm>
          <a:prstGeom prst="rect">
            <a:avLst/>
          </a:prstGeom>
          <a:noFill/>
        </p:spPr>
        <p:txBody>
          <a:bodyPr wrap="square" rtlCol="0">
            <a:spAutoFit/>
          </a:bodyPr>
          <a:lstStyle/>
          <a:p>
            <a:r>
              <a:rPr lang="es-ES_tradnl" sz="3600" dirty="0">
                <a:solidFill>
                  <a:srgbClr val="485C87"/>
                </a:solidFill>
                <a:latin typeface="Lucida Sans" panose="020B0602030504020204" pitchFamily="34" charset="77"/>
              </a:rPr>
              <a:t>Resultado de Aprendizaje</a:t>
            </a:r>
          </a:p>
        </p:txBody>
      </p:sp>
      <p:sp>
        <p:nvSpPr>
          <p:cNvPr id="9" name="CuadroTexto 8">
            <a:extLst>
              <a:ext uri="{FF2B5EF4-FFF2-40B4-BE49-F238E27FC236}">
                <a16:creationId xmlns:a16="http://schemas.microsoft.com/office/drawing/2014/main" id="{29B3D811-086C-39EC-001D-A0C650C647C6}"/>
              </a:ext>
            </a:extLst>
          </p:cNvPr>
          <p:cNvSpPr txBox="1"/>
          <p:nvPr/>
        </p:nvSpPr>
        <p:spPr>
          <a:xfrm>
            <a:off x="76338" y="1859340"/>
            <a:ext cx="11486367" cy="1200329"/>
          </a:xfrm>
          <a:prstGeom prst="rect">
            <a:avLst/>
          </a:prstGeom>
          <a:noFill/>
        </p:spPr>
        <p:txBody>
          <a:bodyPr wrap="square" rtlCol="0">
            <a:spAutoFit/>
          </a:bodyPr>
          <a:lstStyle/>
          <a:p>
            <a:pPr marL="457200" indent="-457200" algn="just">
              <a:buClr>
                <a:srgbClr val="941914"/>
              </a:buClr>
              <a:buFont typeface="+mj-lt"/>
              <a:buAutoNum type="arabicPeriod"/>
            </a:pPr>
            <a:r>
              <a:rPr lang="es-ES" sz="2400" dirty="0">
                <a:solidFill>
                  <a:srgbClr val="485C87"/>
                </a:solidFill>
                <a:latin typeface="Lucida Sans" panose="020B0602030504020204" pitchFamily="34" charset="77"/>
              </a:rPr>
              <a:t>Identificar y aplicar herramientas de análisis estratégico, para evaluar el entorno interno y externo de la organización, y proponer estrategias alineadas con los objetivos empresariales.</a:t>
            </a:r>
            <a:endParaRPr lang="es-ES_tradnl" sz="2400" dirty="0">
              <a:solidFill>
                <a:srgbClr val="485C87"/>
              </a:solidFill>
              <a:latin typeface="Lucida Sans" panose="020B0602030504020204" pitchFamily="34" charset="77"/>
            </a:endParaRPr>
          </a:p>
        </p:txBody>
      </p:sp>
      <p:pic>
        <p:nvPicPr>
          <p:cNvPr id="2" name="Imagen 1"/>
          <p:cNvPicPr>
            <a:picLocks noChangeAspect="1"/>
          </p:cNvPicPr>
          <p:nvPr/>
        </p:nvPicPr>
        <p:blipFill>
          <a:blip r:embed="rId2"/>
          <a:stretch>
            <a:fillRect/>
          </a:stretch>
        </p:blipFill>
        <p:spPr>
          <a:xfrm>
            <a:off x="10061238" y="230617"/>
            <a:ext cx="1501467" cy="859273"/>
          </a:xfrm>
          <a:prstGeom prst="rect">
            <a:avLst/>
          </a:prstGeom>
        </p:spPr>
      </p:pic>
    </p:spTree>
    <p:extLst>
      <p:ext uri="{BB962C8B-B14F-4D97-AF65-F5344CB8AC3E}">
        <p14:creationId xmlns:p14="http://schemas.microsoft.com/office/powerpoint/2010/main" val="3642331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BAB6D18-5B9E-72FE-54F4-9BA56573D9AA}"/>
              </a:ext>
            </a:extLst>
          </p:cNvPr>
          <p:cNvSpPr txBox="1"/>
          <p:nvPr/>
        </p:nvSpPr>
        <p:spPr>
          <a:xfrm>
            <a:off x="266120" y="1041481"/>
            <a:ext cx="8686212" cy="646331"/>
          </a:xfrm>
          <a:prstGeom prst="rect">
            <a:avLst/>
          </a:prstGeom>
          <a:noFill/>
        </p:spPr>
        <p:txBody>
          <a:bodyPr wrap="square" rtlCol="0">
            <a:spAutoFit/>
          </a:bodyPr>
          <a:lstStyle/>
          <a:p>
            <a:r>
              <a:rPr lang="es-ES" sz="3600" dirty="0">
                <a:solidFill>
                  <a:srgbClr val="485C87"/>
                </a:solidFill>
                <a:latin typeface="Lucida Sans" panose="020B0602030504020204" pitchFamily="34" charset="77"/>
              </a:rPr>
              <a:t>Matriz Ansoff</a:t>
            </a:r>
          </a:p>
        </p:txBody>
      </p:sp>
      <p:sp>
        <p:nvSpPr>
          <p:cNvPr id="3" name="CuadroTexto 2">
            <a:extLst>
              <a:ext uri="{FF2B5EF4-FFF2-40B4-BE49-F238E27FC236}">
                <a16:creationId xmlns:a16="http://schemas.microsoft.com/office/drawing/2014/main" id="{D1521D2E-927F-5C67-3187-ED72BB55C0C8}"/>
              </a:ext>
            </a:extLst>
          </p:cNvPr>
          <p:cNvSpPr txBox="1"/>
          <p:nvPr/>
        </p:nvSpPr>
        <p:spPr>
          <a:xfrm>
            <a:off x="139120" y="2459133"/>
            <a:ext cx="5598524" cy="3539430"/>
          </a:xfrm>
          <a:prstGeom prst="rect">
            <a:avLst/>
          </a:prstGeom>
          <a:noFill/>
        </p:spPr>
        <p:txBody>
          <a:bodyPr wrap="square" rtlCol="0">
            <a:spAutoFit/>
          </a:bodyPr>
          <a:lstStyle/>
          <a:p>
            <a:pPr marL="342900" indent="-342900" algn="just">
              <a:buClr>
                <a:srgbClr val="941914"/>
              </a:buClr>
              <a:buFont typeface="+mj-lt"/>
              <a:buAutoNum type="arabicPeriod"/>
            </a:pPr>
            <a:r>
              <a:rPr lang="es-ES" sz="1600" b="1" dirty="0">
                <a:solidFill>
                  <a:srgbClr val="941914"/>
                </a:solidFill>
                <a:latin typeface="Lucida Sans" panose="020B0602030504020204" pitchFamily="34" charset="77"/>
              </a:rPr>
              <a:t>Penetración en el Mercado (</a:t>
            </a:r>
            <a:r>
              <a:rPr lang="es-ES" sz="1600" b="1" dirty="0" err="1">
                <a:solidFill>
                  <a:srgbClr val="941914"/>
                </a:solidFill>
                <a:latin typeface="Lucida Sans" panose="020B0602030504020204" pitchFamily="34" charset="77"/>
              </a:rPr>
              <a:t>Market</a:t>
            </a:r>
            <a:r>
              <a:rPr lang="es-ES" sz="1600" b="1" dirty="0">
                <a:solidFill>
                  <a:srgbClr val="941914"/>
                </a:solidFill>
                <a:latin typeface="Lucida Sans" panose="020B0602030504020204" pitchFamily="34" charset="77"/>
              </a:rPr>
              <a:t> </a:t>
            </a:r>
            <a:r>
              <a:rPr lang="es-ES" sz="1600" b="1" dirty="0" err="1">
                <a:solidFill>
                  <a:srgbClr val="941914"/>
                </a:solidFill>
                <a:latin typeface="Lucida Sans" panose="020B0602030504020204" pitchFamily="34" charset="77"/>
              </a:rPr>
              <a:t>Penetration</a:t>
            </a:r>
            <a:r>
              <a:rPr lang="es-ES" sz="1600" b="1" dirty="0">
                <a:solidFill>
                  <a:srgbClr val="941914"/>
                </a:solidFill>
                <a:latin typeface="Lucida Sans" panose="020B0602030504020204" pitchFamily="34" charset="77"/>
              </a:rPr>
              <a:t>): </a:t>
            </a:r>
            <a:r>
              <a:rPr lang="es-ES" sz="1600" dirty="0">
                <a:solidFill>
                  <a:srgbClr val="000000"/>
                </a:solidFill>
                <a:latin typeface="Lucida Sans" panose="020B0602030504020204" pitchFamily="34" charset="77"/>
              </a:rPr>
              <a:t>La organización busca </a:t>
            </a:r>
            <a:r>
              <a:rPr lang="es-ES" sz="1600" b="1" dirty="0">
                <a:solidFill>
                  <a:srgbClr val="485C87"/>
                </a:solidFill>
                <a:latin typeface="Lucida Sans" panose="020B0602030504020204" pitchFamily="34" charset="77"/>
              </a:rPr>
              <a:t>aumentar su participación </a:t>
            </a:r>
            <a:r>
              <a:rPr lang="es-ES" sz="1600" dirty="0">
                <a:solidFill>
                  <a:srgbClr val="000000"/>
                </a:solidFill>
                <a:latin typeface="Lucida Sans" panose="020B0602030504020204" pitchFamily="34" charset="77"/>
              </a:rPr>
              <a:t>en el mercado actual con sus productos o servicios existentes. Esto implica </a:t>
            </a:r>
            <a:r>
              <a:rPr lang="es-ES" sz="1600" b="1" dirty="0">
                <a:solidFill>
                  <a:srgbClr val="485C87"/>
                </a:solidFill>
                <a:latin typeface="Lucida Sans" panose="020B0602030504020204" pitchFamily="34" charset="77"/>
              </a:rPr>
              <a:t>atraer</a:t>
            </a:r>
            <a:r>
              <a:rPr lang="es-ES" sz="1600" dirty="0">
                <a:solidFill>
                  <a:srgbClr val="000000"/>
                </a:solidFill>
                <a:latin typeface="Lucida Sans" panose="020B0602030504020204" pitchFamily="34" charset="77"/>
              </a:rPr>
              <a:t> a más clientes, </a:t>
            </a:r>
            <a:r>
              <a:rPr lang="es-ES" sz="1600" b="1" dirty="0">
                <a:solidFill>
                  <a:srgbClr val="485C87"/>
                </a:solidFill>
                <a:latin typeface="Lucida Sans" panose="020B0602030504020204" pitchFamily="34" charset="77"/>
              </a:rPr>
              <a:t>aumentar</a:t>
            </a:r>
            <a:r>
              <a:rPr lang="es-ES" sz="1600" dirty="0">
                <a:solidFill>
                  <a:srgbClr val="000000"/>
                </a:solidFill>
                <a:latin typeface="Lucida Sans" panose="020B0602030504020204" pitchFamily="34" charset="77"/>
              </a:rPr>
              <a:t> la frecuencia de compra, o </a:t>
            </a:r>
            <a:r>
              <a:rPr lang="es-ES" sz="1600" b="1" dirty="0">
                <a:solidFill>
                  <a:srgbClr val="485C87"/>
                </a:solidFill>
                <a:latin typeface="Lucida Sans" panose="020B0602030504020204" pitchFamily="34" charset="77"/>
              </a:rPr>
              <a:t>encontrar</a:t>
            </a:r>
            <a:r>
              <a:rPr lang="es-ES" sz="1600" dirty="0">
                <a:solidFill>
                  <a:srgbClr val="000000"/>
                </a:solidFill>
                <a:latin typeface="Lucida Sans" panose="020B0602030504020204" pitchFamily="34" charset="77"/>
              </a:rPr>
              <a:t> nuevos usos para los productos existentes. La idea es </a:t>
            </a:r>
            <a:r>
              <a:rPr lang="es-ES" sz="1600" b="1" dirty="0">
                <a:solidFill>
                  <a:srgbClr val="485C87"/>
                </a:solidFill>
                <a:latin typeface="Lucida Sans" panose="020B0602030504020204" pitchFamily="34" charset="77"/>
              </a:rPr>
              <a:t>maximizar</a:t>
            </a:r>
            <a:r>
              <a:rPr lang="es-ES" sz="1600" dirty="0">
                <a:solidFill>
                  <a:srgbClr val="000000"/>
                </a:solidFill>
                <a:latin typeface="Lucida Sans" panose="020B0602030504020204" pitchFamily="34" charset="77"/>
              </a:rPr>
              <a:t> las ventas en el mercado actual.</a:t>
            </a:r>
          </a:p>
          <a:p>
            <a:pPr marL="342900" indent="-342900" algn="just">
              <a:buClr>
                <a:srgbClr val="941914"/>
              </a:buClr>
              <a:buFont typeface="+mj-lt"/>
              <a:buAutoNum type="arabicPeriod"/>
            </a:pPr>
            <a:r>
              <a:rPr lang="es-ES" sz="1600" b="1" dirty="0">
                <a:solidFill>
                  <a:srgbClr val="941914"/>
                </a:solidFill>
                <a:latin typeface="Lucida Sans" panose="020B0602030504020204" pitchFamily="34" charset="77"/>
              </a:rPr>
              <a:t>Desarrollo de Productos (</a:t>
            </a:r>
            <a:r>
              <a:rPr lang="es-ES" sz="1600" b="1" dirty="0" err="1">
                <a:solidFill>
                  <a:srgbClr val="941914"/>
                </a:solidFill>
                <a:latin typeface="Lucida Sans" panose="020B0602030504020204" pitchFamily="34" charset="77"/>
              </a:rPr>
              <a:t>Product</a:t>
            </a:r>
            <a:r>
              <a:rPr lang="es-ES" sz="1600" b="1" dirty="0">
                <a:solidFill>
                  <a:srgbClr val="941914"/>
                </a:solidFill>
                <a:latin typeface="Lucida Sans" panose="020B0602030504020204" pitchFamily="34" charset="77"/>
              </a:rPr>
              <a:t> </a:t>
            </a:r>
            <a:r>
              <a:rPr lang="es-ES" sz="1600" b="1" dirty="0" err="1">
                <a:solidFill>
                  <a:srgbClr val="941914"/>
                </a:solidFill>
                <a:latin typeface="Lucida Sans" panose="020B0602030504020204" pitchFamily="34" charset="77"/>
              </a:rPr>
              <a:t>Development</a:t>
            </a:r>
            <a:r>
              <a:rPr lang="es-ES" sz="1600" b="1" dirty="0">
                <a:solidFill>
                  <a:srgbClr val="941914"/>
                </a:solidFill>
                <a:latin typeface="Lucida Sans" panose="020B0602030504020204" pitchFamily="34" charset="77"/>
              </a:rPr>
              <a:t>): </a:t>
            </a:r>
            <a:r>
              <a:rPr lang="es-ES" sz="1600" dirty="0">
                <a:solidFill>
                  <a:srgbClr val="000000"/>
                </a:solidFill>
                <a:latin typeface="Lucida Sans" panose="020B0602030504020204" pitchFamily="34" charset="77"/>
              </a:rPr>
              <a:t>La organización se centra en el </a:t>
            </a:r>
            <a:r>
              <a:rPr lang="es-ES" sz="1600" b="1" dirty="0">
                <a:solidFill>
                  <a:srgbClr val="485C87"/>
                </a:solidFill>
                <a:latin typeface="Lucida Sans" panose="020B0602030504020204" pitchFamily="34" charset="77"/>
              </a:rPr>
              <a:t>desarrollo y la introducción</a:t>
            </a:r>
            <a:r>
              <a:rPr lang="es-ES" sz="1600" dirty="0">
                <a:solidFill>
                  <a:srgbClr val="000000"/>
                </a:solidFill>
                <a:latin typeface="Lucida Sans" panose="020B0602030504020204" pitchFamily="34" charset="77"/>
              </a:rPr>
              <a:t> de nuevos productos o </a:t>
            </a:r>
            <a:r>
              <a:rPr lang="es-ES" sz="1600" b="1" dirty="0">
                <a:solidFill>
                  <a:srgbClr val="485C87"/>
                </a:solidFill>
                <a:latin typeface="Lucida Sans" panose="020B0602030504020204" pitchFamily="34" charset="77"/>
              </a:rPr>
              <a:t>mejoras</a:t>
            </a:r>
            <a:r>
              <a:rPr lang="es-ES" sz="1600" dirty="0">
                <a:solidFill>
                  <a:srgbClr val="000000"/>
                </a:solidFill>
                <a:latin typeface="Lucida Sans" panose="020B0602030504020204" pitchFamily="34" charset="77"/>
              </a:rPr>
              <a:t> a los productos existentes en el mercado actual. El objetivo es </a:t>
            </a:r>
            <a:r>
              <a:rPr lang="es-ES" sz="1600" b="1" dirty="0">
                <a:solidFill>
                  <a:srgbClr val="485C87"/>
                </a:solidFill>
                <a:latin typeface="Lucida Sans" panose="020B0602030504020204" pitchFamily="34" charset="77"/>
              </a:rPr>
              <a:t>atraer</a:t>
            </a:r>
            <a:r>
              <a:rPr lang="es-ES" sz="1600" dirty="0">
                <a:solidFill>
                  <a:srgbClr val="000000"/>
                </a:solidFill>
                <a:latin typeface="Lucida Sans" panose="020B0602030504020204" pitchFamily="34" charset="77"/>
              </a:rPr>
              <a:t> a los clientes existentes con ofertas innovadoras y </a:t>
            </a:r>
            <a:r>
              <a:rPr lang="es-ES" sz="1600" b="1" dirty="0">
                <a:solidFill>
                  <a:srgbClr val="485C87"/>
                </a:solidFill>
                <a:latin typeface="Lucida Sans" panose="020B0602030504020204" pitchFamily="34" charset="77"/>
              </a:rPr>
              <a:t>mantener</a:t>
            </a:r>
            <a:r>
              <a:rPr lang="es-ES" sz="1600" dirty="0">
                <a:solidFill>
                  <a:srgbClr val="000000"/>
                </a:solidFill>
                <a:latin typeface="Lucida Sans" panose="020B0602030504020204" pitchFamily="34" charset="77"/>
              </a:rPr>
              <a:t> la relevancia en el mercado.</a:t>
            </a:r>
          </a:p>
        </p:txBody>
      </p:sp>
      <p:sp>
        <p:nvSpPr>
          <p:cNvPr id="4" name="CuadroTexto 3">
            <a:extLst>
              <a:ext uri="{FF2B5EF4-FFF2-40B4-BE49-F238E27FC236}">
                <a16:creationId xmlns:a16="http://schemas.microsoft.com/office/drawing/2014/main" id="{2AF32139-EBBF-76B9-31DE-A3C0DA760315}"/>
              </a:ext>
            </a:extLst>
          </p:cNvPr>
          <p:cNvSpPr txBox="1"/>
          <p:nvPr/>
        </p:nvSpPr>
        <p:spPr>
          <a:xfrm>
            <a:off x="5966538" y="2459133"/>
            <a:ext cx="5857581" cy="3293209"/>
          </a:xfrm>
          <a:prstGeom prst="rect">
            <a:avLst/>
          </a:prstGeom>
          <a:noFill/>
        </p:spPr>
        <p:txBody>
          <a:bodyPr wrap="square" rtlCol="0">
            <a:spAutoFit/>
          </a:bodyPr>
          <a:lstStyle/>
          <a:p>
            <a:pPr marL="342900" indent="-342900" algn="just">
              <a:buClr>
                <a:srgbClr val="941914"/>
              </a:buClr>
              <a:buFont typeface="+mj-lt"/>
              <a:buAutoNum type="arabicPeriod" startAt="3"/>
            </a:pPr>
            <a:r>
              <a:rPr lang="es-ES" sz="1600" b="1" dirty="0">
                <a:solidFill>
                  <a:srgbClr val="941914"/>
                </a:solidFill>
                <a:latin typeface="Lucida Sans" panose="020B0602030504020204" pitchFamily="34" charset="77"/>
              </a:rPr>
              <a:t>Desarrollo de Mercados (</a:t>
            </a:r>
            <a:r>
              <a:rPr lang="es-ES" sz="1600" b="1" dirty="0" err="1">
                <a:solidFill>
                  <a:srgbClr val="941914"/>
                </a:solidFill>
                <a:latin typeface="Lucida Sans" panose="020B0602030504020204" pitchFamily="34" charset="77"/>
              </a:rPr>
              <a:t>Market</a:t>
            </a:r>
            <a:r>
              <a:rPr lang="es-ES" sz="1600" b="1" dirty="0">
                <a:solidFill>
                  <a:srgbClr val="941914"/>
                </a:solidFill>
                <a:latin typeface="Lucida Sans" panose="020B0602030504020204" pitchFamily="34" charset="77"/>
              </a:rPr>
              <a:t> </a:t>
            </a:r>
            <a:r>
              <a:rPr lang="es-ES" sz="1600" b="1" dirty="0" err="1">
                <a:solidFill>
                  <a:srgbClr val="941914"/>
                </a:solidFill>
                <a:latin typeface="Lucida Sans" panose="020B0602030504020204" pitchFamily="34" charset="77"/>
              </a:rPr>
              <a:t>Development</a:t>
            </a:r>
            <a:r>
              <a:rPr lang="es-ES" sz="1600" b="1" dirty="0">
                <a:solidFill>
                  <a:srgbClr val="941914"/>
                </a:solidFill>
                <a:latin typeface="Lucida Sans" panose="020B0602030504020204" pitchFamily="34" charset="77"/>
              </a:rPr>
              <a:t>): </a:t>
            </a:r>
            <a:r>
              <a:rPr lang="es-ES" sz="1600" dirty="0">
                <a:solidFill>
                  <a:srgbClr val="000000"/>
                </a:solidFill>
                <a:latin typeface="Lucida Sans" panose="020B0602030504020204" pitchFamily="34" charset="77"/>
              </a:rPr>
              <a:t> La organización busca </a:t>
            </a:r>
            <a:r>
              <a:rPr lang="es-ES" sz="1600" b="1" dirty="0">
                <a:solidFill>
                  <a:srgbClr val="485C87"/>
                </a:solidFill>
                <a:latin typeface="Lucida Sans" panose="020B0602030504020204" pitchFamily="34" charset="77"/>
              </a:rPr>
              <a:t>expandir</a:t>
            </a:r>
            <a:r>
              <a:rPr lang="es-ES" sz="1600" dirty="0">
                <a:solidFill>
                  <a:srgbClr val="000000"/>
                </a:solidFill>
                <a:latin typeface="Lucida Sans" panose="020B0602030504020204" pitchFamily="34" charset="77"/>
              </a:rPr>
              <a:t> su presencia en nuevos segmentos de mercado o geográficos con sus productos o servicios existentes. Puede implicar la </a:t>
            </a:r>
            <a:r>
              <a:rPr lang="es-ES" sz="1600" b="1" dirty="0">
                <a:solidFill>
                  <a:srgbClr val="485C87"/>
                </a:solidFill>
                <a:latin typeface="Lucida Sans" panose="020B0602030504020204" pitchFamily="34" charset="77"/>
              </a:rPr>
              <a:t>identificación</a:t>
            </a:r>
            <a:r>
              <a:rPr lang="es-ES" sz="1600" dirty="0">
                <a:solidFill>
                  <a:srgbClr val="000000"/>
                </a:solidFill>
                <a:latin typeface="Lucida Sans" panose="020B0602030504020204" pitchFamily="34" charset="77"/>
              </a:rPr>
              <a:t> de nuevos grupos de clientes o la entrada en mercados internacionales.</a:t>
            </a:r>
          </a:p>
          <a:p>
            <a:pPr marL="342900" indent="-342900" algn="just">
              <a:buClr>
                <a:srgbClr val="941914"/>
              </a:buClr>
              <a:buFont typeface="+mj-lt"/>
              <a:buAutoNum type="arabicPeriod" startAt="3"/>
            </a:pPr>
            <a:r>
              <a:rPr lang="es-ES" sz="1600" b="1" dirty="0">
                <a:solidFill>
                  <a:srgbClr val="941914"/>
                </a:solidFill>
                <a:latin typeface="Lucida Sans" panose="020B0602030504020204" pitchFamily="34" charset="77"/>
              </a:rPr>
              <a:t>Diversificación (</a:t>
            </a:r>
            <a:r>
              <a:rPr lang="es-ES" sz="1600" b="1" dirty="0" err="1">
                <a:solidFill>
                  <a:srgbClr val="941914"/>
                </a:solidFill>
                <a:latin typeface="Lucida Sans" panose="020B0602030504020204" pitchFamily="34" charset="77"/>
              </a:rPr>
              <a:t>Diversification</a:t>
            </a:r>
            <a:r>
              <a:rPr lang="es-ES" sz="1600" b="1" dirty="0">
                <a:solidFill>
                  <a:srgbClr val="941914"/>
                </a:solidFill>
                <a:latin typeface="Lucida Sans" panose="020B0602030504020204" pitchFamily="34" charset="77"/>
              </a:rPr>
              <a:t>): </a:t>
            </a:r>
            <a:r>
              <a:rPr lang="es-ES" sz="1600" dirty="0">
                <a:solidFill>
                  <a:srgbClr val="000000"/>
                </a:solidFill>
                <a:latin typeface="Lucida Sans" panose="020B0602030504020204" pitchFamily="34" charset="77"/>
              </a:rPr>
              <a:t>La diversificación implica entrar en </a:t>
            </a:r>
            <a:r>
              <a:rPr lang="es-ES" sz="1600" b="1" dirty="0">
                <a:solidFill>
                  <a:srgbClr val="485C87"/>
                </a:solidFill>
                <a:latin typeface="Lucida Sans" panose="020B0602030504020204" pitchFamily="34" charset="77"/>
              </a:rPr>
              <a:t>nuevos mercados </a:t>
            </a:r>
            <a:r>
              <a:rPr lang="es-ES" sz="1600" dirty="0">
                <a:solidFill>
                  <a:srgbClr val="000000"/>
                </a:solidFill>
                <a:latin typeface="Lucida Sans" panose="020B0602030504020204" pitchFamily="34" charset="77"/>
              </a:rPr>
              <a:t>con </a:t>
            </a:r>
            <a:r>
              <a:rPr lang="es-ES" sz="1600" b="1" dirty="0">
                <a:solidFill>
                  <a:srgbClr val="485C87"/>
                </a:solidFill>
                <a:latin typeface="Lucida Sans" panose="020B0602030504020204" pitchFamily="34" charset="77"/>
              </a:rPr>
              <a:t>nuevos productos</a:t>
            </a:r>
            <a:r>
              <a:rPr lang="es-ES" sz="1600" dirty="0">
                <a:solidFill>
                  <a:srgbClr val="000000"/>
                </a:solidFill>
                <a:latin typeface="Lucida Sans" panose="020B0602030504020204" pitchFamily="34" charset="77"/>
              </a:rPr>
              <a:t> o </a:t>
            </a:r>
            <a:r>
              <a:rPr lang="es-ES" sz="1600" b="1" dirty="0">
                <a:solidFill>
                  <a:srgbClr val="485C87"/>
                </a:solidFill>
                <a:latin typeface="Lucida Sans" panose="020B0602030504020204" pitchFamily="34" charset="77"/>
              </a:rPr>
              <a:t>servicios</a:t>
            </a:r>
            <a:r>
              <a:rPr lang="es-ES" sz="1600" dirty="0">
                <a:solidFill>
                  <a:srgbClr val="000000"/>
                </a:solidFill>
                <a:latin typeface="Lucida Sans" panose="020B0602030504020204" pitchFamily="34" charset="77"/>
              </a:rPr>
              <a:t>. Puede ser diversificación relacionada, donde la empresa se aventura en industrias relacionadas con su experiencia existente, o diversificación no relacionada, donde la empresa ingresa a industrias completamente diferentes.</a:t>
            </a:r>
          </a:p>
        </p:txBody>
      </p:sp>
    </p:spTree>
    <p:extLst>
      <p:ext uri="{BB962C8B-B14F-4D97-AF65-F5344CB8AC3E}">
        <p14:creationId xmlns:p14="http://schemas.microsoft.com/office/powerpoint/2010/main" val="1424468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D0B2116-1619-C545-9E59-3F631BA1D628}"/>
              </a:ext>
            </a:extLst>
          </p:cNvPr>
          <p:cNvPicPr>
            <a:picLocks noChangeAspect="1"/>
          </p:cNvPicPr>
          <p:nvPr/>
        </p:nvPicPr>
        <p:blipFill>
          <a:blip r:embed="rId2"/>
          <a:stretch>
            <a:fillRect/>
          </a:stretch>
        </p:blipFill>
        <p:spPr>
          <a:xfrm>
            <a:off x="1077792" y="1538332"/>
            <a:ext cx="10036415" cy="4557713"/>
          </a:xfrm>
          <a:prstGeom prst="rect">
            <a:avLst/>
          </a:prstGeom>
        </p:spPr>
      </p:pic>
      <p:sp>
        <p:nvSpPr>
          <p:cNvPr id="3" name="CuadroTexto 2">
            <a:extLst>
              <a:ext uri="{FF2B5EF4-FFF2-40B4-BE49-F238E27FC236}">
                <a16:creationId xmlns:a16="http://schemas.microsoft.com/office/drawing/2014/main" id="{F44A3BA7-1CC9-43BD-1FFE-F48E77ADE665}"/>
              </a:ext>
            </a:extLst>
          </p:cNvPr>
          <p:cNvSpPr txBox="1"/>
          <p:nvPr/>
        </p:nvSpPr>
        <p:spPr>
          <a:xfrm>
            <a:off x="266120" y="1041481"/>
            <a:ext cx="8686212" cy="646331"/>
          </a:xfrm>
          <a:prstGeom prst="rect">
            <a:avLst/>
          </a:prstGeom>
          <a:noFill/>
        </p:spPr>
        <p:txBody>
          <a:bodyPr wrap="square" rtlCol="0">
            <a:spAutoFit/>
          </a:bodyPr>
          <a:lstStyle/>
          <a:p>
            <a:r>
              <a:rPr lang="es-ES" sz="3600" dirty="0">
                <a:solidFill>
                  <a:srgbClr val="485C87"/>
                </a:solidFill>
                <a:latin typeface="Lucida Sans" panose="020B0602030504020204" pitchFamily="34" charset="77"/>
              </a:rPr>
              <a:t>Matriz Ansoff</a:t>
            </a:r>
          </a:p>
        </p:txBody>
      </p:sp>
    </p:spTree>
    <p:extLst>
      <p:ext uri="{BB962C8B-B14F-4D97-AF65-F5344CB8AC3E}">
        <p14:creationId xmlns:p14="http://schemas.microsoft.com/office/powerpoint/2010/main" val="981035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28DD0-A893-7EF9-852C-ABC29D7525B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4B74EED5-49AB-3523-B32E-E930B4CFAF87}"/>
              </a:ext>
            </a:extLst>
          </p:cNvPr>
          <p:cNvSpPr txBox="1"/>
          <p:nvPr/>
        </p:nvSpPr>
        <p:spPr>
          <a:xfrm>
            <a:off x="283373" y="842418"/>
            <a:ext cx="7256114" cy="615553"/>
          </a:xfrm>
          <a:prstGeom prst="rect">
            <a:avLst/>
          </a:prstGeom>
          <a:noFill/>
        </p:spPr>
        <p:txBody>
          <a:bodyPr wrap="square" rtlCol="0">
            <a:spAutoFit/>
          </a:bodyPr>
          <a:lstStyle/>
          <a:p>
            <a:r>
              <a:rPr lang="es-ES" sz="3400" dirty="0">
                <a:solidFill>
                  <a:srgbClr val="485C87"/>
                </a:solidFill>
                <a:latin typeface="Lucida Sans" panose="020B0602030504020204" pitchFamily="34" charset="77"/>
              </a:rPr>
              <a:t>PESTEL</a:t>
            </a:r>
          </a:p>
        </p:txBody>
      </p:sp>
      <p:sp>
        <p:nvSpPr>
          <p:cNvPr id="5" name="CuadroTexto 4">
            <a:extLst>
              <a:ext uri="{FF2B5EF4-FFF2-40B4-BE49-F238E27FC236}">
                <a16:creationId xmlns:a16="http://schemas.microsoft.com/office/drawing/2014/main" id="{ECABBABB-0C95-B605-EA32-E699847E77C4}"/>
              </a:ext>
            </a:extLst>
          </p:cNvPr>
          <p:cNvSpPr txBox="1"/>
          <p:nvPr/>
        </p:nvSpPr>
        <p:spPr>
          <a:xfrm>
            <a:off x="283373" y="1457971"/>
            <a:ext cx="5677480" cy="4662815"/>
          </a:xfrm>
          <a:prstGeom prst="rect">
            <a:avLst/>
          </a:prstGeom>
          <a:noFill/>
        </p:spPr>
        <p:txBody>
          <a:bodyPr wrap="square" rtlCol="0">
            <a:spAutoFit/>
          </a:bodyPr>
          <a:lstStyle/>
          <a:p>
            <a:pPr algn="just">
              <a:buClr>
                <a:srgbClr val="941914"/>
              </a:buClr>
            </a:pPr>
            <a:r>
              <a:rPr lang="es-ES" sz="1800" dirty="0">
                <a:solidFill>
                  <a:srgbClr val="000000"/>
                </a:solidFill>
                <a:latin typeface="Lucida Sans" panose="020B0602030504020204" pitchFamily="34" charset="77"/>
              </a:rPr>
              <a:t>El análisis PESTEL examina seis dimensiones clave del macroentorno que pueden impactar a una organización. La comprensión de estos factores permite a las empresas anticiparse a cambios en su entorno y adaptarse estratégicamente.</a:t>
            </a:r>
          </a:p>
          <a:p>
            <a:pPr algn="just">
              <a:buClr>
                <a:srgbClr val="941914"/>
              </a:buClr>
            </a:pPr>
            <a:endParaRPr lang="es-ES" dirty="0">
              <a:solidFill>
                <a:srgbClr val="000000"/>
              </a:solidFill>
              <a:latin typeface="Lucida Sans" panose="020B0602030504020204" pitchFamily="34" charset="77"/>
            </a:endParaRPr>
          </a:p>
          <a:p>
            <a:pPr algn="just">
              <a:buClr>
                <a:srgbClr val="941914"/>
              </a:buClr>
            </a:pPr>
            <a:r>
              <a:rPr lang="es-ES" dirty="0">
                <a:solidFill>
                  <a:srgbClr val="000000"/>
                </a:solidFill>
                <a:latin typeface="Lucida Sans" panose="020B0602030504020204" pitchFamily="34" charset="77"/>
              </a:rPr>
              <a:t>Es importante porque permite: </a:t>
            </a:r>
          </a:p>
          <a:p>
            <a:pPr marL="285750" indent="-285750" algn="just">
              <a:buClr>
                <a:srgbClr val="941914"/>
              </a:buClr>
              <a:buFont typeface="Wingdings" panose="05000000000000000000" pitchFamily="2" charset="2"/>
              <a:buChar char="§"/>
            </a:pPr>
            <a:r>
              <a:rPr lang="es-ES" sz="1700" dirty="0">
                <a:solidFill>
                  <a:srgbClr val="000000"/>
                </a:solidFill>
                <a:latin typeface="Lucida Sans" panose="020B0602030504020204" pitchFamily="34" charset="77"/>
              </a:rPr>
              <a:t>Anticipación de cambios: Ayuda a prever tendencias y cambios en el entorno que pueden afectar el negocio.</a:t>
            </a:r>
          </a:p>
          <a:p>
            <a:pPr marL="285750" indent="-285750" algn="just">
              <a:buClr>
                <a:srgbClr val="941914"/>
              </a:buClr>
              <a:buFont typeface="Wingdings" panose="05000000000000000000" pitchFamily="2" charset="2"/>
              <a:buChar char="§"/>
            </a:pPr>
            <a:r>
              <a:rPr lang="es-ES" sz="1700" dirty="0">
                <a:solidFill>
                  <a:srgbClr val="000000"/>
                </a:solidFill>
                <a:latin typeface="Lucida Sans" panose="020B0602030504020204" pitchFamily="34" charset="77"/>
              </a:rPr>
              <a:t>Identificación de oportunidades: Permite detectar áreas de crecimiento potencial.</a:t>
            </a:r>
          </a:p>
          <a:p>
            <a:pPr marL="285750" indent="-285750" algn="just">
              <a:buClr>
                <a:srgbClr val="941914"/>
              </a:buClr>
              <a:buFont typeface="Wingdings" panose="05000000000000000000" pitchFamily="2" charset="2"/>
              <a:buChar char="§"/>
            </a:pPr>
            <a:r>
              <a:rPr lang="es-ES" sz="1700" dirty="0">
                <a:solidFill>
                  <a:srgbClr val="000000"/>
                </a:solidFill>
                <a:latin typeface="Lucida Sans" panose="020B0602030504020204" pitchFamily="34" charset="77"/>
              </a:rPr>
              <a:t>Gestión de riesgos: Ayuda a minimizar amenazas externas mediante estrategias proactivas.</a:t>
            </a:r>
          </a:p>
          <a:p>
            <a:pPr marL="285750" indent="-285750" algn="just">
              <a:buClr>
                <a:srgbClr val="941914"/>
              </a:buClr>
              <a:buFont typeface="Wingdings" panose="05000000000000000000" pitchFamily="2" charset="2"/>
              <a:buChar char="§"/>
            </a:pPr>
            <a:r>
              <a:rPr lang="es-ES" sz="1700" dirty="0">
                <a:solidFill>
                  <a:srgbClr val="000000"/>
                </a:solidFill>
                <a:latin typeface="Lucida Sans" panose="020B0602030504020204" pitchFamily="34" charset="77"/>
              </a:rPr>
              <a:t>Mejor toma de decisiones: Ofrece un contexto amplio para la planificación estratégica</a:t>
            </a:r>
          </a:p>
        </p:txBody>
      </p:sp>
      <p:pic>
        <p:nvPicPr>
          <p:cNvPr id="6" name="Imagen 5">
            <a:extLst>
              <a:ext uri="{FF2B5EF4-FFF2-40B4-BE49-F238E27FC236}">
                <a16:creationId xmlns:a16="http://schemas.microsoft.com/office/drawing/2014/main" id="{B6D59B58-E156-ACFB-FDF1-7D4491CC0F5D}"/>
              </a:ext>
            </a:extLst>
          </p:cNvPr>
          <p:cNvPicPr>
            <a:picLocks noChangeAspect="1"/>
          </p:cNvPicPr>
          <p:nvPr/>
        </p:nvPicPr>
        <p:blipFill>
          <a:blip r:embed="rId2"/>
          <a:stretch>
            <a:fillRect/>
          </a:stretch>
        </p:blipFill>
        <p:spPr>
          <a:xfrm>
            <a:off x="10061238" y="230617"/>
            <a:ext cx="1501467" cy="859273"/>
          </a:xfrm>
          <a:prstGeom prst="rect">
            <a:avLst/>
          </a:prstGeom>
        </p:spPr>
      </p:pic>
      <p:sp>
        <p:nvSpPr>
          <p:cNvPr id="2" name="CuadroTexto 1">
            <a:extLst>
              <a:ext uri="{FF2B5EF4-FFF2-40B4-BE49-F238E27FC236}">
                <a16:creationId xmlns:a16="http://schemas.microsoft.com/office/drawing/2014/main" id="{8C36B2ED-C17C-77CC-D639-76C74F16CCFE}"/>
              </a:ext>
            </a:extLst>
          </p:cNvPr>
          <p:cNvSpPr txBox="1"/>
          <p:nvPr/>
        </p:nvSpPr>
        <p:spPr>
          <a:xfrm>
            <a:off x="6169388" y="1457971"/>
            <a:ext cx="5677480" cy="4339650"/>
          </a:xfrm>
          <a:prstGeom prst="rect">
            <a:avLst/>
          </a:prstGeom>
          <a:noFill/>
        </p:spPr>
        <p:txBody>
          <a:bodyPr wrap="square" rtlCol="0">
            <a:spAutoFit/>
          </a:bodyPr>
          <a:lstStyle/>
          <a:p>
            <a:pPr marL="342900" indent="-342900" algn="just">
              <a:buClr>
                <a:srgbClr val="941914"/>
              </a:buClr>
              <a:buFont typeface="+mj-lt"/>
              <a:buAutoNum type="arabicPeriod"/>
            </a:pPr>
            <a:r>
              <a:rPr lang="es-ES" b="1" i="0" dirty="0">
                <a:solidFill>
                  <a:srgbClr val="485C87"/>
                </a:solidFill>
                <a:effectLst/>
                <a:latin typeface="Lucida Sans" panose="020B0602030504020204" pitchFamily="34" charset="77"/>
              </a:rPr>
              <a:t>Factores Políticos:</a:t>
            </a:r>
          </a:p>
          <a:p>
            <a:pPr marL="342900" indent="-342900" algn="just">
              <a:buClr>
                <a:srgbClr val="941914"/>
              </a:buClr>
              <a:buFont typeface="Wingdings" pitchFamily="2" charset="2"/>
              <a:buChar char="§"/>
            </a:pPr>
            <a:endParaRPr lang="es-ES" b="1" i="0" dirty="0">
              <a:solidFill>
                <a:srgbClr val="485C87"/>
              </a:solidFill>
              <a:effectLst/>
              <a:latin typeface="Lucida Sans" panose="020B0602030504020204" pitchFamily="34" charset="77"/>
            </a:endParaRP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Relacionados con las políticas gubernamentales, estabilidad política, regulaciones y tratados internacionales.</a:t>
            </a: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Ejemplos: Cambios en impuestos, subsidios, comercio exterior, estabilidad gubernamental.</a:t>
            </a:r>
          </a:p>
          <a:p>
            <a:pPr algn="just">
              <a:buClr>
                <a:srgbClr val="941914"/>
              </a:buClr>
            </a:pPr>
            <a:endParaRPr lang="es-ES" sz="1700" dirty="0">
              <a:solidFill>
                <a:srgbClr val="000000"/>
              </a:solidFill>
              <a:latin typeface="Lucida Sans" panose="020B0602030504020204" pitchFamily="34" charset="77"/>
            </a:endParaRPr>
          </a:p>
          <a:p>
            <a:pPr marL="342900" indent="-342900" algn="just">
              <a:buClr>
                <a:srgbClr val="941914"/>
              </a:buClr>
              <a:buFont typeface="+mj-lt"/>
              <a:buAutoNum type="arabicPeriod" startAt="2"/>
            </a:pPr>
            <a:r>
              <a:rPr lang="es-ES" b="1" i="0" dirty="0">
                <a:solidFill>
                  <a:srgbClr val="485C87"/>
                </a:solidFill>
                <a:effectLst/>
                <a:latin typeface="Lucida Sans" panose="020B0602030504020204" pitchFamily="34" charset="77"/>
              </a:rPr>
              <a:t>Factores Económicos:</a:t>
            </a:r>
          </a:p>
          <a:p>
            <a:pPr marL="342900" indent="-342900" algn="just">
              <a:buClr>
                <a:srgbClr val="941914"/>
              </a:buClr>
              <a:buFont typeface="Wingdings" pitchFamily="2" charset="2"/>
              <a:buChar char="§"/>
            </a:pPr>
            <a:endParaRPr lang="es-ES" b="1" i="0" dirty="0">
              <a:solidFill>
                <a:srgbClr val="485C87"/>
              </a:solidFill>
              <a:effectLst/>
              <a:latin typeface="Lucida Sans" panose="020B0602030504020204" pitchFamily="34" charset="77"/>
            </a:endParaRP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Incluyen variables macroeconómicas que afectan la economía y la capacidad de gasto de los consumidores.</a:t>
            </a: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Ejemplos: Inflación, tasas de interés, tipo de cambio, crecimiento económico, niveles de empleo.</a:t>
            </a:r>
          </a:p>
        </p:txBody>
      </p:sp>
    </p:spTree>
    <p:extLst>
      <p:ext uri="{BB962C8B-B14F-4D97-AF65-F5344CB8AC3E}">
        <p14:creationId xmlns:p14="http://schemas.microsoft.com/office/powerpoint/2010/main" val="3796206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DE869-9BB3-3590-2756-3D65B00930D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8AF572B6-4B79-F34D-7ED9-1D95A268BBD6}"/>
              </a:ext>
            </a:extLst>
          </p:cNvPr>
          <p:cNvSpPr txBox="1"/>
          <p:nvPr/>
        </p:nvSpPr>
        <p:spPr>
          <a:xfrm>
            <a:off x="283373" y="782113"/>
            <a:ext cx="7273367" cy="615553"/>
          </a:xfrm>
          <a:prstGeom prst="rect">
            <a:avLst/>
          </a:prstGeom>
          <a:noFill/>
        </p:spPr>
        <p:txBody>
          <a:bodyPr wrap="square" rtlCol="0">
            <a:spAutoFit/>
          </a:bodyPr>
          <a:lstStyle/>
          <a:p>
            <a:r>
              <a:rPr lang="es-ES" sz="3400" dirty="0">
                <a:solidFill>
                  <a:srgbClr val="485C87"/>
                </a:solidFill>
                <a:latin typeface="Lucida Sans" panose="020B0602030504020204" pitchFamily="34" charset="77"/>
              </a:rPr>
              <a:t>PESTEL</a:t>
            </a:r>
          </a:p>
        </p:txBody>
      </p:sp>
      <p:sp>
        <p:nvSpPr>
          <p:cNvPr id="2" name="CuadroTexto 1">
            <a:extLst>
              <a:ext uri="{FF2B5EF4-FFF2-40B4-BE49-F238E27FC236}">
                <a16:creationId xmlns:a16="http://schemas.microsoft.com/office/drawing/2014/main" id="{EA794C7E-4353-8643-28DB-6085F06553F1}"/>
              </a:ext>
            </a:extLst>
          </p:cNvPr>
          <p:cNvSpPr txBox="1"/>
          <p:nvPr/>
        </p:nvSpPr>
        <p:spPr>
          <a:xfrm>
            <a:off x="283373" y="1774813"/>
            <a:ext cx="5427822" cy="4016484"/>
          </a:xfrm>
          <a:prstGeom prst="rect">
            <a:avLst/>
          </a:prstGeom>
          <a:noFill/>
        </p:spPr>
        <p:txBody>
          <a:bodyPr wrap="square" rtlCol="0">
            <a:spAutoFit/>
          </a:bodyPr>
          <a:lstStyle/>
          <a:p>
            <a:pPr marL="342900" indent="-342900" algn="just">
              <a:buClr>
                <a:srgbClr val="941914"/>
              </a:buClr>
              <a:buFont typeface="+mj-lt"/>
              <a:buAutoNum type="arabicPeriod" startAt="3"/>
            </a:pPr>
            <a:r>
              <a:rPr lang="es-ES" sz="1700" b="1" i="0" dirty="0">
                <a:solidFill>
                  <a:srgbClr val="485C87"/>
                </a:solidFill>
                <a:effectLst/>
                <a:latin typeface="Lucida Sans" panose="020B0602030504020204" pitchFamily="34" charset="77"/>
              </a:rPr>
              <a:t>Factores Sociales:</a:t>
            </a:r>
          </a:p>
          <a:p>
            <a:pPr marL="342900" indent="-342900" algn="just">
              <a:buClr>
                <a:srgbClr val="941914"/>
              </a:buClr>
              <a:buFont typeface="Wingdings" pitchFamily="2" charset="2"/>
              <a:buChar char="§"/>
            </a:pPr>
            <a:endParaRPr lang="es-ES" sz="1700" b="1" i="0" dirty="0">
              <a:solidFill>
                <a:srgbClr val="485C87"/>
              </a:solidFill>
              <a:effectLst/>
              <a:latin typeface="Lucida Sans" panose="020B0602030504020204" pitchFamily="34" charset="77"/>
            </a:endParaRP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Se refieren a las características culturales, demográficas y comportamientos sociales.</a:t>
            </a: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Ejemplos: Cambios en las preferencias del consumidor, envejecimiento de la población, hábitos de consumo.</a:t>
            </a:r>
          </a:p>
          <a:p>
            <a:pPr marL="342900" indent="-342900" algn="just">
              <a:buClr>
                <a:srgbClr val="941914"/>
              </a:buClr>
              <a:buFont typeface="Wingdings" pitchFamily="2" charset="2"/>
              <a:buChar char="§"/>
            </a:pPr>
            <a:endParaRPr lang="es-ES" sz="1700" dirty="0">
              <a:solidFill>
                <a:srgbClr val="000000"/>
              </a:solidFill>
              <a:latin typeface="Lucida Sans" panose="020B0602030504020204" pitchFamily="34" charset="77"/>
            </a:endParaRPr>
          </a:p>
          <a:p>
            <a:pPr marL="342900" indent="-342900" algn="just">
              <a:buClr>
                <a:srgbClr val="941914"/>
              </a:buClr>
              <a:buFont typeface="+mj-lt"/>
              <a:buAutoNum type="arabicPeriod" startAt="4"/>
            </a:pPr>
            <a:r>
              <a:rPr lang="es-ES" sz="1700" b="1" dirty="0">
                <a:solidFill>
                  <a:srgbClr val="485C87"/>
                </a:solidFill>
                <a:latin typeface="Lucida Sans" panose="020B0602030504020204" pitchFamily="34" charset="77"/>
              </a:rPr>
              <a:t>Factores Tecnológicos:</a:t>
            </a:r>
          </a:p>
          <a:p>
            <a:pPr marL="342900" marR="0" lvl="0" indent="-342900" algn="just" defTabSz="914400" rtl="0" eaLnBrk="1" fontAlgn="auto" latinLnBrk="0" hangingPunct="1">
              <a:lnSpc>
                <a:spcPct val="100000"/>
              </a:lnSpc>
              <a:spcBef>
                <a:spcPts val="0"/>
              </a:spcBef>
              <a:spcAft>
                <a:spcPts val="0"/>
              </a:spcAft>
              <a:buClr>
                <a:srgbClr val="941914"/>
              </a:buClr>
              <a:buSzTx/>
              <a:buFont typeface="Wingdings" pitchFamily="2" charset="2"/>
              <a:buChar char="§"/>
              <a:tabLst/>
              <a:defRPr/>
            </a:pPr>
            <a:r>
              <a:rPr kumimoji="0" lang="es-ES" sz="1700" b="0" i="0" u="none" strike="noStrike" kern="1200" cap="none" spc="0" normalizeH="0" baseline="0" noProof="0" dirty="0">
                <a:ln>
                  <a:noFill/>
                </a:ln>
                <a:solidFill>
                  <a:srgbClr val="000000"/>
                </a:solidFill>
                <a:effectLst/>
                <a:uLnTx/>
                <a:uFillTx/>
                <a:latin typeface="Lucida Sans" panose="020B0602030504020204" pitchFamily="34" charset="77"/>
                <a:ea typeface="+mn-ea"/>
                <a:cs typeface="+mn-cs"/>
              </a:rPr>
              <a:t>Evaluación del ritmo de innovación y la adopción de nuevas tecnologías que puedan afectar a la industria.</a:t>
            </a:r>
          </a:p>
          <a:p>
            <a:pPr marL="342900" marR="0" lvl="0" indent="-342900" algn="just" defTabSz="914400" rtl="0" eaLnBrk="1" fontAlgn="auto" latinLnBrk="0" hangingPunct="1">
              <a:lnSpc>
                <a:spcPct val="100000"/>
              </a:lnSpc>
              <a:spcBef>
                <a:spcPts val="0"/>
              </a:spcBef>
              <a:spcAft>
                <a:spcPts val="0"/>
              </a:spcAft>
              <a:buClr>
                <a:srgbClr val="941914"/>
              </a:buClr>
              <a:buSzTx/>
              <a:buFont typeface="Wingdings" pitchFamily="2" charset="2"/>
              <a:buChar char="§"/>
              <a:tabLst/>
              <a:defRPr/>
            </a:pPr>
            <a:r>
              <a:rPr kumimoji="0" lang="es-ES" sz="1700" b="0" i="0" u="none" strike="noStrike" kern="1200" cap="none" spc="0" normalizeH="0" baseline="0" noProof="0" dirty="0">
                <a:ln>
                  <a:noFill/>
                </a:ln>
                <a:solidFill>
                  <a:srgbClr val="000000"/>
                </a:solidFill>
                <a:effectLst/>
                <a:uLnTx/>
                <a:uFillTx/>
                <a:latin typeface="Lucida Sans" panose="020B0602030504020204" pitchFamily="34" charset="77"/>
                <a:ea typeface="+mn-ea"/>
                <a:cs typeface="+mn-cs"/>
              </a:rPr>
              <a:t>Ejemplos: Digitalización, automatización, investigación y desarrollo, conectividad.</a:t>
            </a:r>
          </a:p>
          <a:p>
            <a:pPr algn="just">
              <a:buClr>
                <a:srgbClr val="941914"/>
              </a:buClr>
            </a:pPr>
            <a:endParaRPr lang="es-ES" sz="1700" b="1" dirty="0">
              <a:solidFill>
                <a:srgbClr val="485C87"/>
              </a:solidFill>
              <a:latin typeface="Lucida Sans" panose="020B0602030504020204" pitchFamily="34" charset="77"/>
            </a:endParaRPr>
          </a:p>
        </p:txBody>
      </p:sp>
      <p:pic>
        <p:nvPicPr>
          <p:cNvPr id="5" name="Imagen 4">
            <a:extLst>
              <a:ext uri="{FF2B5EF4-FFF2-40B4-BE49-F238E27FC236}">
                <a16:creationId xmlns:a16="http://schemas.microsoft.com/office/drawing/2014/main" id="{23E639A5-95D5-DE68-3C98-AABF98F2B224}"/>
              </a:ext>
            </a:extLst>
          </p:cNvPr>
          <p:cNvPicPr>
            <a:picLocks noChangeAspect="1"/>
          </p:cNvPicPr>
          <p:nvPr/>
        </p:nvPicPr>
        <p:blipFill>
          <a:blip r:embed="rId2"/>
          <a:stretch>
            <a:fillRect/>
          </a:stretch>
        </p:blipFill>
        <p:spPr>
          <a:xfrm>
            <a:off x="10061238" y="230617"/>
            <a:ext cx="1501467" cy="859273"/>
          </a:xfrm>
          <a:prstGeom prst="rect">
            <a:avLst/>
          </a:prstGeom>
        </p:spPr>
      </p:pic>
      <p:sp>
        <p:nvSpPr>
          <p:cNvPr id="3" name="CuadroTexto 2">
            <a:extLst>
              <a:ext uri="{FF2B5EF4-FFF2-40B4-BE49-F238E27FC236}">
                <a16:creationId xmlns:a16="http://schemas.microsoft.com/office/drawing/2014/main" id="{66ABC5F1-E7EB-BBD1-B911-E14E75599F60}"/>
              </a:ext>
            </a:extLst>
          </p:cNvPr>
          <p:cNvSpPr txBox="1"/>
          <p:nvPr/>
        </p:nvSpPr>
        <p:spPr>
          <a:xfrm>
            <a:off x="6134883" y="1774813"/>
            <a:ext cx="5427822" cy="3754874"/>
          </a:xfrm>
          <a:prstGeom prst="rect">
            <a:avLst/>
          </a:prstGeom>
          <a:noFill/>
        </p:spPr>
        <p:txBody>
          <a:bodyPr wrap="square" rtlCol="0">
            <a:spAutoFit/>
          </a:bodyPr>
          <a:lstStyle/>
          <a:p>
            <a:pPr marL="342900" indent="-342900" algn="just">
              <a:buClr>
                <a:srgbClr val="941914"/>
              </a:buClr>
              <a:buFont typeface="+mj-lt"/>
              <a:buAutoNum type="arabicPeriod" startAt="5"/>
            </a:pPr>
            <a:r>
              <a:rPr lang="es-ES" sz="1700" b="1" i="0" dirty="0">
                <a:solidFill>
                  <a:srgbClr val="485C87"/>
                </a:solidFill>
                <a:effectLst/>
                <a:latin typeface="Lucida Sans" panose="020B0602030504020204" pitchFamily="34" charset="77"/>
              </a:rPr>
              <a:t>Factores Ecológicos (Ambientales):</a:t>
            </a:r>
          </a:p>
          <a:p>
            <a:pPr marL="342900" indent="-342900" algn="just">
              <a:buClr>
                <a:srgbClr val="941914"/>
              </a:buClr>
              <a:buFont typeface="Wingdings" pitchFamily="2" charset="2"/>
              <a:buChar char="§"/>
            </a:pPr>
            <a:endParaRPr lang="es-ES" sz="1700" b="1" i="0" dirty="0">
              <a:solidFill>
                <a:srgbClr val="485C87"/>
              </a:solidFill>
              <a:effectLst/>
              <a:latin typeface="Lucida Sans" panose="020B0602030504020204" pitchFamily="34" charset="77"/>
            </a:endParaRP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Consideraciones relacionadas con el medioambiente y la sostenibilidad.</a:t>
            </a: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Ejemplos: Regulaciones ambientales, cambio climático, uso de recursos naturales, prácticas sostenibles.</a:t>
            </a:r>
          </a:p>
          <a:p>
            <a:pPr marL="342900" indent="-342900" algn="just">
              <a:buClr>
                <a:srgbClr val="941914"/>
              </a:buClr>
              <a:buFont typeface="Wingdings" pitchFamily="2" charset="2"/>
              <a:buChar char="§"/>
            </a:pPr>
            <a:endParaRPr lang="es-ES" sz="1700" dirty="0">
              <a:solidFill>
                <a:srgbClr val="000000"/>
              </a:solidFill>
              <a:latin typeface="Lucida Sans" panose="020B0602030504020204" pitchFamily="34" charset="77"/>
            </a:endParaRPr>
          </a:p>
          <a:p>
            <a:pPr marL="342900" indent="-342900" algn="just">
              <a:buClr>
                <a:srgbClr val="941914"/>
              </a:buClr>
              <a:buFont typeface="+mj-lt"/>
              <a:buAutoNum type="arabicPeriod" startAt="6"/>
            </a:pPr>
            <a:r>
              <a:rPr lang="es-ES" sz="1700" b="1" dirty="0">
                <a:solidFill>
                  <a:srgbClr val="485C87"/>
                </a:solidFill>
                <a:latin typeface="Lucida Sans" panose="020B0602030504020204" pitchFamily="34" charset="77"/>
              </a:rPr>
              <a:t>Factores Legales:</a:t>
            </a:r>
          </a:p>
          <a:p>
            <a:pPr marL="342900" marR="0" lvl="0" indent="-342900" algn="just" defTabSz="914400" rtl="0" eaLnBrk="1" fontAlgn="auto" latinLnBrk="0" hangingPunct="1">
              <a:lnSpc>
                <a:spcPct val="100000"/>
              </a:lnSpc>
              <a:spcBef>
                <a:spcPts val="0"/>
              </a:spcBef>
              <a:spcAft>
                <a:spcPts val="0"/>
              </a:spcAft>
              <a:buClr>
                <a:srgbClr val="941914"/>
              </a:buClr>
              <a:buSzTx/>
              <a:buFont typeface="Wingdings" pitchFamily="2" charset="2"/>
              <a:buChar char="§"/>
              <a:tabLst/>
              <a:defRPr/>
            </a:pPr>
            <a:r>
              <a:rPr kumimoji="0" lang="es-ES" sz="1700" b="0" i="0" u="none" strike="noStrike" kern="1200" cap="none" spc="0" normalizeH="0" baseline="0" noProof="0" dirty="0">
                <a:ln>
                  <a:noFill/>
                </a:ln>
                <a:solidFill>
                  <a:srgbClr val="000000"/>
                </a:solidFill>
                <a:effectLst/>
                <a:uLnTx/>
                <a:uFillTx/>
                <a:latin typeface="Lucida Sans" panose="020B0602030504020204" pitchFamily="34" charset="77"/>
                <a:ea typeface="+mn-ea"/>
                <a:cs typeface="+mn-cs"/>
              </a:rPr>
              <a:t>Reglas, leyes y normativas que afectan las operaciones empresariales.</a:t>
            </a:r>
          </a:p>
          <a:p>
            <a:pPr marL="342900" marR="0" lvl="0" indent="-342900" algn="just" defTabSz="914400" rtl="0" eaLnBrk="1" fontAlgn="auto" latinLnBrk="0" hangingPunct="1">
              <a:lnSpc>
                <a:spcPct val="100000"/>
              </a:lnSpc>
              <a:spcBef>
                <a:spcPts val="0"/>
              </a:spcBef>
              <a:spcAft>
                <a:spcPts val="0"/>
              </a:spcAft>
              <a:buClr>
                <a:srgbClr val="941914"/>
              </a:buClr>
              <a:buSzTx/>
              <a:buFont typeface="Wingdings" pitchFamily="2" charset="2"/>
              <a:buChar char="§"/>
              <a:tabLst/>
              <a:defRPr/>
            </a:pPr>
            <a:r>
              <a:rPr kumimoji="0" lang="es-ES" sz="1700" b="0" i="0" u="none" strike="noStrike" kern="1200" cap="none" spc="0" normalizeH="0" baseline="0" noProof="0" dirty="0">
                <a:ln>
                  <a:noFill/>
                </a:ln>
                <a:solidFill>
                  <a:srgbClr val="000000"/>
                </a:solidFill>
                <a:effectLst/>
                <a:uLnTx/>
                <a:uFillTx/>
                <a:latin typeface="Lucida Sans" panose="020B0602030504020204" pitchFamily="34" charset="77"/>
                <a:ea typeface="+mn-ea"/>
                <a:cs typeface="+mn-cs"/>
              </a:rPr>
              <a:t>Ejemplos: Normas laborales, protección de datos, leyes de competencia, regulación de la industria.</a:t>
            </a:r>
            <a:endParaRPr lang="es-ES" sz="1700" b="1" dirty="0">
              <a:solidFill>
                <a:srgbClr val="485C87"/>
              </a:solidFill>
              <a:latin typeface="Lucida Sans" panose="020B0602030504020204" pitchFamily="34" charset="77"/>
            </a:endParaRPr>
          </a:p>
        </p:txBody>
      </p:sp>
    </p:spTree>
    <p:extLst>
      <p:ext uri="{BB962C8B-B14F-4D97-AF65-F5344CB8AC3E}">
        <p14:creationId xmlns:p14="http://schemas.microsoft.com/office/powerpoint/2010/main" val="720405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57D8F4E-702D-99F7-893F-9C49A4D0D547}"/>
              </a:ext>
            </a:extLst>
          </p:cNvPr>
          <p:cNvSpPr txBox="1"/>
          <p:nvPr/>
        </p:nvSpPr>
        <p:spPr>
          <a:xfrm>
            <a:off x="300625" y="877579"/>
            <a:ext cx="7052153" cy="615553"/>
          </a:xfrm>
          <a:prstGeom prst="rect">
            <a:avLst/>
          </a:prstGeom>
          <a:noFill/>
        </p:spPr>
        <p:txBody>
          <a:bodyPr wrap="square" rtlCol="0">
            <a:spAutoFit/>
          </a:bodyPr>
          <a:lstStyle/>
          <a:p>
            <a:r>
              <a:rPr lang="es-ES" sz="3400" dirty="0">
                <a:solidFill>
                  <a:srgbClr val="485C87"/>
                </a:solidFill>
                <a:latin typeface="Lucida Sans" panose="020B0602030504020204" pitchFamily="34" charset="77"/>
              </a:rPr>
              <a:t>Las Cinco Fuerzas de Porter</a:t>
            </a:r>
          </a:p>
        </p:txBody>
      </p:sp>
      <p:sp>
        <p:nvSpPr>
          <p:cNvPr id="3" name="CuadroTexto 2">
            <a:extLst>
              <a:ext uri="{FF2B5EF4-FFF2-40B4-BE49-F238E27FC236}">
                <a16:creationId xmlns:a16="http://schemas.microsoft.com/office/drawing/2014/main" id="{6F3186E8-F900-D39A-FD4A-D77AA13F9F59}"/>
              </a:ext>
            </a:extLst>
          </p:cNvPr>
          <p:cNvSpPr txBox="1"/>
          <p:nvPr/>
        </p:nvSpPr>
        <p:spPr>
          <a:xfrm>
            <a:off x="300625" y="2077446"/>
            <a:ext cx="6714539" cy="2462213"/>
          </a:xfrm>
          <a:prstGeom prst="rect">
            <a:avLst/>
          </a:prstGeom>
          <a:noFill/>
        </p:spPr>
        <p:txBody>
          <a:bodyPr wrap="square" rtlCol="0">
            <a:spAutoFit/>
          </a:bodyPr>
          <a:lstStyle/>
          <a:p>
            <a:pPr marL="342900" indent="-342900" algn="just">
              <a:buClr>
                <a:srgbClr val="941914"/>
              </a:buClr>
              <a:buFont typeface="+mj-lt"/>
              <a:buAutoNum type="arabicPeriod"/>
            </a:pPr>
            <a:r>
              <a:rPr lang="es-ES" b="1" dirty="0">
                <a:solidFill>
                  <a:srgbClr val="485C87"/>
                </a:solidFill>
                <a:latin typeface="Lucida Sans" panose="020B0602030504020204" pitchFamily="34" charset="77"/>
              </a:rPr>
              <a:t>Las Cinco Fuerzas de Porter: </a:t>
            </a:r>
            <a:r>
              <a:rPr lang="es-ES" sz="1700" dirty="0">
                <a:solidFill>
                  <a:srgbClr val="000000"/>
                </a:solidFill>
                <a:latin typeface="Lucida Sans" panose="020B0602030504020204" pitchFamily="34" charset="77"/>
              </a:rPr>
              <a:t>Este modelo identifica cinco fuerzas que </a:t>
            </a:r>
            <a:r>
              <a:rPr lang="es-ES" sz="1700" b="1" dirty="0">
                <a:solidFill>
                  <a:srgbClr val="941914"/>
                </a:solidFill>
                <a:latin typeface="Lucida Sans" panose="020B0602030504020204" pitchFamily="34" charset="77"/>
              </a:rPr>
              <a:t>determinan la competitividad </a:t>
            </a:r>
            <a:r>
              <a:rPr lang="es-ES" sz="1700" dirty="0">
                <a:solidFill>
                  <a:srgbClr val="000000"/>
                </a:solidFill>
                <a:latin typeface="Lucida Sans" panose="020B0602030504020204" pitchFamily="34" charset="77"/>
              </a:rPr>
              <a:t>de un mercado: la rivalidad entre competidores existentes, la amenaza de nuevos participantes, el poder de negociación de los compradores, el poder de negociación de los proveedores y la amenaza de productos sustitutos. Este análisis ayuda a las empresas a </a:t>
            </a:r>
            <a:r>
              <a:rPr lang="es-ES" sz="1700" b="1" dirty="0">
                <a:solidFill>
                  <a:srgbClr val="941914"/>
                </a:solidFill>
                <a:latin typeface="Lucida Sans" panose="020B0602030504020204" pitchFamily="34" charset="77"/>
              </a:rPr>
              <a:t>comprender</a:t>
            </a:r>
            <a:r>
              <a:rPr lang="es-ES" sz="1700" dirty="0">
                <a:solidFill>
                  <a:srgbClr val="000000"/>
                </a:solidFill>
                <a:latin typeface="Lucida Sans" panose="020B0602030504020204" pitchFamily="34" charset="77"/>
              </a:rPr>
              <a:t> el entorno </a:t>
            </a:r>
            <a:r>
              <a:rPr lang="es-ES" sz="1700" b="1" dirty="0">
                <a:solidFill>
                  <a:srgbClr val="941914"/>
                </a:solidFill>
                <a:latin typeface="Lucida Sans" panose="020B0602030504020204" pitchFamily="34" charset="77"/>
              </a:rPr>
              <a:t>competitivo</a:t>
            </a:r>
            <a:r>
              <a:rPr lang="es-ES" sz="1700" dirty="0">
                <a:solidFill>
                  <a:srgbClr val="000000"/>
                </a:solidFill>
                <a:latin typeface="Lucida Sans" panose="020B0602030504020204" pitchFamily="34" charset="77"/>
              </a:rPr>
              <a:t> y a desarrollar </a:t>
            </a:r>
            <a:r>
              <a:rPr lang="es-ES" sz="1700" b="1" dirty="0">
                <a:solidFill>
                  <a:srgbClr val="941914"/>
                </a:solidFill>
                <a:latin typeface="Lucida Sans" panose="020B0602030504020204" pitchFamily="34" charset="77"/>
              </a:rPr>
              <a:t>estrategias</a:t>
            </a:r>
            <a:r>
              <a:rPr lang="es-ES" sz="1700" dirty="0">
                <a:solidFill>
                  <a:srgbClr val="000000"/>
                </a:solidFill>
                <a:latin typeface="Lucida Sans" panose="020B0602030504020204" pitchFamily="34" charset="77"/>
              </a:rPr>
              <a:t> para enfrentar estas fuerzas. </a:t>
            </a:r>
          </a:p>
        </p:txBody>
      </p:sp>
      <p:pic>
        <p:nvPicPr>
          <p:cNvPr id="4" name="Imagen 3">
            <a:extLst>
              <a:ext uri="{FF2B5EF4-FFF2-40B4-BE49-F238E27FC236}">
                <a16:creationId xmlns:a16="http://schemas.microsoft.com/office/drawing/2014/main" id="{4167B62F-DF26-D6E4-CDC6-E07AF05F2202}"/>
              </a:ext>
            </a:extLst>
          </p:cNvPr>
          <p:cNvPicPr>
            <a:picLocks noChangeAspect="1"/>
          </p:cNvPicPr>
          <p:nvPr/>
        </p:nvPicPr>
        <p:blipFill>
          <a:blip r:embed="rId2"/>
          <a:stretch>
            <a:fillRect/>
          </a:stretch>
        </p:blipFill>
        <p:spPr>
          <a:xfrm>
            <a:off x="7194828" y="2077446"/>
            <a:ext cx="4997172" cy="3508653"/>
          </a:xfrm>
          <a:prstGeom prst="rect">
            <a:avLst/>
          </a:prstGeom>
        </p:spPr>
      </p:pic>
      <p:sp>
        <p:nvSpPr>
          <p:cNvPr id="5" name="CuadroTexto 4">
            <a:extLst>
              <a:ext uri="{FF2B5EF4-FFF2-40B4-BE49-F238E27FC236}">
                <a16:creationId xmlns:a16="http://schemas.microsoft.com/office/drawing/2014/main" id="{AD4C7165-3C56-51EB-164F-C1674C9C71AB}"/>
              </a:ext>
            </a:extLst>
          </p:cNvPr>
          <p:cNvSpPr txBox="1"/>
          <p:nvPr/>
        </p:nvSpPr>
        <p:spPr>
          <a:xfrm>
            <a:off x="7194828" y="5671916"/>
            <a:ext cx="4997172" cy="523220"/>
          </a:xfrm>
          <a:prstGeom prst="rect">
            <a:avLst/>
          </a:prstGeom>
          <a:noFill/>
        </p:spPr>
        <p:txBody>
          <a:bodyPr wrap="square">
            <a:spAutoFit/>
          </a:bodyPr>
          <a:lstStyle/>
          <a:p>
            <a:r>
              <a:rPr lang="en-US" sz="1400" dirty="0">
                <a:solidFill>
                  <a:srgbClr val="000000"/>
                </a:solidFill>
                <a:latin typeface="Lucida Sans" panose="020B0602030504020204" pitchFamily="34" charset="77"/>
              </a:rPr>
              <a:t>Michael E. Porter. Competitive Strategy: Techniques for Analyzing Industries and Competitors.</a:t>
            </a:r>
            <a:endParaRPr lang="es-CL" sz="1400" dirty="0">
              <a:solidFill>
                <a:srgbClr val="000000"/>
              </a:solidFill>
              <a:latin typeface="Lucida Sans" panose="020B0602030504020204" pitchFamily="34" charset="77"/>
            </a:endParaRPr>
          </a:p>
        </p:txBody>
      </p:sp>
    </p:spTree>
    <p:extLst>
      <p:ext uri="{BB962C8B-B14F-4D97-AF65-F5344CB8AC3E}">
        <p14:creationId xmlns:p14="http://schemas.microsoft.com/office/powerpoint/2010/main" val="4085255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2DF0E70-83BA-4221-6D02-BC6EEAD9631F}"/>
              </a:ext>
            </a:extLst>
          </p:cNvPr>
          <p:cNvSpPr txBox="1"/>
          <p:nvPr/>
        </p:nvSpPr>
        <p:spPr>
          <a:xfrm>
            <a:off x="326505" y="705051"/>
            <a:ext cx="8686212" cy="646331"/>
          </a:xfrm>
          <a:prstGeom prst="rect">
            <a:avLst/>
          </a:prstGeom>
          <a:noFill/>
        </p:spPr>
        <p:txBody>
          <a:bodyPr wrap="square" rtlCol="0">
            <a:spAutoFit/>
          </a:bodyPr>
          <a:lstStyle/>
          <a:p>
            <a:r>
              <a:rPr lang="es-ES" sz="3600" dirty="0">
                <a:solidFill>
                  <a:srgbClr val="485C87"/>
                </a:solidFill>
                <a:latin typeface="Lucida Sans" panose="020B0602030504020204" pitchFamily="34" charset="77"/>
              </a:rPr>
              <a:t>Las Cinco Fuerzas de Porter</a:t>
            </a:r>
          </a:p>
        </p:txBody>
      </p:sp>
      <p:sp>
        <p:nvSpPr>
          <p:cNvPr id="3" name="CuadroTexto 2">
            <a:extLst>
              <a:ext uri="{FF2B5EF4-FFF2-40B4-BE49-F238E27FC236}">
                <a16:creationId xmlns:a16="http://schemas.microsoft.com/office/drawing/2014/main" id="{708F6CBA-72C9-D62E-8EC1-9714297E241A}"/>
              </a:ext>
            </a:extLst>
          </p:cNvPr>
          <p:cNvSpPr txBox="1"/>
          <p:nvPr/>
        </p:nvSpPr>
        <p:spPr>
          <a:xfrm>
            <a:off x="199505" y="2122703"/>
            <a:ext cx="5569763" cy="4031873"/>
          </a:xfrm>
          <a:prstGeom prst="rect">
            <a:avLst/>
          </a:prstGeom>
          <a:noFill/>
        </p:spPr>
        <p:txBody>
          <a:bodyPr wrap="square" rtlCol="0">
            <a:spAutoFit/>
          </a:bodyPr>
          <a:lstStyle/>
          <a:p>
            <a:pPr marL="342900" indent="-342900" algn="just">
              <a:buClr>
                <a:srgbClr val="941914"/>
              </a:buClr>
              <a:buFont typeface="+mj-lt"/>
              <a:buAutoNum type="arabicPeriod"/>
            </a:pPr>
            <a:r>
              <a:rPr lang="es-ES" sz="1600" b="1" dirty="0">
                <a:solidFill>
                  <a:srgbClr val="941914"/>
                </a:solidFill>
                <a:latin typeface="Lucida Sans" panose="020B0602030504020204" pitchFamily="34" charset="77"/>
              </a:rPr>
              <a:t>Rivalidad entre competidores existentes: </a:t>
            </a:r>
            <a:r>
              <a:rPr lang="es-ES" sz="1600" dirty="0">
                <a:solidFill>
                  <a:srgbClr val="000000"/>
                </a:solidFill>
                <a:latin typeface="Lucida Sans" panose="020B0602030504020204" pitchFamily="34" charset="77"/>
              </a:rPr>
              <a:t>Se refiere a la intensidad de la competencia entre las empresas ya establecidas en una industria. Cuanto más intensa sea la rivalidad, menor será la rentabilidad potencial. Factores que influyen en esta fuerza incluyen la cantidad de competidores, la tasa de crecimiento del mercado, la diferenciación de productos, entre otros.</a:t>
            </a:r>
          </a:p>
          <a:p>
            <a:pPr marL="342900" indent="-342900" algn="just">
              <a:buClr>
                <a:srgbClr val="941914"/>
              </a:buClr>
              <a:buFont typeface="+mj-lt"/>
              <a:buAutoNum type="arabicPeriod"/>
            </a:pPr>
            <a:r>
              <a:rPr lang="es-ES" sz="1600" b="1" dirty="0">
                <a:solidFill>
                  <a:srgbClr val="941914"/>
                </a:solidFill>
                <a:latin typeface="Lucida Sans" panose="020B0602030504020204" pitchFamily="34" charset="77"/>
              </a:rPr>
              <a:t>Amenaza de nuevos participantes: </a:t>
            </a:r>
            <a:r>
              <a:rPr lang="es-ES" sz="1600" dirty="0">
                <a:solidFill>
                  <a:srgbClr val="000000"/>
                </a:solidFill>
                <a:latin typeface="Lucida Sans" panose="020B0602030504020204" pitchFamily="34" charset="77"/>
              </a:rPr>
              <a:t>Evalúa la facilidad con la que nuevas empresas pueden ingresar a la industria y competir. Barreras de entrada, como la necesidad de grandes inversiones, economías de escala, lealtad de marca y regulaciones gubernamentales, pueden hacer que sea difícil para nuevos competidores entrar al mercado.</a:t>
            </a:r>
          </a:p>
        </p:txBody>
      </p:sp>
      <p:sp>
        <p:nvSpPr>
          <p:cNvPr id="4" name="CuadroTexto 3">
            <a:extLst>
              <a:ext uri="{FF2B5EF4-FFF2-40B4-BE49-F238E27FC236}">
                <a16:creationId xmlns:a16="http://schemas.microsoft.com/office/drawing/2014/main" id="{EE8A3C38-F5FE-8103-94EA-86495DD3D0CE}"/>
              </a:ext>
            </a:extLst>
          </p:cNvPr>
          <p:cNvSpPr txBox="1"/>
          <p:nvPr/>
        </p:nvSpPr>
        <p:spPr>
          <a:xfrm>
            <a:off x="326505" y="1351382"/>
            <a:ext cx="11400837" cy="646331"/>
          </a:xfrm>
          <a:prstGeom prst="rect">
            <a:avLst/>
          </a:prstGeom>
          <a:noFill/>
        </p:spPr>
        <p:txBody>
          <a:bodyPr wrap="square" rtlCol="0">
            <a:spAutoFit/>
          </a:bodyPr>
          <a:lstStyle/>
          <a:p>
            <a:pPr algn="just">
              <a:buClr>
                <a:srgbClr val="941914"/>
              </a:buClr>
            </a:pPr>
            <a:r>
              <a:rPr lang="es-ES" dirty="0">
                <a:solidFill>
                  <a:srgbClr val="000000"/>
                </a:solidFill>
                <a:latin typeface="Lucida Sans" panose="020B0602030504020204" pitchFamily="34" charset="77"/>
              </a:rPr>
              <a:t>Ayudan a analizar la competencia en una industria y comprende las fuerzas que influyen en la rentabilidad potencial de un mercado o sector. </a:t>
            </a:r>
          </a:p>
        </p:txBody>
      </p:sp>
      <p:sp>
        <p:nvSpPr>
          <p:cNvPr id="5" name="CuadroTexto 4">
            <a:extLst>
              <a:ext uri="{FF2B5EF4-FFF2-40B4-BE49-F238E27FC236}">
                <a16:creationId xmlns:a16="http://schemas.microsoft.com/office/drawing/2014/main" id="{2C4B4C73-E98B-E583-F3F8-0D2263EF8399}"/>
              </a:ext>
            </a:extLst>
          </p:cNvPr>
          <p:cNvSpPr txBox="1"/>
          <p:nvPr/>
        </p:nvSpPr>
        <p:spPr>
          <a:xfrm>
            <a:off x="6026923" y="2122703"/>
            <a:ext cx="5857581" cy="4478149"/>
          </a:xfrm>
          <a:prstGeom prst="rect">
            <a:avLst/>
          </a:prstGeom>
          <a:noFill/>
        </p:spPr>
        <p:txBody>
          <a:bodyPr wrap="square" rtlCol="0">
            <a:spAutoFit/>
          </a:bodyPr>
          <a:lstStyle/>
          <a:p>
            <a:pPr marL="342900" indent="-342900" algn="just">
              <a:buClr>
                <a:srgbClr val="941914"/>
              </a:buClr>
              <a:buFont typeface="+mj-lt"/>
              <a:buAutoNum type="arabicPeriod" startAt="3"/>
            </a:pPr>
            <a:r>
              <a:rPr lang="es-ES" sz="1500" b="1" dirty="0">
                <a:solidFill>
                  <a:srgbClr val="941914"/>
                </a:solidFill>
                <a:latin typeface="Lucida Sans" panose="020B0602030504020204" pitchFamily="34" charset="77"/>
              </a:rPr>
              <a:t>Poder de negociación de los compradores: </a:t>
            </a:r>
            <a:r>
              <a:rPr lang="es-ES" sz="1500" dirty="0">
                <a:solidFill>
                  <a:srgbClr val="000000"/>
                </a:solidFill>
                <a:latin typeface="Lucida Sans" panose="020B0602030504020204" pitchFamily="34" charset="77"/>
              </a:rPr>
              <a:t>Se refiere al grado de influencia que los compradores tienen sobre los precios y las condiciones en la industria. Si los compradores tienen un alto poder de negociación, pueden presionar a las empresas para reducir precios o mejorar la calidad de los productos y servicios.</a:t>
            </a:r>
          </a:p>
          <a:p>
            <a:pPr marL="342900" indent="-342900" algn="just">
              <a:buClr>
                <a:srgbClr val="941914"/>
              </a:buClr>
              <a:buFont typeface="+mj-lt"/>
              <a:buAutoNum type="arabicPeriod" startAt="3"/>
            </a:pPr>
            <a:r>
              <a:rPr lang="es-ES" sz="1500" b="1" dirty="0">
                <a:solidFill>
                  <a:srgbClr val="941914"/>
                </a:solidFill>
                <a:latin typeface="Lucida Sans" panose="020B0602030504020204" pitchFamily="34" charset="77"/>
              </a:rPr>
              <a:t>Poder de negociación de los proveedores: </a:t>
            </a:r>
            <a:r>
              <a:rPr lang="es-ES" sz="1500" dirty="0">
                <a:solidFill>
                  <a:srgbClr val="000000"/>
                </a:solidFill>
                <a:latin typeface="Lucida Sans" panose="020B0602030504020204" pitchFamily="34" charset="77"/>
              </a:rPr>
              <a:t>Evalúa el poder que tienen los proveedores sobre las empresas en la industria. Si los proveedores tienen un alto poder, pueden aumentar los precios de los insumos o imponer condiciones desfavorables, lo que afecta la rentabilidad de las empresas en la industria.</a:t>
            </a:r>
          </a:p>
          <a:p>
            <a:pPr marL="342900" indent="-342900" algn="just">
              <a:buClr>
                <a:srgbClr val="941914"/>
              </a:buClr>
              <a:buFont typeface="+mj-lt"/>
              <a:buAutoNum type="arabicPeriod" startAt="3"/>
            </a:pPr>
            <a:r>
              <a:rPr lang="es-ES" sz="1500" b="1" dirty="0">
                <a:solidFill>
                  <a:srgbClr val="941914"/>
                </a:solidFill>
                <a:latin typeface="Lucida Sans" panose="020B0602030504020204" pitchFamily="34" charset="77"/>
              </a:rPr>
              <a:t>Amenaza de productos o servicios sustitutos: </a:t>
            </a:r>
            <a:r>
              <a:rPr lang="es-ES" sz="1500" dirty="0">
                <a:solidFill>
                  <a:srgbClr val="000000"/>
                </a:solidFill>
                <a:latin typeface="Lucida Sans" panose="020B0602030504020204" pitchFamily="34" charset="77"/>
              </a:rPr>
              <a:t>Se refiere a la disponibilidad de productos o servicios alternativos que podrían satisfacer las mismas necesidades del cliente. Si hay muchas opciones de sustitución, las empresas en la industria pueden enfrentar presión para mejorar la calidad o reducir precios</a:t>
            </a:r>
          </a:p>
        </p:txBody>
      </p:sp>
    </p:spTree>
    <p:extLst>
      <p:ext uri="{BB962C8B-B14F-4D97-AF65-F5344CB8AC3E}">
        <p14:creationId xmlns:p14="http://schemas.microsoft.com/office/powerpoint/2010/main" val="1395794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911989A-47CE-1B5C-1F41-904921CCCC23}"/>
              </a:ext>
            </a:extLst>
          </p:cNvPr>
          <p:cNvSpPr txBox="1"/>
          <p:nvPr/>
        </p:nvSpPr>
        <p:spPr>
          <a:xfrm>
            <a:off x="309251" y="781404"/>
            <a:ext cx="7052153" cy="615553"/>
          </a:xfrm>
          <a:prstGeom prst="rect">
            <a:avLst/>
          </a:prstGeom>
          <a:noFill/>
        </p:spPr>
        <p:txBody>
          <a:bodyPr wrap="square" rtlCol="0">
            <a:spAutoFit/>
          </a:bodyPr>
          <a:lstStyle/>
          <a:p>
            <a:r>
              <a:rPr lang="es-ES" sz="3400" dirty="0">
                <a:solidFill>
                  <a:srgbClr val="485C87"/>
                </a:solidFill>
                <a:latin typeface="Lucida Sans" panose="020B0602030504020204" pitchFamily="34" charset="77"/>
              </a:rPr>
              <a:t>Cadena de Valor</a:t>
            </a:r>
          </a:p>
        </p:txBody>
      </p:sp>
      <p:sp>
        <p:nvSpPr>
          <p:cNvPr id="3" name="CuadroTexto 2">
            <a:extLst>
              <a:ext uri="{FF2B5EF4-FFF2-40B4-BE49-F238E27FC236}">
                <a16:creationId xmlns:a16="http://schemas.microsoft.com/office/drawing/2014/main" id="{E2C80F78-4082-8ED7-BAEB-94EA58F23FEA}"/>
              </a:ext>
            </a:extLst>
          </p:cNvPr>
          <p:cNvSpPr txBox="1"/>
          <p:nvPr/>
        </p:nvSpPr>
        <p:spPr>
          <a:xfrm>
            <a:off x="5443425" y="2067088"/>
            <a:ext cx="6352389" cy="2723823"/>
          </a:xfrm>
          <a:prstGeom prst="rect">
            <a:avLst/>
          </a:prstGeom>
          <a:noFill/>
        </p:spPr>
        <p:txBody>
          <a:bodyPr wrap="square" rtlCol="0">
            <a:spAutoFit/>
          </a:bodyPr>
          <a:lstStyle/>
          <a:p>
            <a:pPr marL="342900" indent="-342900" algn="just">
              <a:buClr>
                <a:srgbClr val="941914"/>
              </a:buClr>
              <a:buFont typeface="+mj-lt"/>
              <a:buAutoNum type="arabicPeriod" startAt="2"/>
            </a:pPr>
            <a:r>
              <a:rPr lang="es-ES" b="1" dirty="0">
                <a:solidFill>
                  <a:srgbClr val="485C87"/>
                </a:solidFill>
                <a:latin typeface="Lucida Sans" panose="020B0602030504020204" pitchFamily="34" charset="77"/>
              </a:rPr>
              <a:t>Modelo de Cadena de Valor: </a:t>
            </a:r>
            <a:r>
              <a:rPr lang="es-ES" sz="1700" dirty="0">
                <a:solidFill>
                  <a:srgbClr val="000000"/>
                </a:solidFill>
                <a:latin typeface="Lucida Sans" panose="020B0602030504020204" pitchFamily="34" charset="77"/>
              </a:rPr>
              <a:t>Propuesto por Michael Porter, la cadena de valor descompone las actividades de una empresa en actividades </a:t>
            </a:r>
            <a:r>
              <a:rPr lang="es-ES" sz="1700" b="1" dirty="0">
                <a:solidFill>
                  <a:srgbClr val="941914"/>
                </a:solidFill>
                <a:latin typeface="Lucida Sans" panose="020B0602030504020204" pitchFamily="34" charset="77"/>
              </a:rPr>
              <a:t>primarias</a:t>
            </a:r>
            <a:r>
              <a:rPr lang="es-ES" sz="1700" dirty="0">
                <a:solidFill>
                  <a:srgbClr val="000000"/>
                </a:solidFill>
                <a:latin typeface="Lucida Sans" panose="020B0602030504020204" pitchFamily="34" charset="77"/>
              </a:rPr>
              <a:t> y actividades de </a:t>
            </a:r>
            <a:r>
              <a:rPr lang="es-ES" sz="1700" b="1" dirty="0">
                <a:solidFill>
                  <a:srgbClr val="941914"/>
                </a:solidFill>
                <a:latin typeface="Lucida Sans" panose="020B0602030504020204" pitchFamily="34" charset="77"/>
              </a:rPr>
              <a:t>soporte</a:t>
            </a:r>
            <a:r>
              <a:rPr lang="es-ES" sz="1700" dirty="0">
                <a:solidFill>
                  <a:srgbClr val="000000"/>
                </a:solidFill>
                <a:latin typeface="Lucida Sans" panose="020B0602030504020204" pitchFamily="34" charset="77"/>
              </a:rPr>
              <a:t>. Este análisis permite identificar áreas en las que una empresa puede </a:t>
            </a:r>
            <a:r>
              <a:rPr lang="es-ES" sz="1700" b="1" dirty="0">
                <a:solidFill>
                  <a:srgbClr val="941914"/>
                </a:solidFill>
                <a:latin typeface="Lucida Sans" panose="020B0602030504020204" pitchFamily="34" charset="77"/>
              </a:rPr>
              <a:t>agregar valor </a:t>
            </a:r>
            <a:r>
              <a:rPr lang="es-ES" sz="1700" dirty="0">
                <a:solidFill>
                  <a:srgbClr val="000000"/>
                </a:solidFill>
                <a:latin typeface="Lucida Sans" panose="020B0602030504020204" pitchFamily="34" charset="77"/>
              </a:rPr>
              <a:t>y ser más </a:t>
            </a:r>
            <a:r>
              <a:rPr lang="es-ES" sz="1700" b="1" dirty="0">
                <a:solidFill>
                  <a:srgbClr val="941914"/>
                </a:solidFill>
                <a:latin typeface="Lucida Sans" panose="020B0602030504020204" pitchFamily="34" charset="77"/>
              </a:rPr>
              <a:t>eficiente</a:t>
            </a:r>
            <a:r>
              <a:rPr lang="es-ES" sz="1700" dirty="0">
                <a:solidFill>
                  <a:srgbClr val="000000"/>
                </a:solidFill>
                <a:latin typeface="Lucida Sans" panose="020B0602030504020204" pitchFamily="34" charset="77"/>
              </a:rPr>
              <a:t>, lo que contribuye a la </a:t>
            </a:r>
            <a:r>
              <a:rPr lang="es-ES" sz="1700" b="1" dirty="0">
                <a:solidFill>
                  <a:srgbClr val="941914"/>
                </a:solidFill>
                <a:latin typeface="Lucida Sans" panose="020B0602030504020204" pitchFamily="34" charset="77"/>
              </a:rPr>
              <a:t>ventaja competitiva</a:t>
            </a:r>
            <a:r>
              <a:rPr lang="es-ES" sz="1700" dirty="0">
                <a:solidFill>
                  <a:srgbClr val="000000"/>
                </a:solidFill>
                <a:latin typeface="Lucida Sans" panose="020B0602030504020204" pitchFamily="34" charset="77"/>
              </a:rPr>
              <a:t>.</a:t>
            </a:r>
          </a:p>
          <a:p>
            <a:pPr marL="342900" indent="-342900" algn="just">
              <a:buClr>
                <a:srgbClr val="941914"/>
              </a:buClr>
              <a:buFont typeface="+mj-lt"/>
              <a:buAutoNum type="arabicPeriod" startAt="2"/>
            </a:pPr>
            <a:endParaRPr lang="es-ES" sz="1700" dirty="0">
              <a:solidFill>
                <a:srgbClr val="000000"/>
              </a:solidFill>
              <a:latin typeface="Lucida Sans" panose="020B0602030504020204" pitchFamily="34" charset="77"/>
            </a:endParaRPr>
          </a:p>
          <a:p>
            <a:pPr algn="just">
              <a:buClr>
                <a:srgbClr val="941914"/>
              </a:buClr>
            </a:pPr>
            <a:r>
              <a:rPr lang="es-ES" sz="1700" dirty="0">
                <a:solidFill>
                  <a:srgbClr val="000000"/>
                </a:solidFill>
                <a:latin typeface="Lucida Sans" panose="020B0602030504020204" pitchFamily="34" charset="77"/>
              </a:rPr>
              <a:t>Esta cadena representa todas las </a:t>
            </a:r>
            <a:r>
              <a:rPr lang="es-ES" sz="1700" b="1" dirty="0">
                <a:solidFill>
                  <a:srgbClr val="941914"/>
                </a:solidFill>
                <a:latin typeface="Lucida Sans" panose="020B0602030504020204" pitchFamily="34" charset="77"/>
              </a:rPr>
              <a:t>actividades</a:t>
            </a:r>
            <a:r>
              <a:rPr lang="es-ES" sz="1700" dirty="0">
                <a:solidFill>
                  <a:srgbClr val="000000"/>
                </a:solidFill>
                <a:latin typeface="Lucida Sans" panose="020B0602030504020204" pitchFamily="34" charset="77"/>
              </a:rPr>
              <a:t> que una empresa realiza para diseñar, producir, comercializar, entregar y respaldar sus productos o servicios.</a:t>
            </a:r>
          </a:p>
        </p:txBody>
      </p:sp>
      <p:pic>
        <p:nvPicPr>
          <p:cNvPr id="4" name="Imagen 3">
            <a:extLst>
              <a:ext uri="{FF2B5EF4-FFF2-40B4-BE49-F238E27FC236}">
                <a16:creationId xmlns:a16="http://schemas.microsoft.com/office/drawing/2014/main" id="{C68C7434-4DC6-021B-8386-C825EF196279}"/>
              </a:ext>
            </a:extLst>
          </p:cNvPr>
          <p:cNvPicPr>
            <a:picLocks noChangeAspect="1"/>
          </p:cNvPicPr>
          <p:nvPr/>
        </p:nvPicPr>
        <p:blipFill>
          <a:blip r:embed="rId2"/>
          <a:stretch>
            <a:fillRect/>
          </a:stretch>
        </p:blipFill>
        <p:spPr>
          <a:xfrm>
            <a:off x="0" y="2067088"/>
            <a:ext cx="4997172" cy="3508653"/>
          </a:xfrm>
          <a:prstGeom prst="rect">
            <a:avLst/>
          </a:prstGeom>
        </p:spPr>
      </p:pic>
      <p:sp>
        <p:nvSpPr>
          <p:cNvPr id="5" name="CuadroTexto 4">
            <a:extLst>
              <a:ext uri="{FF2B5EF4-FFF2-40B4-BE49-F238E27FC236}">
                <a16:creationId xmlns:a16="http://schemas.microsoft.com/office/drawing/2014/main" id="{9E365A73-FB84-20FB-8DE0-24B112508642}"/>
              </a:ext>
            </a:extLst>
          </p:cNvPr>
          <p:cNvSpPr txBox="1"/>
          <p:nvPr/>
        </p:nvSpPr>
        <p:spPr>
          <a:xfrm>
            <a:off x="8626" y="5669623"/>
            <a:ext cx="4997172" cy="307777"/>
          </a:xfrm>
          <a:prstGeom prst="rect">
            <a:avLst/>
          </a:prstGeom>
          <a:noFill/>
        </p:spPr>
        <p:txBody>
          <a:bodyPr wrap="square">
            <a:spAutoFit/>
          </a:bodyPr>
          <a:lstStyle/>
          <a:p>
            <a:r>
              <a:rPr lang="en-US" sz="1400" dirty="0">
                <a:solidFill>
                  <a:srgbClr val="000000"/>
                </a:solidFill>
                <a:latin typeface="Lucida Sans" panose="020B0602030504020204" pitchFamily="34" charset="77"/>
              </a:rPr>
              <a:t>Michael E. Porter. Competitive Advantage.</a:t>
            </a:r>
            <a:endParaRPr lang="es-CL" sz="1400" dirty="0">
              <a:solidFill>
                <a:srgbClr val="000000"/>
              </a:solidFill>
              <a:latin typeface="Lucida Sans" panose="020B0602030504020204" pitchFamily="34" charset="77"/>
            </a:endParaRPr>
          </a:p>
        </p:txBody>
      </p:sp>
    </p:spTree>
    <p:extLst>
      <p:ext uri="{BB962C8B-B14F-4D97-AF65-F5344CB8AC3E}">
        <p14:creationId xmlns:p14="http://schemas.microsoft.com/office/powerpoint/2010/main" val="3357647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B1D9A1E-CF35-3A87-2095-E43D81B242C9}"/>
              </a:ext>
            </a:extLst>
          </p:cNvPr>
          <p:cNvSpPr txBox="1"/>
          <p:nvPr/>
        </p:nvSpPr>
        <p:spPr>
          <a:xfrm>
            <a:off x="404143" y="817195"/>
            <a:ext cx="8686212" cy="646331"/>
          </a:xfrm>
          <a:prstGeom prst="rect">
            <a:avLst/>
          </a:prstGeom>
          <a:noFill/>
        </p:spPr>
        <p:txBody>
          <a:bodyPr wrap="square" rtlCol="0">
            <a:spAutoFit/>
          </a:bodyPr>
          <a:lstStyle/>
          <a:p>
            <a:r>
              <a:rPr lang="es-ES" sz="3600" dirty="0">
                <a:solidFill>
                  <a:srgbClr val="485C87"/>
                </a:solidFill>
                <a:latin typeface="Lucida Sans" panose="020B0602030504020204" pitchFamily="34" charset="77"/>
              </a:rPr>
              <a:t>Cadena de Valor</a:t>
            </a:r>
          </a:p>
        </p:txBody>
      </p:sp>
      <p:sp>
        <p:nvSpPr>
          <p:cNvPr id="3" name="CuadroTexto 2">
            <a:extLst>
              <a:ext uri="{FF2B5EF4-FFF2-40B4-BE49-F238E27FC236}">
                <a16:creationId xmlns:a16="http://schemas.microsoft.com/office/drawing/2014/main" id="{5B8A7503-8AD6-1E54-1374-9F04A92EEE32}"/>
              </a:ext>
            </a:extLst>
          </p:cNvPr>
          <p:cNvSpPr txBox="1"/>
          <p:nvPr/>
        </p:nvSpPr>
        <p:spPr>
          <a:xfrm>
            <a:off x="277143" y="2234847"/>
            <a:ext cx="5569763" cy="3539430"/>
          </a:xfrm>
          <a:prstGeom prst="rect">
            <a:avLst/>
          </a:prstGeom>
          <a:noFill/>
        </p:spPr>
        <p:txBody>
          <a:bodyPr wrap="square" rtlCol="0">
            <a:spAutoFit/>
          </a:bodyPr>
          <a:lstStyle/>
          <a:p>
            <a:pPr marL="342900" indent="-342900" algn="just">
              <a:buClr>
                <a:srgbClr val="941914"/>
              </a:buClr>
              <a:buFont typeface="+mj-lt"/>
              <a:buAutoNum type="arabicPeriod"/>
            </a:pPr>
            <a:r>
              <a:rPr lang="es-ES" sz="1600" b="1" dirty="0">
                <a:solidFill>
                  <a:srgbClr val="941914"/>
                </a:solidFill>
                <a:latin typeface="Lucida Sans" panose="020B0602030504020204" pitchFamily="34" charset="77"/>
              </a:rPr>
              <a:t>Actividades Primarias: </a:t>
            </a:r>
            <a:r>
              <a:rPr lang="es-ES" sz="1600" dirty="0">
                <a:solidFill>
                  <a:srgbClr val="000000"/>
                </a:solidFill>
                <a:latin typeface="Lucida Sans" panose="020B0602030504020204" pitchFamily="34" charset="77"/>
              </a:rPr>
              <a:t>Estas actividades están directamente relacionadas con la creación y entrega de un producto o servicio. La cadena de valor identifica cinco actividades primarias.</a:t>
            </a:r>
          </a:p>
          <a:p>
            <a:pPr marL="342900" indent="-342900" algn="just">
              <a:buClr>
                <a:srgbClr val="941914"/>
              </a:buClr>
              <a:buFont typeface="Wingdings" panose="05000000000000000000" pitchFamily="2" charset="2"/>
              <a:buChar char="§"/>
            </a:pPr>
            <a:r>
              <a:rPr lang="es-ES" sz="1600" b="1" dirty="0">
                <a:solidFill>
                  <a:srgbClr val="485C87"/>
                </a:solidFill>
                <a:latin typeface="Lucida Sans" panose="020B0602030504020204" pitchFamily="34" charset="77"/>
              </a:rPr>
              <a:t>Logística Interna</a:t>
            </a:r>
            <a:r>
              <a:rPr lang="es-ES" b="1" dirty="0">
                <a:solidFill>
                  <a:srgbClr val="485C87"/>
                </a:solidFill>
                <a:latin typeface="Lucida Sans" panose="020B0602030504020204" pitchFamily="34" charset="77"/>
              </a:rPr>
              <a:t>: </a:t>
            </a:r>
            <a:r>
              <a:rPr lang="es-ES" sz="1600" dirty="0">
                <a:solidFill>
                  <a:srgbClr val="000000"/>
                </a:solidFill>
                <a:latin typeface="Lucida Sans" panose="020B0602030504020204" pitchFamily="34" charset="77"/>
              </a:rPr>
              <a:t>Recepción, almacenamiento y distribución de materias primas.</a:t>
            </a:r>
          </a:p>
          <a:p>
            <a:pPr marL="342900" indent="-342900" algn="just">
              <a:buClr>
                <a:srgbClr val="941914"/>
              </a:buClr>
              <a:buFont typeface="Wingdings" panose="05000000000000000000" pitchFamily="2" charset="2"/>
              <a:buChar char="§"/>
            </a:pPr>
            <a:r>
              <a:rPr lang="es-ES" sz="1600" b="1" dirty="0">
                <a:solidFill>
                  <a:srgbClr val="485C87"/>
                </a:solidFill>
                <a:latin typeface="Lucida Sans" panose="020B0602030504020204" pitchFamily="34" charset="77"/>
              </a:rPr>
              <a:t>Operaciones:</a:t>
            </a:r>
            <a:r>
              <a:rPr lang="es-ES" sz="1600" dirty="0">
                <a:solidFill>
                  <a:srgbClr val="000000"/>
                </a:solidFill>
                <a:latin typeface="Lucida Sans" panose="020B0602030504020204" pitchFamily="34" charset="77"/>
              </a:rPr>
              <a:t> Procesos de transformación de insumos en productos finales.</a:t>
            </a:r>
          </a:p>
          <a:p>
            <a:pPr marL="342900" indent="-342900" algn="just">
              <a:buClr>
                <a:srgbClr val="941914"/>
              </a:buClr>
              <a:buFont typeface="Wingdings" panose="05000000000000000000" pitchFamily="2" charset="2"/>
              <a:buChar char="§"/>
            </a:pPr>
            <a:r>
              <a:rPr lang="es-ES" sz="1600" b="1" dirty="0">
                <a:solidFill>
                  <a:srgbClr val="485C87"/>
                </a:solidFill>
                <a:latin typeface="Lucida Sans" panose="020B0602030504020204" pitchFamily="34" charset="77"/>
              </a:rPr>
              <a:t>Logística Externa: </a:t>
            </a:r>
            <a:r>
              <a:rPr lang="es-ES" sz="1600" dirty="0">
                <a:solidFill>
                  <a:srgbClr val="000000"/>
                </a:solidFill>
                <a:latin typeface="Lucida Sans" panose="020B0602030504020204" pitchFamily="34" charset="77"/>
              </a:rPr>
              <a:t>Distribución de productos terminados a los clientes.</a:t>
            </a:r>
          </a:p>
          <a:p>
            <a:pPr marL="342900" indent="-342900" algn="just">
              <a:buClr>
                <a:srgbClr val="941914"/>
              </a:buClr>
              <a:buFont typeface="Wingdings" panose="05000000000000000000" pitchFamily="2" charset="2"/>
              <a:buChar char="§"/>
            </a:pPr>
            <a:r>
              <a:rPr lang="es-ES" sz="1600" b="1" dirty="0">
                <a:solidFill>
                  <a:srgbClr val="485C87"/>
                </a:solidFill>
                <a:latin typeface="Lucida Sans" panose="020B0602030504020204" pitchFamily="34" charset="77"/>
              </a:rPr>
              <a:t>Marketing y Ventas: </a:t>
            </a:r>
            <a:r>
              <a:rPr lang="es-ES" sz="1600" dirty="0">
                <a:solidFill>
                  <a:srgbClr val="000000"/>
                </a:solidFill>
                <a:latin typeface="Lucida Sans" panose="020B0602030504020204" pitchFamily="34" charset="77"/>
              </a:rPr>
              <a:t>Promoción, publicidad y ventas de productos o servicios.</a:t>
            </a:r>
          </a:p>
          <a:p>
            <a:pPr marL="342900" indent="-342900" algn="just">
              <a:buClr>
                <a:srgbClr val="941914"/>
              </a:buClr>
              <a:buFont typeface="Wingdings" panose="05000000000000000000" pitchFamily="2" charset="2"/>
              <a:buChar char="§"/>
            </a:pPr>
            <a:r>
              <a:rPr lang="es-ES" sz="1600" b="1" dirty="0">
                <a:solidFill>
                  <a:srgbClr val="485C87"/>
                </a:solidFill>
                <a:latin typeface="Lucida Sans" panose="020B0602030504020204" pitchFamily="34" charset="77"/>
              </a:rPr>
              <a:t>Servicio:</a:t>
            </a:r>
            <a:r>
              <a:rPr lang="es-ES" sz="1600" dirty="0">
                <a:solidFill>
                  <a:srgbClr val="000000"/>
                </a:solidFill>
                <a:latin typeface="Lucida Sans" panose="020B0602030504020204" pitchFamily="34" charset="77"/>
              </a:rPr>
              <a:t> Soporte postventa, como mantenimiento y servicio al cliente.</a:t>
            </a:r>
          </a:p>
        </p:txBody>
      </p:sp>
      <p:sp>
        <p:nvSpPr>
          <p:cNvPr id="4" name="CuadroTexto 3">
            <a:extLst>
              <a:ext uri="{FF2B5EF4-FFF2-40B4-BE49-F238E27FC236}">
                <a16:creationId xmlns:a16="http://schemas.microsoft.com/office/drawing/2014/main" id="{EC34408B-1100-A4B3-8F30-6486CF3AAD09}"/>
              </a:ext>
            </a:extLst>
          </p:cNvPr>
          <p:cNvSpPr txBox="1"/>
          <p:nvPr/>
        </p:nvSpPr>
        <p:spPr>
          <a:xfrm>
            <a:off x="404143" y="1463526"/>
            <a:ext cx="11400837" cy="646331"/>
          </a:xfrm>
          <a:prstGeom prst="rect">
            <a:avLst/>
          </a:prstGeom>
          <a:noFill/>
        </p:spPr>
        <p:txBody>
          <a:bodyPr wrap="square" rtlCol="0">
            <a:spAutoFit/>
          </a:bodyPr>
          <a:lstStyle/>
          <a:p>
            <a:pPr algn="just">
              <a:buClr>
                <a:srgbClr val="941914"/>
              </a:buClr>
            </a:pPr>
            <a:r>
              <a:rPr lang="es-ES" dirty="0">
                <a:solidFill>
                  <a:srgbClr val="000000"/>
                </a:solidFill>
                <a:latin typeface="Lucida Sans" panose="020B0602030504020204" pitchFamily="34" charset="77"/>
              </a:rPr>
              <a:t>Ayudan a analizar la competencia en una industria y comprende las fuerzas que influyen en la rentabilidad potencial de un mercado o sector. </a:t>
            </a:r>
          </a:p>
        </p:txBody>
      </p:sp>
      <p:sp>
        <p:nvSpPr>
          <p:cNvPr id="5" name="CuadroTexto 4">
            <a:extLst>
              <a:ext uri="{FF2B5EF4-FFF2-40B4-BE49-F238E27FC236}">
                <a16:creationId xmlns:a16="http://schemas.microsoft.com/office/drawing/2014/main" id="{DAC055F3-ADE4-A8AC-7798-678F80810629}"/>
              </a:ext>
            </a:extLst>
          </p:cNvPr>
          <p:cNvSpPr txBox="1"/>
          <p:nvPr/>
        </p:nvSpPr>
        <p:spPr>
          <a:xfrm>
            <a:off x="6104561" y="2234847"/>
            <a:ext cx="5569763" cy="3077766"/>
          </a:xfrm>
          <a:prstGeom prst="rect">
            <a:avLst/>
          </a:prstGeom>
          <a:noFill/>
        </p:spPr>
        <p:txBody>
          <a:bodyPr wrap="square" rtlCol="0">
            <a:spAutoFit/>
          </a:bodyPr>
          <a:lstStyle/>
          <a:p>
            <a:pPr marL="342900" indent="-342900" algn="just">
              <a:buClr>
                <a:srgbClr val="941914"/>
              </a:buClr>
              <a:buFont typeface="+mj-lt"/>
              <a:buAutoNum type="arabicPeriod" startAt="2"/>
            </a:pPr>
            <a:r>
              <a:rPr lang="es-ES" sz="1600" b="1" dirty="0">
                <a:solidFill>
                  <a:srgbClr val="941914"/>
                </a:solidFill>
                <a:latin typeface="Lucida Sans" panose="020B0602030504020204" pitchFamily="34" charset="77"/>
              </a:rPr>
              <a:t>Actividades de Soporte: </a:t>
            </a:r>
            <a:r>
              <a:rPr lang="es-ES" sz="1600" dirty="0">
                <a:solidFill>
                  <a:srgbClr val="000000"/>
                </a:solidFill>
                <a:latin typeface="Lucida Sans" panose="020B0602030504020204" pitchFamily="34" charset="77"/>
              </a:rPr>
              <a:t>Estas actividades respaldan las actividades primarias y la cadena de valor en su conjunto.</a:t>
            </a:r>
          </a:p>
          <a:p>
            <a:pPr marL="342900" indent="-342900" algn="just">
              <a:buClr>
                <a:srgbClr val="941914"/>
              </a:buClr>
              <a:buFont typeface="Wingdings" panose="05000000000000000000" pitchFamily="2" charset="2"/>
              <a:buChar char="§"/>
            </a:pPr>
            <a:r>
              <a:rPr lang="es-ES" sz="1600" b="1" dirty="0">
                <a:solidFill>
                  <a:srgbClr val="485C87"/>
                </a:solidFill>
                <a:latin typeface="Lucida Sans" panose="020B0602030504020204" pitchFamily="34" charset="77"/>
              </a:rPr>
              <a:t>Infraestructura de la Empresa</a:t>
            </a:r>
            <a:r>
              <a:rPr lang="es-ES" b="1" dirty="0">
                <a:solidFill>
                  <a:srgbClr val="485C87"/>
                </a:solidFill>
                <a:latin typeface="Lucida Sans" panose="020B0602030504020204" pitchFamily="34" charset="77"/>
              </a:rPr>
              <a:t>: </a:t>
            </a:r>
            <a:r>
              <a:rPr lang="es-ES" sz="1600" dirty="0">
                <a:solidFill>
                  <a:srgbClr val="000000"/>
                </a:solidFill>
                <a:latin typeface="Lucida Sans" panose="020B0602030504020204" pitchFamily="34" charset="77"/>
              </a:rPr>
              <a:t>Actividades de gestión, finanzas, calidad y planificación.</a:t>
            </a:r>
          </a:p>
          <a:p>
            <a:pPr marL="342900" indent="-342900" algn="just">
              <a:buClr>
                <a:srgbClr val="941914"/>
              </a:buClr>
              <a:buFont typeface="Wingdings" panose="05000000000000000000" pitchFamily="2" charset="2"/>
              <a:buChar char="§"/>
            </a:pPr>
            <a:r>
              <a:rPr lang="es-ES" sz="1600" b="1" dirty="0">
                <a:solidFill>
                  <a:srgbClr val="485C87"/>
                </a:solidFill>
                <a:latin typeface="Lucida Sans" panose="020B0602030504020204" pitchFamily="34" charset="77"/>
              </a:rPr>
              <a:t>Gestión de Recursos Humanos:</a:t>
            </a:r>
            <a:r>
              <a:rPr lang="es-ES" sz="1600" dirty="0">
                <a:solidFill>
                  <a:srgbClr val="000000"/>
                </a:solidFill>
                <a:latin typeface="Lucida Sans" panose="020B0602030504020204" pitchFamily="34" charset="77"/>
              </a:rPr>
              <a:t> Contratación, formación y desarrollo del personal.</a:t>
            </a:r>
          </a:p>
          <a:p>
            <a:pPr marL="342900" indent="-342900" algn="just">
              <a:buClr>
                <a:srgbClr val="941914"/>
              </a:buClr>
              <a:buFont typeface="Wingdings" panose="05000000000000000000" pitchFamily="2" charset="2"/>
              <a:buChar char="§"/>
            </a:pPr>
            <a:r>
              <a:rPr lang="es-ES" sz="1600" b="1" dirty="0">
                <a:solidFill>
                  <a:srgbClr val="485C87"/>
                </a:solidFill>
                <a:latin typeface="Lucida Sans" panose="020B0602030504020204" pitchFamily="34" charset="77"/>
              </a:rPr>
              <a:t>Desarrollo Tecnológico: </a:t>
            </a:r>
            <a:r>
              <a:rPr lang="es-ES" sz="1600" dirty="0">
                <a:solidFill>
                  <a:srgbClr val="000000"/>
                </a:solidFill>
                <a:latin typeface="Lucida Sans" panose="020B0602030504020204" pitchFamily="34" charset="77"/>
              </a:rPr>
              <a:t>Investigación, desarrollo de tecnología y sistemas de información.</a:t>
            </a:r>
          </a:p>
          <a:p>
            <a:pPr marL="342900" indent="-342900" algn="just">
              <a:buClr>
                <a:srgbClr val="941914"/>
              </a:buClr>
              <a:buFont typeface="Wingdings" panose="05000000000000000000" pitchFamily="2" charset="2"/>
              <a:buChar char="§"/>
            </a:pPr>
            <a:r>
              <a:rPr lang="es-ES" sz="1600" b="1" dirty="0">
                <a:solidFill>
                  <a:srgbClr val="485C87"/>
                </a:solidFill>
                <a:latin typeface="Lucida Sans" panose="020B0602030504020204" pitchFamily="34" charset="77"/>
              </a:rPr>
              <a:t>Abastecimiento (Adquisición): </a:t>
            </a:r>
            <a:r>
              <a:rPr lang="es-ES" sz="1600" dirty="0">
                <a:solidFill>
                  <a:srgbClr val="000000"/>
                </a:solidFill>
                <a:latin typeface="Lucida Sans" panose="020B0602030504020204" pitchFamily="34" charset="77"/>
              </a:rPr>
              <a:t>Proceso de obtener recursos necesarios para la cadena de valor.</a:t>
            </a:r>
          </a:p>
        </p:txBody>
      </p:sp>
    </p:spTree>
    <p:extLst>
      <p:ext uri="{BB962C8B-B14F-4D97-AF65-F5344CB8AC3E}">
        <p14:creationId xmlns:p14="http://schemas.microsoft.com/office/powerpoint/2010/main" val="142192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1B90149-95F5-6D1B-4E8D-CC41391371CA}"/>
              </a:ext>
            </a:extLst>
          </p:cNvPr>
          <p:cNvSpPr txBox="1"/>
          <p:nvPr/>
        </p:nvSpPr>
        <p:spPr>
          <a:xfrm>
            <a:off x="792331" y="817195"/>
            <a:ext cx="7052153" cy="615553"/>
          </a:xfrm>
          <a:prstGeom prst="rect">
            <a:avLst/>
          </a:prstGeom>
          <a:noFill/>
        </p:spPr>
        <p:txBody>
          <a:bodyPr wrap="square" rtlCol="0">
            <a:spAutoFit/>
          </a:bodyPr>
          <a:lstStyle/>
          <a:p>
            <a:r>
              <a:rPr lang="es-ES" sz="3400" dirty="0">
                <a:solidFill>
                  <a:srgbClr val="485C87"/>
                </a:solidFill>
                <a:latin typeface="Lucida Sans" panose="020B0602030504020204" pitchFamily="34" charset="77"/>
              </a:rPr>
              <a:t>Modelos de análisis competitivo</a:t>
            </a:r>
          </a:p>
        </p:txBody>
      </p:sp>
      <p:pic>
        <p:nvPicPr>
          <p:cNvPr id="3" name="Imagen 2">
            <a:extLst>
              <a:ext uri="{FF2B5EF4-FFF2-40B4-BE49-F238E27FC236}">
                <a16:creationId xmlns:a16="http://schemas.microsoft.com/office/drawing/2014/main" id="{5F860933-3553-4517-36B0-8343BECB2906}"/>
              </a:ext>
            </a:extLst>
          </p:cNvPr>
          <p:cNvPicPr>
            <a:picLocks noChangeAspect="1"/>
          </p:cNvPicPr>
          <p:nvPr/>
        </p:nvPicPr>
        <p:blipFill rotWithShape="1">
          <a:blip r:embed="rId2"/>
          <a:srcRect t="19150" r="2496"/>
          <a:stretch/>
        </p:blipFill>
        <p:spPr>
          <a:xfrm>
            <a:off x="2310962" y="2461448"/>
            <a:ext cx="8167708" cy="4159532"/>
          </a:xfrm>
          <a:prstGeom prst="rect">
            <a:avLst/>
          </a:prstGeom>
        </p:spPr>
      </p:pic>
      <p:sp>
        <p:nvSpPr>
          <p:cNvPr id="4" name="CuadroTexto 3">
            <a:extLst>
              <a:ext uri="{FF2B5EF4-FFF2-40B4-BE49-F238E27FC236}">
                <a16:creationId xmlns:a16="http://schemas.microsoft.com/office/drawing/2014/main" id="{D6E33A79-920A-9AE1-D88D-172CB33A9FAC}"/>
              </a:ext>
            </a:extLst>
          </p:cNvPr>
          <p:cNvSpPr txBox="1"/>
          <p:nvPr/>
        </p:nvSpPr>
        <p:spPr>
          <a:xfrm>
            <a:off x="792331" y="1762432"/>
            <a:ext cx="6093618" cy="369332"/>
          </a:xfrm>
          <a:prstGeom prst="rect">
            <a:avLst/>
          </a:prstGeom>
          <a:noFill/>
        </p:spPr>
        <p:txBody>
          <a:bodyPr wrap="square">
            <a:spAutoFit/>
          </a:bodyPr>
          <a:lstStyle/>
          <a:p>
            <a:pPr marL="342900" indent="-342900" algn="just">
              <a:buClr>
                <a:srgbClr val="941914"/>
              </a:buClr>
              <a:buFont typeface="Wingdings" pitchFamily="2" charset="2"/>
              <a:buChar char="§"/>
            </a:pPr>
            <a:r>
              <a:rPr lang="es-ES" sz="1800" b="1" dirty="0">
                <a:solidFill>
                  <a:srgbClr val="941914"/>
                </a:solidFill>
                <a:latin typeface="Lucida Sans" panose="020B0602030504020204" pitchFamily="34" charset="77"/>
              </a:rPr>
              <a:t>Cadena de Valor</a:t>
            </a:r>
          </a:p>
        </p:txBody>
      </p:sp>
    </p:spTree>
    <p:extLst>
      <p:ext uri="{BB962C8B-B14F-4D97-AF65-F5344CB8AC3E}">
        <p14:creationId xmlns:p14="http://schemas.microsoft.com/office/powerpoint/2010/main" val="2480983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BF5E8F7-B6CC-A93A-4489-0AFCAA48315E}"/>
              </a:ext>
            </a:extLst>
          </p:cNvPr>
          <p:cNvSpPr/>
          <p:nvPr/>
        </p:nvSpPr>
        <p:spPr>
          <a:xfrm>
            <a:off x="0" y="0"/>
            <a:ext cx="12192000" cy="672227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 name="Michael Porter  ¿Que es estrategia">
            <a:hlinkClick r:id="" action="ppaction://media"/>
            <a:extLst>
              <a:ext uri="{FF2B5EF4-FFF2-40B4-BE49-F238E27FC236}">
                <a16:creationId xmlns:a16="http://schemas.microsoft.com/office/drawing/2014/main" id="{FEEDE2E8-03AC-2011-5AA8-2A65934428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57373" y="0"/>
            <a:ext cx="8865262" cy="6648946"/>
          </a:xfrm>
          <a:prstGeom prst="rect">
            <a:avLst/>
          </a:prstGeom>
        </p:spPr>
      </p:pic>
    </p:spTree>
    <p:extLst>
      <p:ext uri="{BB962C8B-B14F-4D97-AF65-F5344CB8AC3E}">
        <p14:creationId xmlns:p14="http://schemas.microsoft.com/office/powerpoint/2010/main" val="403079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D55F5-F2E2-7B9C-6BC3-887F8C227B54}"/>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91FCD558-43D5-CB34-A9D5-6457E4B0C673}"/>
              </a:ext>
            </a:extLst>
          </p:cNvPr>
          <p:cNvSpPr txBox="1"/>
          <p:nvPr/>
        </p:nvSpPr>
        <p:spPr>
          <a:xfrm>
            <a:off x="2569923" y="2870281"/>
            <a:ext cx="7052153" cy="646331"/>
          </a:xfrm>
          <a:prstGeom prst="rect">
            <a:avLst/>
          </a:prstGeom>
          <a:noFill/>
        </p:spPr>
        <p:txBody>
          <a:bodyPr wrap="square" rtlCol="0">
            <a:spAutoFit/>
          </a:bodyPr>
          <a:lstStyle/>
          <a:p>
            <a:pPr algn="ctr"/>
            <a:r>
              <a:rPr lang="es-ES_tradnl" sz="3600" dirty="0">
                <a:solidFill>
                  <a:srgbClr val="485C87"/>
                </a:solidFill>
                <a:latin typeface="Lucida Sans" panose="020B0602030504020204" pitchFamily="34" charset="77"/>
              </a:rPr>
              <a:t>¿Qué vimos la sesión anterior?</a:t>
            </a:r>
          </a:p>
        </p:txBody>
      </p:sp>
      <p:pic>
        <p:nvPicPr>
          <p:cNvPr id="5" name="Imagen 4"/>
          <p:cNvPicPr>
            <a:picLocks noChangeAspect="1"/>
          </p:cNvPicPr>
          <p:nvPr/>
        </p:nvPicPr>
        <p:blipFill>
          <a:blip r:embed="rId2"/>
          <a:stretch>
            <a:fillRect/>
          </a:stretch>
        </p:blipFill>
        <p:spPr>
          <a:xfrm>
            <a:off x="10061238" y="230617"/>
            <a:ext cx="1501467" cy="859273"/>
          </a:xfrm>
          <a:prstGeom prst="rect">
            <a:avLst/>
          </a:prstGeom>
        </p:spPr>
      </p:pic>
    </p:spTree>
    <p:extLst>
      <p:ext uri="{BB962C8B-B14F-4D97-AF65-F5344CB8AC3E}">
        <p14:creationId xmlns:p14="http://schemas.microsoft.com/office/powerpoint/2010/main" val="34620236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F3C47-6900-55ED-D731-9F547044644E}"/>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BBF95929-4E2F-0FF5-75BF-68CCB2E9E42A}"/>
              </a:ext>
            </a:extLst>
          </p:cNvPr>
          <p:cNvSpPr txBox="1"/>
          <p:nvPr/>
        </p:nvSpPr>
        <p:spPr>
          <a:xfrm>
            <a:off x="2569923" y="2870281"/>
            <a:ext cx="7052153" cy="1754326"/>
          </a:xfrm>
          <a:prstGeom prst="rect">
            <a:avLst/>
          </a:prstGeom>
          <a:noFill/>
        </p:spPr>
        <p:txBody>
          <a:bodyPr wrap="square" rtlCol="0">
            <a:spAutoFit/>
          </a:bodyPr>
          <a:lstStyle/>
          <a:p>
            <a:pPr algn="ctr"/>
            <a:r>
              <a:rPr lang="es-ES" sz="3600" dirty="0">
                <a:solidFill>
                  <a:srgbClr val="485C87"/>
                </a:solidFill>
                <a:latin typeface="Lucida Sans" panose="020B0602030504020204" pitchFamily="34" charset="77"/>
              </a:rPr>
              <a:t>Aplicación de herramientas de Análisis Estratégico en la</a:t>
            </a:r>
          </a:p>
          <a:p>
            <a:pPr algn="ctr"/>
            <a:r>
              <a:rPr lang="es-ES" sz="3600" dirty="0">
                <a:solidFill>
                  <a:srgbClr val="485C87"/>
                </a:solidFill>
                <a:latin typeface="Lucida Sans" panose="020B0602030504020204" pitchFamily="34" charset="77"/>
              </a:rPr>
              <a:t>planificación minera</a:t>
            </a:r>
            <a:endParaRPr lang="es-ES_tradnl" sz="3600" dirty="0">
              <a:solidFill>
                <a:srgbClr val="485C87"/>
              </a:solidFill>
              <a:latin typeface="Lucida Sans" panose="020B0602030504020204" pitchFamily="34" charset="77"/>
            </a:endParaRPr>
          </a:p>
        </p:txBody>
      </p:sp>
      <p:pic>
        <p:nvPicPr>
          <p:cNvPr id="3" name="Imagen 2">
            <a:extLst>
              <a:ext uri="{FF2B5EF4-FFF2-40B4-BE49-F238E27FC236}">
                <a16:creationId xmlns:a16="http://schemas.microsoft.com/office/drawing/2014/main" id="{E7568961-FDA7-435A-53C0-CD8456B5F3C6}"/>
              </a:ext>
            </a:extLst>
          </p:cNvPr>
          <p:cNvPicPr>
            <a:picLocks noChangeAspect="1"/>
          </p:cNvPicPr>
          <p:nvPr/>
        </p:nvPicPr>
        <p:blipFill>
          <a:blip r:embed="rId2"/>
          <a:stretch>
            <a:fillRect/>
          </a:stretch>
        </p:blipFill>
        <p:spPr>
          <a:xfrm>
            <a:off x="10061238" y="230617"/>
            <a:ext cx="1501467" cy="859273"/>
          </a:xfrm>
          <a:prstGeom prst="rect">
            <a:avLst/>
          </a:prstGeom>
        </p:spPr>
      </p:pic>
    </p:spTree>
    <p:extLst>
      <p:ext uri="{BB962C8B-B14F-4D97-AF65-F5344CB8AC3E}">
        <p14:creationId xmlns:p14="http://schemas.microsoft.com/office/powerpoint/2010/main" val="15000500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BDE32-5145-2849-BDC1-5AF6B0A1A579}"/>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F02FC0DF-E5C0-D9BE-EA49-CF01B903DDD8}"/>
              </a:ext>
            </a:extLst>
          </p:cNvPr>
          <p:cNvSpPr txBox="1"/>
          <p:nvPr/>
        </p:nvSpPr>
        <p:spPr>
          <a:xfrm>
            <a:off x="283373" y="782113"/>
            <a:ext cx="8753051" cy="615553"/>
          </a:xfrm>
          <a:prstGeom prst="rect">
            <a:avLst/>
          </a:prstGeom>
          <a:noFill/>
        </p:spPr>
        <p:txBody>
          <a:bodyPr wrap="square" rtlCol="0">
            <a:spAutoFit/>
          </a:bodyPr>
          <a:lstStyle/>
          <a:p>
            <a:r>
              <a:rPr lang="es-ES" sz="3400" dirty="0">
                <a:solidFill>
                  <a:srgbClr val="485C87"/>
                </a:solidFill>
                <a:latin typeface="Lucida Sans" panose="020B0602030504020204" pitchFamily="34" charset="77"/>
              </a:rPr>
              <a:t>Análisis FODA en la Planificación Minera</a:t>
            </a:r>
          </a:p>
        </p:txBody>
      </p:sp>
      <p:sp>
        <p:nvSpPr>
          <p:cNvPr id="2" name="CuadroTexto 1">
            <a:extLst>
              <a:ext uri="{FF2B5EF4-FFF2-40B4-BE49-F238E27FC236}">
                <a16:creationId xmlns:a16="http://schemas.microsoft.com/office/drawing/2014/main" id="{43BFE93D-650A-B004-BCE1-1035DC4987AC}"/>
              </a:ext>
            </a:extLst>
          </p:cNvPr>
          <p:cNvSpPr txBox="1"/>
          <p:nvPr/>
        </p:nvSpPr>
        <p:spPr>
          <a:xfrm>
            <a:off x="283373" y="1397666"/>
            <a:ext cx="5427822" cy="4539704"/>
          </a:xfrm>
          <a:prstGeom prst="rect">
            <a:avLst/>
          </a:prstGeom>
          <a:noFill/>
        </p:spPr>
        <p:txBody>
          <a:bodyPr wrap="square" rtlCol="0">
            <a:spAutoFit/>
          </a:bodyPr>
          <a:lstStyle/>
          <a:p>
            <a:pPr algn="just">
              <a:buClr>
                <a:srgbClr val="941914"/>
              </a:buClr>
            </a:pPr>
            <a:r>
              <a:rPr lang="es-ES" sz="1700" b="1" i="0" dirty="0">
                <a:solidFill>
                  <a:srgbClr val="485C87"/>
                </a:solidFill>
                <a:effectLst/>
                <a:latin typeface="Lucida Sans" panose="020B0602030504020204" pitchFamily="34" charset="77"/>
              </a:rPr>
              <a:t>El FODA es una herramienta que permite a las empresas mineras evaluar su situación actual para diseñar estrategias efectivas.</a:t>
            </a:r>
          </a:p>
          <a:p>
            <a:pPr marL="342900" indent="-342900" algn="just">
              <a:buClr>
                <a:srgbClr val="941914"/>
              </a:buClr>
              <a:buFont typeface="+mj-lt"/>
              <a:buAutoNum type="arabicPeriod"/>
            </a:pPr>
            <a:endParaRPr lang="es-ES" sz="1700" b="1" i="0" dirty="0">
              <a:solidFill>
                <a:srgbClr val="485C87"/>
              </a:solidFill>
              <a:effectLst/>
              <a:latin typeface="Lucida Sans" panose="020B0602030504020204" pitchFamily="34" charset="77"/>
            </a:endParaRPr>
          </a:p>
          <a:p>
            <a:pPr marL="342900" indent="-342900" algn="just">
              <a:buClr>
                <a:srgbClr val="941914"/>
              </a:buClr>
              <a:buFont typeface="+mj-lt"/>
              <a:buAutoNum type="arabicPeriod"/>
            </a:pPr>
            <a:r>
              <a:rPr lang="es-ES" sz="1700" b="1" i="0" dirty="0">
                <a:solidFill>
                  <a:srgbClr val="485C87"/>
                </a:solidFill>
                <a:effectLst/>
                <a:latin typeface="Lucida Sans" panose="020B0602030504020204" pitchFamily="34" charset="77"/>
              </a:rPr>
              <a:t>Fortalezas:</a:t>
            </a:r>
          </a:p>
          <a:p>
            <a:pPr marL="342900" indent="-342900" algn="just">
              <a:buClr>
                <a:srgbClr val="941914"/>
              </a:buClr>
              <a:buFont typeface="Wingdings" pitchFamily="2" charset="2"/>
              <a:buChar char="§"/>
            </a:pPr>
            <a:endParaRPr lang="es-ES" sz="1700" b="1" i="0" dirty="0">
              <a:solidFill>
                <a:srgbClr val="485C87"/>
              </a:solidFill>
              <a:effectLst/>
              <a:latin typeface="Lucida Sans" panose="020B0602030504020204" pitchFamily="34" charset="77"/>
            </a:endParaRP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Ejemplo: Reservas minerales de alta calidad, tecnología avanzada, experiencia en el sector.</a:t>
            </a: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Uso: Explorar nuevos mercados o maximizar la productividad.</a:t>
            </a:r>
          </a:p>
          <a:p>
            <a:pPr marL="342900" indent="-342900" algn="just">
              <a:buClr>
                <a:srgbClr val="941914"/>
              </a:buClr>
              <a:buFont typeface="Wingdings" pitchFamily="2" charset="2"/>
              <a:buChar char="§"/>
            </a:pPr>
            <a:endParaRPr lang="es-ES" sz="1700" dirty="0">
              <a:solidFill>
                <a:srgbClr val="000000"/>
              </a:solidFill>
              <a:latin typeface="Lucida Sans" panose="020B0602030504020204" pitchFamily="34" charset="77"/>
            </a:endParaRPr>
          </a:p>
          <a:p>
            <a:pPr marL="342900" indent="-342900" algn="just">
              <a:buClr>
                <a:srgbClr val="941914"/>
              </a:buClr>
              <a:buFont typeface="+mj-lt"/>
              <a:buAutoNum type="arabicPeriod" startAt="2"/>
            </a:pPr>
            <a:r>
              <a:rPr lang="es-ES" sz="1700" b="1" dirty="0">
                <a:solidFill>
                  <a:srgbClr val="485C87"/>
                </a:solidFill>
                <a:latin typeface="Lucida Sans" panose="020B0602030504020204" pitchFamily="34" charset="77"/>
              </a:rPr>
              <a:t>Debilidades:</a:t>
            </a:r>
          </a:p>
          <a:p>
            <a:pPr algn="just">
              <a:buClr>
                <a:srgbClr val="941914"/>
              </a:buClr>
            </a:pPr>
            <a:endParaRPr lang="es-ES" sz="1700" b="1" dirty="0">
              <a:solidFill>
                <a:srgbClr val="485C87"/>
              </a:solidFill>
              <a:latin typeface="Lucida Sans" panose="020B0602030504020204" pitchFamily="34" charset="77"/>
            </a:endParaRPr>
          </a:p>
          <a:p>
            <a:pPr marL="342900" marR="0" lvl="0" indent="-342900" algn="just" defTabSz="914400" rtl="0" eaLnBrk="1" fontAlgn="auto" latinLnBrk="0" hangingPunct="1">
              <a:lnSpc>
                <a:spcPct val="100000"/>
              </a:lnSpc>
              <a:spcBef>
                <a:spcPts val="0"/>
              </a:spcBef>
              <a:spcAft>
                <a:spcPts val="0"/>
              </a:spcAft>
              <a:buClr>
                <a:srgbClr val="941914"/>
              </a:buClr>
              <a:buSzTx/>
              <a:buFont typeface="Wingdings" pitchFamily="2" charset="2"/>
              <a:buChar char="§"/>
              <a:tabLst/>
              <a:defRPr/>
            </a:pPr>
            <a:r>
              <a:rPr kumimoji="0" lang="es-ES" sz="1700" b="0" i="0" u="none" strike="noStrike" kern="1200" cap="none" spc="0" normalizeH="0" baseline="0" noProof="0" dirty="0">
                <a:ln>
                  <a:noFill/>
                </a:ln>
                <a:solidFill>
                  <a:srgbClr val="000000"/>
                </a:solidFill>
                <a:effectLst/>
                <a:uLnTx/>
                <a:uFillTx/>
                <a:latin typeface="Lucida Sans" panose="020B0602030504020204" pitchFamily="34" charset="77"/>
                <a:ea typeface="+mn-ea"/>
                <a:cs typeface="+mn-cs"/>
              </a:rPr>
              <a:t>Ejemplo: Altos costos operativos, dependencia de un solo mercado.</a:t>
            </a:r>
          </a:p>
          <a:p>
            <a:pPr marL="342900" marR="0" lvl="0" indent="-342900" algn="just" defTabSz="914400" rtl="0" eaLnBrk="1" fontAlgn="auto" latinLnBrk="0" hangingPunct="1">
              <a:lnSpc>
                <a:spcPct val="100000"/>
              </a:lnSpc>
              <a:spcBef>
                <a:spcPts val="0"/>
              </a:spcBef>
              <a:spcAft>
                <a:spcPts val="0"/>
              </a:spcAft>
              <a:buClr>
                <a:srgbClr val="941914"/>
              </a:buClr>
              <a:buSzTx/>
              <a:buFont typeface="Wingdings" pitchFamily="2" charset="2"/>
              <a:buChar char="§"/>
              <a:tabLst/>
              <a:defRPr/>
            </a:pPr>
            <a:r>
              <a:rPr kumimoji="0" lang="es-ES" sz="1700" b="0" i="0" u="none" strike="noStrike" kern="1200" cap="none" spc="0" normalizeH="0" baseline="0" noProof="0" dirty="0">
                <a:ln>
                  <a:noFill/>
                </a:ln>
                <a:solidFill>
                  <a:srgbClr val="000000"/>
                </a:solidFill>
                <a:effectLst/>
                <a:uLnTx/>
                <a:uFillTx/>
                <a:latin typeface="Lucida Sans" panose="020B0602030504020204" pitchFamily="34" charset="77"/>
                <a:ea typeface="+mn-ea"/>
                <a:cs typeface="+mn-cs"/>
              </a:rPr>
              <a:t>Uso: Diseñar estrategias para reducir costos o diversificar mercados.</a:t>
            </a:r>
          </a:p>
        </p:txBody>
      </p:sp>
      <p:pic>
        <p:nvPicPr>
          <p:cNvPr id="5" name="Imagen 4">
            <a:extLst>
              <a:ext uri="{FF2B5EF4-FFF2-40B4-BE49-F238E27FC236}">
                <a16:creationId xmlns:a16="http://schemas.microsoft.com/office/drawing/2014/main" id="{BDD3C181-25C1-9584-6068-E5EA5EB1E492}"/>
              </a:ext>
            </a:extLst>
          </p:cNvPr>
          <p:cNvPicPr>
            <a:picLocks noChangeAspect="1"/>
          </p:cNvPicPr>
          <p:nvPr/>
        </p:nvPicPr>
        <p:blipFill>
          <a:blip r:embed="rId2"/>
          <a:stretch>
            <a:fillRect/>
          </a:stretch>
        </p:blipFill>
        <p:spPr>
          <a:xfrm>
            <a:off x="10061238" y="230617"/>
            <a:ext cx="1501467" cy="859273"/>
          </a:xfrm>
          <a:prstGeom prst="rect">
            <a:avLst/>
          </a:prstGeom>
        </p:spPr>
      </p:pic>
      <p:sp>
        <p:nvSpPr>
          <p:cNvPr id="3" name="CuadroTexto 2">
            <a:extLst>
              <a:ext uri="{FF2B5EF4-FFF2-40B4-BE49-F238E27FC236}">
                <a16:creationId xmlns:a16="http://schemas.microsoft.com/office/drawing/2014/main" id="{3E1F9788-58E3-6511-B5D8-4E141A87E4F9}"/>
              </a:ext>
            </a:extLst>
          </p:cNvPr>
          <p:cNvSpPr txBox="1"/>
          <p:nvPr/>
        </p:nvSpPr>
        <p:spPr>
          <a:xfrm>
            <a:off x="6095078" y="1397666"/>
            <a:ext cx="5427822" cy="4278094"/>
          </a:xfrm>
          <a:prstGeom prst="rect">
            <a:avLst/>
          </a:prstGeom>
          <a:noFill/>
        </p:spPr>
        <p:txBody>
          <a:bodyPr wrap="square" rtlCol="0">
            <a:spAutoFit/>
          </a:bodyPr>
          <a:lstStyle/>
          <a:p>
            <a:pPr marL="342900" indent="-342900" algn="just">
              <a:buClr>
                <a:srgbClr val="941914"/>
              </a:buClr>
              <a:buFont typeface="+mj-lt"/>
              <a:buAutoNum type="arabicPeriod" startAt="3"/>
            </a:pPr>
            <a:r>
              <a:rPr lang="es-ES" sz="1700" b="1" i="0" dirty="0">
                <a:solidFill>
                  <a:srgbClr val="485C87"/>
                </a:solidFill>
                <a:effectLst/>
                <a:latin typeface="Lucida Sans" panose="020B0602030504020204" pitchFamily="34" charset="77"/>
              </a:rPr>
              <a:t>Oportunidades:</a:t>
            </a:r>
          </a:p>
          <a:p>
            <a:pPr marL="342900" indent="-342900" algn="just">
              <a:buClr>
                <a:srgbClr val="941914"/>
              </a:buClr>
              <a:buFont typeface="Wingdings" pitchFamily="2" charset="2"/>
              <a:buChar char="§"/>
            </a:pPr>
            <a:endParaRPr lang="es-ES" sz="1700" b="1" i="0" dirty="0">
              <a:solidFill>
                <a:srgbClr val="485C87"/>
              </a:solidFill>
              <a:effectLst/>
              <a:latin typeface="Lucida Sans" panose="020B0602030504020204" pitchFamily="34" charset="77"/>
            </a:endParaRP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Ejemplo: Creciente demanda de litio para baterías, incentivos gubernamentales para minería sostenible.</a:t>
            </a: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Uso: Aprovechar nuevas tecnologías o expandirse a mercados emergentes.</a:t>
            </a:r>
          </a:p>
          <a:p>
            <a:pPr marL="342900" indent="-342900" algn="just">
              <a:buClr>
                <a:srgbClr val="941914"/>
              </a:buClr>
              <a:buFont typeface="Wingdings" pitchFamily="2" charset="2"/>
              <a:buChar char="§"/>
            </a:pPr>
            <a:endParaRPr lang="es-ES" sz="1700" dirty="0">
              <a:solidFill>
                <a:srgbClr val="000000"/>
              </a:solidFill>
              <a:latin typeface="Lucida Sans" panose="020B0602030504020204" pitchFamily="34" charset="77"/>
            </a:endParaRPr>
          </a:p>
          <a:p>
            <a:pPr marL="342900" indent="-342900" algn="just">
              <a:buClr>
                <a:srgbClr val="941914"/>
              </a:buClr>
              <a:buFont typeface="+mj-lt"/>
              <a:buAutoNum type="arabicPeriod" startAt="4"/>
            </a:pPr>
            <a:r>
              <a:rPr lang="es-ES" sz="1700" b="1" dirty="0">
                <a:solidFill>
                  <a:srgbClr val="485C87"/>
                </a:solidFill>
                <a:latin typeface="Lucida Sans" panose="020B0602030504020204" pitchFamily="34" charset="77"/>
              </a:rPr>
              <a:t>Amenazas:</a:t>
            </a:r>
          </a:p>
          <a:p>
            <a:pPr marL="342900" indent="-342900" algn="just">
              <a:buClr>
                <a:srgbClr val="941914"/>
              </a:buClr>
              <a:buFont typeface="+mj-lt"/>
              <a:buAutoNum type="arabicPeriod" startAt="4"/>
            </a:pPr>
            <a:endParaRPr lang="es-ES" sz="1700" b="1" dirty="0">
              <a:solidFill>
                <a:srgbClr val="485C87"/>
              </a:solidFill>
              <a:latin typeface="Lucida Sans" panose="020B0602030504020204" pitchFamily="34" charset="77"/>
            </a:endParaRPr>
          </a:p>
          <a:p>
            <a:pPr marL="342900" marR="0" lvl="0" indent="-342900" algn="just" defTabSz="914400" rtl="0" eaLnBrk="1" fontAlgn="auto" latinLnBrk="0" hangingPunct="1">
              <a:lnSpc>
                <a:spcPct val="100000"/>
              </a:lnSpc>
              <a:spcBef>
                <a:spcPts val="0"/>
              </a:spcBef>
              <a:spcAft>
                <a:spcPts val="0"/>
              </a:spcAft>
              <a:buClr>
                <a:srgbClr val="941914"/>
              </a:buClr>
              <a:buSzTx/>
              <a:buFont typeface="Wingdings" pitchFamily="2" charset="2"/>
              <a:buChar char="§"/>
              <a:tabLst/>
              <a:defRPr/>
            </a:pPr>
            <a:r>
              <a:rPr kumimoji="0" lang="es-ES" sz="1700" b="0" i="0" u="none" strike="noStrike" kern="1200" cap="none" spc="0" normalizeH="0" baseline="0" noProof="0" dirty="0">
                <a:ln>
                  <a:noFill/>
                </a:ln>
                <a:solidFill>
                  <a:srgbClr val="000000"/>
                </a:solidFill>
                <a:effectLst/>
                <a:uLnTx/>
                <a:uFillTx/>
                <a:latin typeface="Lucida Sans" panose="020B0602030504020204" pitchFamily="34" charset="77"/>
                <a:ea typeface="+mn-ea"/>
                <a:cs typeface="+mn-cs"/>
              </a:rPr>
              <a:t>Ejemplo: Regulaciones ambientales más estrictas, fluctuaciones en los precios de los minerales.</a:t>
            </a:r>
          </a:p>
          <a:p>
            <a:pPr marL="342900" marR="0" lvl="0" indent="-342900" algn="just" defTabSz="914400" rtl="0" eaLnBrk="1" fontAlgn="auto" latinLnBrk="0" hangingPunct="1">
              <a:lnSpc>
                <a:spcPct val="100000"/>
              </a:lnSpc>
              <a:spcBef>
                <a:spcPts val="0"/>
              </a:spcBef>
              <a:spcAft>
                <a:spcPts val="0"/>
              </a:spcAft>
              <a:buClr>
                <a:srgbClr val="941914"/>
              </a:buClr>
              <a:buSzTx/>
              <a:buFont typeface="Wingdings" pitchFamily="2" charset="2"/>
              <a:buChar char="§"/>
              <a:tabLst/>
              <a:defRPr/>
            </a:pPr>
            <a:r>
              <a:rPr kumimoji="0" lang="es-ES" sz="1700" b="0" i="0" u="none" strike="noStrike" kern="1200" cap="none" spc="0" normalizeH="0" baseline="0" noProof="0" dirty="0">
                <a:ln>
                  <a:noFill/>
                </a:ln>
                <a:solidFill>
                  <a:srgbClr val="000000"/>
                </a:solidFill>
                <a:effectLst/>
                <a:uLnTx/>
                <a:uFillTx/>
                <a:latin typeface="Lucida Sans" panose="020B0602030504020204" pitchFamily="34" charset="77"/>
                <a:ea typeface="+mn-ea"/>
                <a:cs typeface="+mn-cs"/>
              </a:rPr>
              <a:t>Uso: Implementar prácticas sostenibles o desarrollar estrategias de cobertura financiera.</a:t>
            </a:r>
            <a:endParaRPr lang="es-ES" sz="1700" b="1" dirty="0">
              <a:solidFill>
                <a:srgbClr val="485C87"/>
              </a:solidFill>
              <a:latin typeface="Lucida Sans" panose="020B0602030504020204" pitchFamily="34" charset="77"/>
            </a:endParaRPr>
          </a:p>
        </p:txBody>
      </p:sp>
      <p:sp>
        <p:nvSpPr>
          <p:cNvPr id="6" name="CuadroTexto 5">
            <a:extLst>
              <a:ext uri="{FF2B5EF4-FFF2-40B4-BE49-F238E27FC236}">
                <a16:creationId xmlns:a16="http://schemas.microsoft.com/office/drawing/2014/main" id="{F2DCFCE6-CFA6-15E4-CC8E-4F5831165668}"/>
              </a:ext>
            </a:extLst>
          </p:cNvPr>
          <p:cNvSpPr txBox="1"/>
          <p:nvPr/>
        </p:nvSpPr>
        <p:spPr>
          <a:xfrm>
            <a:off x="667256" y="6014517"/>
            <a:ext cx="10855644" cy="615553"/>
          </a:xfrm>
          <a:prstGeom prst="rect">
            <a:avLst/>
          </a:prstGeom>
          <a:noFill/>
        </p:spPr>
        <p:txBody>
          <a:bodyPr wrap="square" rtlCol="0">
            <a:spAutoFit/>
          </a:bodyPr>
          <a:lstStyle/>
          <a:p>
            <a:pPr algn="ctr">
              <a:buClr>
                <a:srgbClr val="941914"/>
              </a:buClr>
            </a:pPr>
            <a:r>
              <a:rPr lang="es-ES" sz="1700" b="1" dirty="0">
                <a:solidFill>
                  <a:srgbClr val="941914"/>
                </a:solidFill>
                <a:latin typeface="Lucida Sans" panose="020B0602030504020204" pitchFamily="34" charset="77"/>
              </a:rPr>
              <a:t>El análisis FODA también puede priorizar áreas clave para inversiones y estrategias, como mejorar la eficiencia energética para enfrentar regulaciones ambientales.</a:t>
            </a:r>
          </a:p>
        </p:txBody>
      </p:sp>
    </p:spTree>
    <p:extLst>
      <p:ext uri="{BB962C8B-B14F-4D97-AF65-F5344CB8AC3E}">
        <p14:creationId xmlns:p14="http://schemas.microsoft.com/office/powerpoint/2010/main" val="219523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7E3D2-8480-9541-C9E1-E0212CA545DD}"/>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86902AFB-ECF9-6840-3303-BCCD1BFCAFFE}"/>
              </a:ext>
            </a:extLst>
          </p:cNvPr>
          <p:cNvSpPr txBox="1"/>
          <p:nvPr/>
        </p:nvSpPr>
        <p:spPr>
          <a:xfrm>
            <a:off x="283373" y="782113"/>
            <a:ext cx="9129568" cy="615553"/>
          </a:xfrm>
          <a:prstGeom prst="rect">
            <a:avLst/>
          </a:prstGeom>
          <a:noFill/>
        </p:spPr>
        <p:txBody>
          <a:bodyPr wrap="square" rtlCol="0">
            <a:spAutoFit/>
          </a:bodyPr>
          <a:lstStyle/>
          <a:p>
            <a:r>
              <a:rPr lang="es-ES" sz="3400" dirty="0">
                <a:solidFill>
                  <a:srgbClr val="485C87"/>
                </a:solidFill>
                <a:latin typeface="Lucida Sans" panose="020B0602030504020204" pitchFamily="34" charset="77"/>
              </a:rPr>
              <a:t>Matriz de Ansoff en la Planificación Minera</a:t>
            </a:r>
          </a:p>
        </p:txBody>
      </p:sp>
      <p:sp>
        <p:nvSpPr>
          <p:cNvPr id="2" name="CuadroTexto 1">
            <a:extLst>
              <a:ext uri="{FF2B5EF4-FFF2-40B4-BE49-F238E27FC236}">
                <a16:creationId xmlns:a16="http://schemas.microsoft.com/office/drawing/2014/main" id="{AA00FB7F-7A03-C9E1-6298-792CB8289BA7}"/>
              </a:ext>
            </a:extLst>
          </p:cNvPr>
          <p:cNvSpPr txBox="1"/>
          <p:nvPr/>
        </p:nvSpPr>
        <p:spPr>
          <a:xfrm>
            <a:off x="283373" y="1397666"/>
            <a:ext cx="5427822" cy="4539704"/>
          </a:xfrm>
          <a:prstGeom prst="rect">
            <a:avLst/>
          </a:prstGeom>
          <a:noFill/>
        </p:spPr>
        <p:txBody>
          <a:bodyPr wrap="square" rtlCol="0">
            <a:spAutoFit/>
          </a:bodyPr>
          <a:lstStyle/>
          <a:p>
            <a:pPr algn="just">
              <a:buClr>
                <a:srgbClr val="941914"/>
              </a:buClr>
            </a:pPr>
            <a:r>
              <a:rPr lang="es-ES" sz="1700" b="1" dirty="0">
                <a:solidFill>
                  <a:srgbClr val="941914"/>
                </a:solidFill>
                <a:latin typeface="Lucida Sans" panose="020B0602030504020204" pitchFamily="34" charset="77"/>
              </a:rPr>
              <a:t>La Matriz de Ansoff ayuda a las empresas mineras a identificar estrategias de crecimiento basadas en productos y mercados. </a:t>
            </a:r>
          </a:p>
          <a:p>
            <a:pPr marL="342900" indent="-342900" algn="just">
              <a:buClr>
                <a:srgbClr val="941914"/>
              </a:buClr>
              <a:buFont typeface="+mj-lt"/>
              <a:buAutoNum type="arabicPeriod"/>
            </a:pPr>
            <a:endParaRPr lang="es-ES" sz="1700" b="1" i="0" dirty="0">
              <a:solidFill>
                <a:srgbClr val="485C87"/>
              </a:solidFill>
              <a:effectLst/>
              <a:latin typeface="Lucida Sans" panose="020B0602030504020204" pitchFamily="34" charset="77"/>
            </a:endParaRPr>
          </a:p>
          <a:p>
            <a:pPr marL="342900" indent="-342900" algn="just">
              <a:buClr>
                <a:srgbClr val="941914"/>
              </a:buClr>
              <a:buFont typeface="+mj-lt"/>
              <a:buAutoNum type="arabicPeriod"/>
            </a:pPr>
            <a:r>
              <a:rPr lang="es-ES" sz="1700" b="1" i="0" dirty="0">
                <a:solidFill>
                  <a:srgbClr val="485C87"/>
                </a:solidFill>
                <a:effectLst/>
                <a:latin typeface="Lucida Sans" panose="020B0602030504020204" pitchFamily="34" charset="77"/>
              </a:rPr>
              <a:t>Penetración de mercado:</a:t>
            </a:r>
          </a:p>
          <a:p>
            <a:pPr marL="342900" indent="-342900" algn="just">
              <a:buClr>
                <a:srgbClr val="941914"/>
              </a:buClr>
              <a:buFont typeface="Wingdings" pitchFamily="2" charset="2"/>
              <a:buChar char="§"/>
            </a:pPr>
            <a:endParaRPr lang="es-ES" sz="1700" b="1" i="0" dirty="0">
              <a:solidFill>
                <a:srgbClr val="485C87"/>
              </a:solidFill>
              <a:effectLst/>
              <a:latin typeface="Lucida Sans" panose="020B0602030504020204" pitchFamily="34" charset="77"/>
            </a:endParaRP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Estrategia: Incrementar participación en mercados actuales.</a:t>
            </a: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Ejemplo: Mejorar procesos para aumentar la producción de cobre y cubrir más demanda.</a:t>
            </a:r>
          </a:p>
          <a:p>
            <a:pPr marL="342900" indent="-342900" algn="just">
              <a:buClr>
                <a:srgbClr val="941914"/>
              </a:buClr>
              <a:buFont typeface="Wingdings" pitchFamily="2" charset="2"/>
              <a:buChar char="§"/>
            </a:pPr>
            <a:endParaRPr lang="es-ES" sz="1700" dirty="0">
              <a:solidFill>
                <a:srgbClr val="000000"/>
              </a:solidFill>
              <a:latin typeface="Lucida Sans" panose="020B0602030504020204" pitchFamily="34" charset="77"/>
            </a:endParaRPr>
          </a:p>
          <a:p>
            <a:pPr marL="342900" indent="-342900" algn="just">
              <a:buClr>
                <a:srgbClr val="941914"/>
              </a:buClr>
              <a:buFont typeface="+mj-lt"/>
              <a:buAutoNum type="arabicPeriod" startAt="2"/>
            </a:pPr>
            <a:r>
              <a:rPr lang="es-ES" sz="1700" b="1" dirty="0">
                <a:solidFill>
                  <a:srgbClr val="485C87"/>
                </a:solidFill>
                <a:latin typeface="Lucida Sans" panose="020B0602030504020204" pitchFamily="34" charset="77"/>
              </a:rPr>
              <a:t>Desarrollo de mercado:</a:t>
            </a:r>
          </a:p>
          <a:p>
            <a:pPr algn="just">
              <a:buClr>
                <a:srgbClr val="941914"/>
              </a:buClr>
            </a:pPr>
            <a:endParaRPr lang="es-ES" sz="1700" b="1" dirty="0">
              <a:solidFill>
                <a:srgbClr val="485C87"/>
              </a:solidFill>
              <a:latin typeface="Lucida Sans" panose="020B0602030504020204" pitchFamily="34" charset="77"/>
            </a:endParaRPr>
          </a:p>
          <a:p>
            <a:pPr marL="342900" marR="0" lvl="0" indent="-342900" algn="just" defTabSz="914400" rtl="0" eaLnBrk="1" fontAlgn="auto" latinLnBrk="0" hangingPunct="1">
              <a:lnSpc>
                <a:spcPct val="100000"/>
              </a:lnSpc>
              <a:spcBef>
                <a:spcPts val="0"/>
              </a:spcBef>
              <a:spcAft>
                <a:spcPts val="0"/>
              </a:spcAft>
              <a:buClr>
                <a:srgbClr val="941914"/>
              </a:buClr>
              <a:buSzTx/>
              <a:buFont typeface="Wingdings" pitchFamily="2" charset="2"/>
              <a:buChar char="§"/>
              <a:tabLst/>
              <a:defRPr/>
            </a:pPr>
            <a:r>
              <a:rPr kumimoji="0" lang="es-ES" sz="1700" b="0" i="0" u="none" strike="noStrike" kern="1200" cap="none" spc="0" normalizeH="0" baseline="0" noProof="0" dirty="0">
                <a:ln>
                  <a:noFill/>
                </a:ln>
                <a:solidFill>
                  <a:srgbClr val="000000"/>
                </a:solidFill>
                <a:effectLst/>
                <a:uLnTx/>
                <a:uFillTx/>
                <a:latin typeface="Lucida Sans" panose="020B0602030504020204" pitchFamily="34" charset="77"/>
                <a:ea typeface="+mn-ea"/>
                <a:cs typeface="+mn-cs"/>
              </a:rPr>
              <a:t>Estrategia: Ingresar a nuevos mercados geográficos o segmentos.</a:t>
            </a:r>
          </a:p>
          <a:p>
            <a:pPr marL="342900" marR="0" lvl="0" indent="-342900" algn="just" defTabSz="914400" rtl="0" eaLnBrk="1" fontAlgn="auto" latinLnBrk="0" hangingPunct="1">
              <a:lnSpc>
                <a:spcPct val="100000"/>
              </a:lnSpc>
              <a:spcBef>
                <a:spcPts val="0"/>
              </a:spcBef>
              <a:spcAft>
                <a:spcPts val="0"/>
              </a:spcAft>
              <a:buClr>
                <a:srgbClr val="941914"/>
              </a:buClr>
              <a:buSzTx/>
              <a:buFont typeface="Wingdings" pitchFamily="2" charset="2"/>
              <a:buChar char="§"/>
              <a:tabLst/>
              <a:defRPr/>
            </a:pPr>
            <a:r>
              <a:rPr kumimoji="0" lang="es-ES" sz="1700" b="0" i="0" u="none" strike="noStrike" kern="1200" cap="none" spc="0" normalizeH="0" baseline="0" noProof="0" dirty="0">
                <a:ln>
                  <a:noFill/>
                </a:ln>
                <a:solidFill>
                  <a:srgbClr val="000000"/>
                </a:solidFill>
                <a:effectLst/>
                <a:uLnTx/>
                <a:uFillTx/>
                <a:latin typeface="Lucida Sans" panose="020B0602030504020204" pitchFamily="34" charset="77"/>
                <a:ea typeface="+mn-ea"/>
                <a:cs typeface="+mn-cs"/>
              </a:rPr>
              <a:t>Ejemplo: Exportar litio a países en transición energética, como India o Europa.</a:t>
            </a:r>
          </a:p>
        </p:txBody>
      </p:sp>
      <p:pic>
        <p:nvPicPr>
          <p:cNvPr id="5" name="Imagen 4">
            <a:extLst>
              <a:ext uri="{FF2B5EF4-FFF2-40B4-BE49-F238E27FC236}">
                <a16:creationId xmlns:a16="http://schemas.microsoft.com/office/drawing/2014/main" id="{A23267EB-A2B1-8B1D-AAA2-6EFA3790105C}"/>
              </a:ext>
            </a:extLst>
          </p:cNvPr>
          <p:cNvPicPr>
            <a:picLocks noChangeAspect="1"/>
          </p:cNvPicPr>
          <p:nvPr/>
        </p:nvPicPr>
        <p:blipFill>
          <a:blip r:embed="rId2"/>
          <a:stretch>
            <a:fillRect/>
          </a:stretch>
        </p:blipFill>
        <p:spPr>
          <a:xfrm>
            <a:off x="10061238" y="230617"/>
            <a:ext cx="1501467" cy="859273"/>
          </a:xfrm>
          <a:prstGeom prst="rect">
            <a:avLst/>
          </a:prstGeom>
        </p:spPr>
      </p:pic>
      <p:sp>
        <p:nvSpPr>
          <p:cNvPr id="3" name="CuadroTexto 2">
            <a:extLst>
              <a:ext uri="{FF2B5EF4-FFF2-40B4-BE49-F238E27FC236}">
                <a16:creationId xmlns:a16="http://schemas.microsoft.com/office/drawing/2014/main" id="{585D190C-4583-3EEE-7998-16B066964611}"/>
              </a:ext>
            </a:extLst>
          </p:cNvPr>
          <p:cNvSpPr txBox="1"/>
          <p:nvPr/>
        </p:nvSpPr>
        <p:spPr>
          <a:xfrm>
            <a:off x="6095078" y="1397666"/>
            <a:ext cx="5427822" cy="3754874"/>
          </a:xfrm>
          <a:prstGeom prst="rect">
            <a:avLst/>
          </a:prstGeom>
          <a:noFill/>
        </p:spPr>
        <p:txBody>
          <a:bodyPr wrap="square" rtlCol="0">
            <a:spAutoFit/>
          </a:bodyPr>
          <a:lstStyle/>
          <a:p>
            <a:pPr marL="342900" indent="-342900" algn="just">
              <a:buClr>
                <a:srgbClr val="941914"/>
              </a:buClr>
              <a:buFont typeface="+mj-lt"/>
              <a:buAutoNum type="arabicPeriod" startAt="3"/>
            </a:pPr>
            <a:r>
              <a:rPr lang="es-ES" sz="1700" b="1" i="0" dirty="0">
                <a:solidFill>
                  <a:srgbClr val="485C87"/>
                </a:solidFill>
                <a:effectLst/>
                <a:latin typeface="Lucida Sans" panose="020B0602030504020204" pitchFamily="34" charset="77"/>
              </a:rPr>
              <a:t>Desarrollo de producto:</a:t>
            </a:r>
          </a:p>
          <a:p>
            <a:pPr marL="342900" indent="-342900" algn="just">
              <a:buClr>
                <a:srgbClr val="941914"/>
              </a:buClr>
              <a:buFont typeface="Wingdings" pitchFamily="2" charset="2"/>
              <a:buChar char="§"/>
            </a:pPr>
            <a:endParaRPr lang="es-ES" sz="1700" b="1" i="0" dirty="0">
              <a:solidFill>
                <a:srgbClr val="485C87"/>
              </a:solidFill>
              <a:effectLst/>
              <a:latin typeface="Lucida Sans" panose="020B0602030504020204" pitchFamily="34" charset="77"/>
            </a:endParaRP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Estrategia: Introducir nuevos productos en mercados actuales.</a:t>
            </a: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Ejemplo: Ofrecer servicios de minería sostenible o procesamiento de minerales.</a:t>
            </a:r>
          </a:p>
          <a:p>
            <a:pPr marL="342900" indent="-342900" algn="just">
              <a:buClr>
                <a:srgbClr val="941914"/>
              </a:buClr>
              <a:buFont typeface="Wingdings" pitchFamily="2" charset="2"/>
              <a:buChar char="§"/>
            </a:pPr>
            <a:endParaRPr lang="es-ES" sz="1700" dirty="0">
              <a:solidFill>
                <a:srgbClr val="000000"/>
              </a:solidFill>
              <a:latin typeface="Lucida Sans" panose="020B0602030504020204" pitchFamily="34" charset="77"/>
            </a:endParaRPr>
          </a:p>
          <a:p>
            <a:pPr marL="342900" indent="-342900" algn="just">
              <a:buClr>
                <a:srgbClr val="941914"/>
              </a:buClr>
              <a:buFont typeface="+mj-lt"/>
              <a:buAutoNum type="arabicPeriod" startAt="4"/>
            </a:pPr>
            <a:r>
              <a:rPr lang="es-ES" sz="1700" b="1" dirty="0">
                <a:solidFill>
                  <a:srgbClr val="485C87"/>
                </a:solidFill>
                <a:latin typeface="Lucida Sans" panose="020B0602030504020204" pitchFamily="34" charset="77"/>
              </a:rPr>
              <a:t>Diversificación:</a:t>
            </a:r>
          </a:p>
          <a:p>
            <a:pPr marL="342900" indent="-342900" algn="just">
              <a:buClr>
                <a:srgbClr val="941914"/>
              </a:buClr>
              <a:buFont typeface="+mj-lt"/>
              <a:buAutoNum type="arabicPeriod" startAt="4"/>
            </a:pPr>
            <a:endParaRPr lang="es-ES" sz="1700" b="1" dirty="0">
              <a:solidFill>
                <a:srgbClr val="485C87"/>
              </a:solidFill>
              <a:latin typeface="Lucida Sans" panose="020B0602030504020204" pitchFamily="34" charset="77"/>
            </a:endParaRPr>
          </a:p>
          <a:p>
            <a:pPr marL="342900" marR="0" lvl="0" indent="-342900" algn="just" defTabSz="914400" rtl="0" eaLnBrk="1" fontAlgn="auto" latinLnBrk="0" hangingPunct="1">
              <a:lnSpc>
                <a:spcPct val="100000"/>
              </a:lnSpc>
              <a:spcBef>
                <a:spcPts val="0"/>
              </a:spcBef>
              <a:spcAft>
                <a:spcPts val="0"/>
              </a:spcAft>
              <a:buClr>
                <a:srgbClr val="941914"/>
              </a:buClr>
              <a:buSzTx/>
              <a:buFont typeface="Wingdings" pitchFamily="2" charset="2"/>
              <a:buChar char="§"/>
              <a:tabLst/>
              <a:defRPr/>
            </a:pPr>
            <a:r>
              <a:rPr kumimoji="0" lang="es-ES" sz="1700" b="0" i="0" u="none" strike="noStrike" kern="1200" cap="none" spc="0" normalizeH="0" baseline="0" noProof="0" dirty="0">
                <a:ln>
                  <a:noFill/>
                </a:ln>
                <a:solidFill>
                  <a:srgbClr val="000000"/>
                </a:solidFill>
                <a:effectLst/>
                <a:uLnTx/>
                <a:uFillTx/>
                <a:latin typeface="Lucida Sans" panose="020B0602030504020204" pitchFamily="34" charset="77"/>
                <a:ea typeface="+mn-ea"/>
                <a:cs typeface="+mn-cs"/>
              </a:rPr>
              <a:t>Estrategia: Ingresar a nuevos mercados con nuevos productos.</a:t>
            </a:r>
          </a:p>
          <a:p>
            <a:pPr marL="342900" marR="0" lvl="0" indent="-342900" algn="just" defTabSz="914400" rtl="0" eaLnBrk="1" fontAlgn="auto" latinLnBrk="0" hangingPunct="1">
              <a:lnSpc>
                <a:spcPct val="100000"/>
              </a:lnSpc>
              <a:spcBef>
                <a:spcPts val="0"/>
              </a:spcBef>
              <a:spcAft>
                <a:spcPts val="0"/>
              </a:spcAft>
              <a:buClr>
                <a:srgbClr val="941914"/>
              </a:buClr>
              <a:buSzTx/>
              <a:buFont typeface="Wingdings" pitchFamily="2" charset="2"/>
              <a:buChar char="§"/>
              <a:tabLst/>
              <a:defRPr/>
            </a:pPr>
            <a:r>
              <a:rPr kumimoji="0" lang="es-ES" sz="1700" b="0" i="0" u="none" strike="noStrike" kern="1200" cap="none" spc="0" normalizeH="0" baseline="0" noProof="0" dirty="0">
                <a:ln>
                  <a:noFill/>
                </a:ln>
                <a:solidFill>
                  <a:srgbClr val="000000"/>
                </a:solidFill>
                <a:effectLst/>
                <a:uLnTx/>
                <a:uFillTx/>
                <a:latin typeface="Lucida Sans" panose="020B0602030504020204" pitchFamily="34" charset="77"/>
                <a:ea typeface="+mn-ea"/>
                <a:cs typeface="+mn-cs"/>
              </a:rPr>
              <a:t>Ejemplo: Desarrollar tecnología de reciclaje de minerales o incursionar en la generación de energía renovable.</a:t>
            </a:r>
            <a:endParaRPr lang="es-ES" sz="1700" b="1" dirty="0">
              <a:solidFill>
                <a:srgbClr val="485C87"/>
              </a:solidFill>
              <a:latin typeface="Lucida Sans" panose="020B0602030504020204" pitchFamily="34" charset="77"/>
            </a:endParaRPr>
          </a:p>
        </p:txBody>
      </p:sp>
      <p:sp>
        <p:nvSpPr>
          <p:cNvPr id="6" name="CuadroTexto 5">
            <a:extLst>
              <a:ext uri="{FF2B5EF4-FFF2-40B4-BE49-F238E27FC236}">
                <a16:creationId xmlns:a16="http://schemas.microsoft.com/office/drawing/2014/main" id="{0124D369-8446-5D46-FC04-4E762C8D4A03}"/>
              </a:ext>
            </a:extLst>
          </p:cNvPr>
          <p:cNvSpPr txBox="1"/>
          <p:nvPr/>
        </p:nvSpPr>
        <p:spPr>
          <a:xfrm>
            <a:off x="667256" y="6014517"/>
            <a:ext cx="10855644" cy="615553"/>
          </a:xfrm>
          <a:prstGeom prst="rect">
            <a:avLst/>
          </a:prstGeom>
          <a:noFill/>
        </p:spPr>
        <p:txBody>
          <a:bodyPr wrap="square" rtlCol="0">
            <a:spAutoFit/>
          </a:bodyPr>
          <a:lstStyle/>
          <a:p>
            <a:pPr algn="ctr">
              <a:buClr>
                <a:srgbClr val="941914"/>
              </a:buClr>
            </a:pPr>
            <a:r>
              <a:rPr lang="es-ES" sz="1700" b="1" dirty="0">
                <a:solidFill>
                  <a:srgbClr val="485C87"/>
                </a:solidFill>
                <a:latin typeface="Lucida Sans" panose="020B0602030504020204" pitchFamily="34" charset="77"/>
              </a:rPr>
              <a:t>La Matriz de Ansoff permite a las empresas mineras evaluar el riesgo asociado con diferentes estrategias de crecimiento y elegir las que se alineen con sus capacidades y el entorno.</a:t>
            </a:r>
          </a:p>
        </p:txBody>
      </p:sp>
    </p:spTree>
    <p:extLst>
      <p:ext uri="{BB962C8B-B14F-4D97-AF65-F5344CB8AC3E}">
        <p14:creationId xmlns:p14="http://schemas.microsoft.com/office/powerpoint/2010/main" val="3182646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C5594-9872-FE03-90E5-58851B6D375D}"/>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B519F4C5-FA7D-DF76-A403-4D045F21044C}"/>
              </a:ext>
            </a:extLst>
          </p:cNvPr>
          <p:cNvSpPr txBox="1"/>
          <p:nvPr/>
        </p:nvSpPr>
        <p:spPr>
          <a:xfrm>
            <a:off x="283373" y="782113"/>
            <a:ext cx="10716321" cy="615553"/>
          </a:xfrm>
          <a:prstGeom prst="rect">
            <a:avLst/>
          </a:prstGeom>
          <a:noFill/>
        </p:spPr>
        <p:txBody>
          <a:bodyPr wrap="square" rtlCol="0">
            <a:spAutoFit/>
          </a:bodyPr>
          <a:lstStyle/>
          <a:p>
            <a:r>
              <a:rPr lang="es-ES" sz="3400" dirty="0">
                <a:solidFill>
                  <a:srgbClr val="485C87"/>
                </a:solidFill>
                <a:latin typeface="Lucida Sans" panose="020B0602030504020204" pitchFamily="34" charset="77"/>
              </a:rPr>
              <a:t>Cinco Fuerzas de Porter en la Planificación Minera</a:t>
            </a:r>
          </a:p>
        </p:txBody>
      </p:sp>
      <p:sp>
        <p:nvSpPr>
          <p:cNvPr id="2" name="CuadroTexto 1">
            <a:extLst>
              <a:ext uri="{FF2B5EF4-FFF2-40B4-BE49-F238E27FC236}">
                <a16:creationId xmlns:a16="http://schemas.microsoft.com/office/drawing/2014/main" id="{2FFC6598-78E2-98AC-2AA0-CD6DAE4D6715}"/>
              </a:ext>
            </a:extLst>
          </p:cNvPr>
          <p:cNvSpPr txBox="1"/>
          <p:nvPr/>
        </p:nvSpPr>
        <p:spPr>
          <a:xfrm>
            <a:off x="283372" y="1397666"/>
            <a:ext cx="5579545" cy="5062924"/>
          </a:xfrm>
          <a:prstGeom prst="rect">
            <a:avLst/>
          </a:prstGeom>
          <a:noFill/>
        </p:spPr>
        <p:txBody>
          <a:bodyPr wrap="square" rtlCol="0">
            <a:spAutoFit/>
          </a:bodyPr>
          <a:lstStyle/>
          <a:p>
            <a:pPr algn="just">
              <a:buClr>
                <a:srgbClr val="941914"/>
              </a:buClr>
            </a:pPr>
            <a:r>
              <a:rPr lang="es-ES" sz="1700" b="1" i="0" dirty="0">
                <a:solidFill>
                  <a:srgbClr val="485C87"/>
                </a:solidFill>
                <a:effectLst/>
                <a:latin typeface="Lucida Sans" panose="020B0602030504020204" pitchFamily="34" charset="77"/>
              </a:rPr>
              <a:t>El modelo de las Cinco Fuerzas de Porter analiza la intensidad competitiva y la rentabilidad de la industria minera, permitiendo a las empresas ajustar su estrategia.</a:t>
            </a:r>
          </a:p>
          <a:p>
            <a:pPr marL="342900" indent="-342900" algn="just">
              <a:buClr>
                <a:srgbClr val="941914"/>
              </a:buClr>
              <a:buFont typeface="+mj-lt"/>
              <a:buAutoNum type="arabicPeriod"/>
            </a:pPr>
            <a:endParaRPr lang="es-ES" sz="1700" b="1" i="0" dirty="0">
              <a:solidFill>
                <a:srgbClr val="485C87"/>
              </a:solidFill>
              <a:effectLst/>
              <a:latin typeface="Lucida Sans" panose="020B0602030504020204" pitchFamily="34" charset="77"/>
            </a:endParaRPr>
          </a:p>
          <a:p>
            <a:pPr marL="342900" indent="-342900" algn="just">
              <a:buClr>
                <a:srgbClr val="941914"/>
              </a:buClr>
              <a:buFont typeface="+mj-lt"/>
              <a:buAutoNum type="arabicPeriod"/>
            </a:pPr>
            <a:r>
              <a:rPr lang="es-ES" sz="1700" b="1" i="0" dirty="0">
                <a:solidFill>
                  <a:srgbClr val="485C87"/>
                </a:solidFill>
                <a:effectLst/>
                <a:latin typeface="Lucida Sans" panose="020B0602030504020204" pitchFamily="34" charset="77"/>
              </a:rPr>
              <a:t>Rivalidad entre competidores existentes:</a:t>
            </a:r>
          </a:p>
          <a:p>
            <a:pPr algn="just">
              <a:buClr>
                <a:srgbClr val="941914"/>
              </a:buClr>
            </a:pPr>
            <a:endParaRPr lang="es-ES" sz="1700" b="1" i="0" dirty="0">
              <a:solidFill>
                <a:srgbClr val="485C87"/>
              </a:solidFill>
              <a:effectLst/>
              <a:latin typeface="Lucida Sans" panose="020B0602030504020204" pitchFamily="34" charset="77"/>
            </a:endParaRP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Ejemplo: En mercados como el cobre, donde operan grandes actores como Codelco o BHP, la competencia puede ser feroz.</a:t>
            </a: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Estrategia: Diferenciarse con minería sostenible o costos más bajos.</a:t>
            </a:r>
          </a:p>
          <a:p>
            <a:pPr marL="342900" indent="-342900" algn="just">
              <a:buClr>
                <a:srgbClr val="941914"/>
              </a:buClr>
              <a:buFont typeface="Wingdings" pitchFamily="2" charset="2"/>
              <a:buChar char="§"/>
            </a:pPr>
            <a:endParaRPr lang="es-ES" sz="1700" dirty="0">
              <a:solidFill>
                <a:srgbClr val="000000"/>
              </a:solidFill>
              <a:latin typeface="Lucida Sans" panose="020B0602030504020204" pitchFamily="34" charset="77"/>
            </a:endParaRPr>
          </a:p>
          <a:p>
            <a:pPr marL="342900" indent="-342900" algn="just">
              <a:buClr>
                <a:srgbClr val="941914"/>
              </a:buClr>
              <a:buFont typeface="+mj-lt"/>
              <a:buAutoNum type="arabicPeriod" startAt="2"/>
            </a:pPr>
            <a:r>
              <a:rPr lang="es-ES" sz="1700" b="1" dirty="0">
                <a:solidFill>
                  <a:srgbClr val="485C87"/>
                </a:solidFill>
                <a:latin typeface="Lucida Sans" panose="020B0602030504020204" pitchFamily="34" charset="77"/>
              </a:rPr>
              <a:t>Amenaza de nuevos entrantes:</a:t>
            </a:r>
          </a:p>
          <a:p>
            <a:pPr algn="just">
              <a:buClr>
                <a:srgbClr val="941914"/>
              </a:buClr>
            </a:pPr>
            <a:endParaRPr lang="es-ES" sz="1700" b="1" dirty="0">
              <a:solidFill>
                <a:srgbClr val="485C87"/>
              </a:solidFill>
              <a:latin typeface="Lucida Sans" panose="020B0602030504020204" pitchFamily="34" charset="77"/>
            </a:endParaRPr>
          </a:p>
          <a:p>
            <a:pPr marL="342900" marR="0" lvl="0" indent="-342900" algn="just" defTabSz="914400" rtl="0" eaLnBrk="1" fontAlgn="auto" latinLnBrk="0" hangingPunct="1">
              <a:lnSpc>
                <a:spcPct val="100000"/>
              </a:lnSpc>
              <a:spcBef>
                <a:spcPts val="0"/>
              </a:spcBef>
              <a:spcAft>
                <a:spcPts val="0"/>
              </a:spcAft>
              <a:buClr>
                <a:srgbClr val="941914"/>
              </a:buClr>
              <a:buSzTx/>
              <a:buFont typeface="Wingdings" pitchFamily="2" charset="2"/>
              <a:buChar char="§"/>
              <a:tabLst/>
              <a:defRPr/>
            </a:pPr>
            <a:r>
              <a:rPr kumimoji="0" lang="es-ES" sz="1700" b="0" i="0" u="none" strike="noStrike" kern="1200" cap="none" spc="0" normalizeH="0" baseline="0" noProof="0" dirty="0">
                <a:ln>
                  <a:noFill/>
                </a:ln>
                <a:solidFill>
                  <a:srgbClr val="000000"/>
                </a:solidFill>
                <a:effectLst/>
                <a:uLnTx/>
                <a:uFillTx/>
                <a:latin typeface="Lucida Sans" panose="020B0602030504020204" pitchFamily="34" charset="77"/>
                <a:ea typeface="+mn-ea"/>
                <a:cs typeface="+mn-cs"/>
              </a:rPr>
              <a:t>Ejemplo: Altas barreras de entrada debido a los altos costos iniciales y regulaciones estrictas.</a:t>
            </a:r>
          </a:p>
          <a:p>
            <a:pPr marL="342900" marR="0" lvl="0" indent="-342900" algn="just" defTabSz="914400" rtl="0" eaLnBrk="1" fontAlgn="auto" latinLnBrk="0" hangingPunct="1">
              <a:lnSpc>
                <a:spcPct val="100000"/>
              </a:lnSpc>
              <a:spcBef>
                <a:spcPts val="0"/>
              </a:spcBef>
              <a:spcAft>
                <a:spcPts val="0"/>
              </a:spcAft>
              <a:buClr>
                <a:srgbClr val="941914"/>
              </a:buClr>
              <a:buSzTx/>
              <a:buFont typeface="Wingdings" pitchFamily="2" charset="2"/>
              <a:buChar char="§"/>
              <a:tabLst/>
              <a:defRPr/>
            </a:pPr>
            <a:r>
              <a:rPr kumimoji="0" lang="es-ES" sz="1700" b="0" i="0" u="none" strike="noStrike" kern="1200" cap="none" spc="0" normalizeH="0" baseline="0" noProof="0" dirty="0">
                <a:ln>
                  <a:noFill/>
                </a:ln>
                <a:solidFill>
                  <a:srgbClr val="000000"/>
                </a:solidFill>
                <a:effectLst/>
                <a:uLnTx/>
                <a:uFillTx/>
                <a:latin typeface="Lucida Sans" panose="020B0602030504020204" pitchFamily="34" charset="77"/>
                <a:ea typeface="+mn-ea"/>
                <a:cs typeface="+mn-cs"/>
              </a:rPr>
              <a:t>Estrategia: Aprovechar economías de escala y patentes tecnológicas para mantener ventaja</a:t>
            </a:r>
          </a:p>
        </p:txBody>
      </p:sp>
      <p:pic>
        <p:nvPicPr>
          <p:cNvPr id="5" name="Imagen 4">
            <a:extLst>
              <a:ext uri="{FF2B5EF4-FFF2-40B4-BE49-F238E27FC236}">
                <a16:creationId xmlns:a16="http://schemas.microsoft.com/office/drawing/2014/main" id="{45B6ADE3-A34E-29C3-CCD3-34551931CE5F}"/>
              </a:ext>
            </a:extLst>
          </p:cNvPr>
          <p:cNvPicPr>
            <a:picLocks noChangeAspect="1"/>
          </p:cNvPicPr>
          <p:nvPr/>
        </p:nvPicPr>
        <p:blipFill>
          <a:blip r:embed="rId2"/>
          <a:stretch>
            <a:fillRect/>
          </a:stretch>
        </p:blipFill>
        <p:spPr>
          <a:xfrm>
            <a:off x="10061238" y="230617"/>
            <a:ext cx="1501467" cy="859273"/>
          </a:xfrm>
          <a:prstGeom prst="rect">
            <a:avLst/>
          </a:prstGeom>
        </p:spPr>
      </p:pic>
      <p:sp>
        <p:nvSpPr>
          <p:cNvPr id="3" name="CuadroTexto 2">
            <a:extLst>
              <a:ext uri="{FF2B5EF4-FFF2-40B4-BE49-F238E27FC236}">
                <a16:creationId xmlns:a16="http://schemas.microsoft.com/office/drawing/2014/main" id="{B0D9A41D-FC06-04A7-7DD2-1D950CC892D3}"/>
              </a:ext>
            </a:extLst>
          </p:cNvPr>
          <p:cNvSpPr txBox="1"/>
          <p:nvPr/>
        </p:nvSpPr>
        <p:spPr>
          <a:xfrm>
            <a:off x="6095077" y="1397666"/>
            <a:ext cx="5813549" cy="5324535"/>
          </a:xfrm>
          <a:prstGeom prst="rect">
            <a:avLst/>
          </a:prstGeom>
          <a:noFill/>
        </p:spPr>
        <p:txBody>
          <a:bodyPr wrap="square" rtlCol="0">
            <a:spAutoFit/>
          </a:bodyPr>
          <a:lstStyle/>
          <a:p>
            <a:pPr marL="342900" indent="-342900" algn="just">
              <a:buClr>
                <a:srgbClr val="941914"/>
              </a:buClr>
              <a:buFont typeface="+mj-lt"/>
              <a:buAutoNum type="arabicPeriod" startAt="3"/>
            </a:pPr>
            <a:r>
              <a:rPr lang="es-ES" sz="1700" b="1" i="0" dirty="0">
                <a:solidFill>
                  <a:srgbClr val="485C87"/>
                </a:solidFill>
                <a:effectLst/>
                <a:latin typeface="Lucida Sans" panose="020B0602030504020204" pitchFamily="34" charset="77"/>
              </a:rPr>
              <a:t>Poder de negociación de los proveedores:</a:t>
            </a:r>
          </a:p>
          <a:p>
            <a:pPr algn="just">
              <a:buClr>
                <a:srgbClr val="941914"/>
              </a:buClr>
            </a:pPr>
            <a:endParaRPr lang="es-ES" sz="1700" b="1" i="0" dirty="0">
              <a:solidFill>
                <a:srgbClr val="485C87"/>
              </a:solidFill>
              <a:effectLst/>
              <a:latin typeface="Lucida Sans" panose="020B0602030504020204" pitchFamily="34" charset="77"/>
            </a:endParaRP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Ejemplo: Dependencia de equipos especializados y suministros como energía.</a:t>
            </a:r>
          </a:p>
          <a:p>
            <a:pPr marL="342900" indent="-342900" algn="just">
              <a:buClr>
                <a:srgbClr val="941914"/>
              </a:buClr>
              <a:buFont typeface="Wingdings" pitchFamily="2" charset="2"/>
              <a:buChar char="§"/>
            </a:pPr>
            <a:r>
              <a:rPr lang="es-ES" sz="1700" dirty="0">
                <a:solidFill>
                  <a:srgbClr val="000000"/>
                </a:solidFill>
                <a:latin typeface="Lucida Sans" panose="020B0602030504020204" pitchFamily="34" charset="77"/>
              </a:rPr>
              <a:t>Estrategia: Establecer alianzas con proveedores o buscar fuentes alternativas de energía.</a:t>
            </a:r>
          </a:p>
          <a:p>
            <a:pPr marL="342900" indent="-342900" algn="just">
              <a:buClr>
                <a:srgbClr val="941914"/>
              </a:buClr>
              <a:buFont typeface="Wingdings" pitchFamily="2" charset="2"/>
              <a:buChar char="§"/>
            </a:pPr>
            <a:endParaRPr lang="es-ES" sz="1700" dirty="0">
              <a:solidFill>
                <a:srgbClr val="000000"/>
              </a:solidFill>
              <a:latin typeface="Lucida Sans" panose="020B0602030504020204" pitchFamily="34" charset="77"/>
            </a:endParaRPr>
          </a:p>
          <a:p>
            <a:pPr marL="342900" indent="-342900" algn="just">
              <a:buClr>
                <a:srgbClr val="941914"/>
              </a:buClr>
              <a:buFont typeface="+mj-lt"/>
              <a:buAutoNum type="arabicPeriod" startAt="4"/>
            </a:pPr>
            <a:r>
              <a:rPr lang="es-ES" sz="1700" b="1" dirty="0">
                <a:solidFill>
                  <a:srgbClr val="485C87"/>
                </a:solidFill>
                <a:latin typeface="Lucida Sans" panose="020B0602030504020204" pitchFamily="34" charset="77"/>
              </a:rPr>
              <a:t>Poder de negociación de los compradores:</a:t>
            </a:r>
          </a:p>
          <a:p>
            <a:pPr algn="just">
              <a:buClr>
                <a:srgbClr val="941914"/>
              </a:buClr>
            </a:pPr>
            <a:endParaRPr lang="es-ES" sz="1700" b="1" dirty="0">
              <a:solidFill>
                <a:srgbClr val="485C87"/>
              </a:solidFill>
              <a:latin typeface="Lucida Sans" panose="020B0602030504020204" pitchFamily="34" charset="77"/>
            </a:endParaRPr>
          </a:p>
          <a:p>
            <a:pPr marL="342900" marR="0" lvl="0" indent="-342900" algn="just" defTabSz="914400" rtl="0" eaLnBrk="1" fontAlgn="auto" latinLnBrk="0" hangingPunct="1">
              <a:lnSpc>
                <a:spcPct val="100000"/>
              </a:lnSpc>
              <a:spcBef>
                <a:spcPts val="0"/>
              </a:spcBef>
              <a:spcAft>
                <a:spcPts val="0"/>
              </a:spcAft>
              <a:buClr>
                <a:srgbClr val="941914"/>
              </a:buClr>
              <a:buSzTx/>
              <a:buFont typeface="Wingdings" pitchFamily="2" charset="2"/>
              <a:buChar char="§"/>
              <a:tabLst/>
              <a:defRPr/>
            </a:pPr>
            <a:r>
              <a:rPr kumimoji="0" lang="es-ES" sz="1700" b="0" i="0" u="none" strike="noStrike" kern="1200" cap="none" spc="0" normalizeH="0" baseline="0" noProof="0" dirty="0">
                <a:ln>
                  <a:noFill/>
                </a:ln>
                <a:solidFill>
                  <a:srgbClr val="000000"/>
                </a:solidFill>
                <a:effectLst/>
                <a:uLnTx/>
                <a:uFillTx/>
                <a:latin typeface="Lucida Sans" panose="020B0602030504020204" pitchFamily="34" charset="77"/>
                <a:ea typeface="+mn-ea"/>
                <a:cs typeface="+mn-cs"/>
              </a:rPr>
              <a:t>Ejemplo: Grandes compradores como China pueden ejercer presión sobre los precios.</a:t>
            </a:r>
          </a:p>
          <a:p>
            <a:pPr marL="342900" marR="0" lvl="0" indent="-342900" algn="just" defTabSz="914400" rtl="0" eaLnBrk="1" fontAlgn="auto" latinLnBrk="0" hangingPunct="1">
              <a:lnSpc>
                <a:spcPct val="100000"/>
              </a:lnSpc>
              <a:spcBef>
                <a:spcPts val="0"/>
              </a:spcBef>
              <a:spcAft>
                <a:spcPts val="0"/>
              </a:spcAft>
              <a:buClr>
                <a:srgbClr val="941914"/>
              </a:buClr>
              <a:buSzTx/>
              <a:buFont typeface="Wingdings" pitchFamily="2" charset="2"/>
              <a:buChar char="§"/>
              <a:tabLst/>
              <a:defRPr/>
            </a:pPr>
            <a:r>
              <a:rPr kumimoji="0" lang="es-ES" sz="1700" b="0" i="0" u="none" strike="noStrike" kern="1200" cap="none" spc="0" normalizeH="0" baseline="0" noProof="0" dirty="0">
                <a:ln>
                  <a:noFill/>
                </a:ln>
                <a:solidFill>
                  <a:srgbClr val="000000"/>
                </a:solidFill>
                <a:effectLst/>
                <a:uLnTx/>
                <a:uFillTx/>
                <a:latin typeface="Lucida Sans" panose="020B0602030504020204" pitchFamily="34" charset="77"/>
                <a:ea typeface="+mn-ea"/>
                <a:cs typeface="+mn-cs"/>
              </a:rPr>
              <a:t>Estrategia: Diversificar mercados para reducir la dependencia de un único cliente.</a:t>
            </a:r>
          </a:p>
          <a:p>
            <a:pPr marL="342900" indent="-342900" algn="just">
              <a:buClr>
                <a:srgbClr val="941914"/>
              </a:buClr>
              <a:buFont typeface="Wingdings" pitchFamily="2" charset="2"/>
              <a:buChar char="§"/>
            </a:pPr>
            <a:endParaRPr lang="es-ES" sz="1700" dirty="0">
              <a:solidFill>
                <a:srgbClr val="000000"/>
              </a:solidFill>
              <a:latin typeface="Lucida Sans" panose="020B0602030504020204" pitchFamily="34" charset="77"/>
            </a:endParaRPr>
          </a:p>
          <a:p>
            <a:pPr marL="342900" indent="-342900" algn="just">
              <a:buClr>
                <a:srgbClr val="941914"/>
              </a:buClr>
              <a:buFont typeface="+mj-lt"/>
              <a:buAutoNum type="arabicPeriod" startAt="4"/>
            </a:pPr>
            <a:r>
              <a:rPr lang="es-ES" sz="1700" b="1" dirty="0">
                <a:solidFill>
                  <a:srgbClr val="485C87"/>
                </a:solidFill>
                <a:latin typeface="Lucida Sans" panose="020B0602030504020204" pitchFamily="34" charset="77"/>
              </a:rPr>
              <a:t>Amenaza de productos sustitutos:</a:t>
            </a:r>
          </a:p>
          <a:p>
            <a:pPr algn="just">
              <a:buClr>
                <a:srgbClr val="941914"/>
              </a:buClr>
            </a:pPr>
            <a:endParaRPr lang="es-ES" sz="1700" b="1" dirty="0">
              <a:solidFill>
                <a:srgbClr val="485C87"/>
              </a:solidFill>
              <a:latin typeface="Lucida Sans" panose="020B0602030504020204" pitchFamily="34" charset="77"/>
            </a:endParaRPr>
          </a:p>
          <a:p>
            <a:pPr marL="342900" marR="0" lvl="0" indent="-342900" algn="just" defTabSz="914400" rtl="0" eaLnBrk="1" fontAlgn="auto" latinLnBrk="0" hangingPunct="1">
              <a:lnSpc>
                <a:spcPct val="100000"/>
              </a:lnSpc>
              <a:spcBef>
                <a:spcPts val="0"/>
              </a:spcBef>
              <a:spcAft>
                <a:spcPts val="0"/>
              </a:spcAft>
              <a:buClr>
                <a:srgbClr val="941914"/>
              </a:buClr>
              <a:buSzTx/>
              <a:buFont typeface="Wingdings" pitchFamily="2" charset="2"/>
              <a:buChar char="§"/>
              <a:tabLst/>
              <a:defRPr/>
            </a:pPr>
            <a:r>
              <a:rPr kumimoji="0" lang="es-ES" sz="1700" b="0" i="0" u="none" strike="noStrike" kern="1200" cap="none" spc="0" normalizeH="0" baseline="0" noProof="0" dirty="0">
                <a:ln>
                  <a:noFill/>
                </a:ln>
                <a:solidFill>
                  <a:srgbClr val="000000"/>
                </a:solidFill>
                <a:effectLst/>
                <a:uLnTx/>
                <a:uFillTx/>
                <a:latin typeface="Lucida Sans" panose="020B0602030504020204" pitchFamily="34" charset="77"/>
                <a:ea typeface="+mn-ea"/>
                <a:cs typeface="+mn-cs"/>
              </a:rPr>
              <a:t>Ejemplo: Uso de materiales alternativos o reciclaje que reduzcan la demanda de minerales.</a:t>
            </a:r>
          </a:p>
          <a:p>
            <a:pPr marL="342900" marR="0" lvl="0" indent="-342900" algn="just" defTabSz="914400" rtl="0" eaLnBrk="1" fontAlgn="auto" latinLnBrk="0" hangingPunct="1">
              <a:lnSpc>
                <a:spcPct val="100000"/>
              </a:lnSpc>
              <a:spcBef>
                <a:spcPts val="0"/>
              </a:spcBef>
              <a:spcAft>
                <a:spcPts val="0"/>
              </a:spcAft>
              <a:buClr>
                <a:srgbClr val="941914"/>
              </a:buClr>
              <a:buSzTx/>
              <a:buFont typeface="Wingdings" pitchFamily="2" charset="2"/>
              <a:buChar char="§"/>
              <a:tabLst/>
              <a:defRPr/>
            </a:pPr>
            <a:r>
              <a:rPr kumimoji="0" lang="es-ES" sz="1700" b="0" i="0" u="none" strike="noStrike" kern="1200" cap="none" spc="0" normalizeH="0" baseline="0" noProof="0" dirty="0">
                <a:ln>
                  <a:noFill/>
                </a:ln>
                <a:solidFill>
                  <a:srgbClr val="000000"/>
                </a:solidFill>
                <a:effectLst/>
                <a:uLnTx/>
                <a:uFillTx/>
                <a:latin typeface="Lucida Sans" panose="020B0602030504020204" pitchFamily="34" charset="77"/>
                <a:ea typeface="+mn-ea"/>
                <a:cs typeface="+mn-cs"/>
              </a:rPr>
              <a:t>Estrategia: Invertir en investigación y desarrollo para anticiparse a tendencias.</a:t>
            </a:r>
            <a:endParaRPr lang="es-ES" sz="1700" b="1" dirty="0">
              <a:solidFill>
                <a:srgbClr val="485C87"/>
              </a:solidFill>
              <a:latin typeface="Lucida Sans" panose="020B0602030504020204" pitchFamily="34" charset="77"/>
            </a:endParaRPr>
          </a:p>
        </p:txBody>
      </p:sp>
    </p:spTree>
    <p:extLst>
      <p:ext uri="{BB962C8B-B14F-4D97-AF65-F5344CB8AC3E}">
        <p14:creationId xmlns:p14="http://schemas.microsoft.com/office/powerpoint/2010/main" val="4208881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32CB1-2426-641F-7CAE-4A9A5A85406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E7E93536-1D76-C0D9-8D3D-CE427F221CE2}"/>
              </a:ext>
            </a:extLst>
          </p:cNvPr>
          <p:cNvSpPr txBox="1"/>
          <p:nvPr/>
        </p:nvSpPr>
        <p:spPr>
          <a:xfrm>
            <a:off x="283373" y="782113"/>
            <a:ext cx="9129568" cy="615553"/>
          </a:xfrm>
          <a:prstGeom prst="rect">
            <a:avLst/>
          </a:prstGeom>
          <a:noFill/>
        </p:spPr>
        <p:txBody>
          <a:bodyPr wrap="square" rtlCol="0">
            <a:spAutoFit/>
          </a:bodyPr>
          <a:lstStyle/>
          <a:p>
            <a:r>
              <a:rPr lang="es-ES" sz="3400" dirty="0">
                <a:solidFill>
                  <a:srgbClr val="485C87"/>
                </a:solidFill>
                <a:latin typeface="Lucida Sans" panose="020B0602030504020204" pitchFamily="34" charset="77"/>
              </a:rPr>
              <a:t>Integración en la planificación minera</a:t>
            </a:r>
          </a:p>
        </p:txBody>
      </p:sp>
      <p:sp>
        <p:nvSpPr>
          <p:cNvPr id="2" name="CuadroTexto 1">
            <a:extLst>
              <a:ext uri="{FF2B5EF4-FFF2-40B4-BE49-F238E27FC236}">
                <a16:creationId xmlns:a16="http://schemas.microsoft.com/office/drawing/2014/main" id="{DC35FAF7-6C8A-E2FD-6BD4-0B9ACA70FFEC}"/>
              </a:ext>
            </a:extLst>
          </p:cNvPr>
          <p:cNvSpPr txBox="1"/>
          <p:nvPr/>
        </p:nvSpPr>
        <p:spPr>
          <a:xfrm>
            <a:off x="283372" y="1397666"/>
            <a:ext cx="5812627" cy="4801314"/>
          </a:xfrm>
          <a:prstGeom prst="rect">
            <a:avLst/>
          </a:prstGeom>
          <a:noFill/>
        </p:spPr>
        <p:txBody>
          <a:bodyPr wrap="square" rtlCol="0">
            <a:spAutoFit/>
          </a:bodyPr>
          <a:lstStyle/>
          <a:p>
            <a:pPr algn="just">
              <a:buClr>
                <a:srgbClr val="941914"/>
              </a:buClr>
            </a:pPr>
            <a:r>
              <a:rPr lang="es-ES" sz="1700" b="1" dirty="0">
                <a:solidFill>
                  <a:srgbClr val="941914"/>
                </a:solidFill>
                <a:latin typeface="Lucida Sans" panose="020B0602030504020204" pitchFamily="34" charset="77"/>
              </a:rPr>
              <a:t>Estas herramientas no son independientes; pueden combinarse para crear una estrategia integral: </a:t>
            </a:r>
          </a:p>
          <a:p>
            <a:pPr marL="342900" indent="-342900" algn="just">
              <a:buClr>
                <a:srgbClr val="941914"/>
              </a:buClr>
              <a:buFont typeface="+mj-lt"/>
              <a:buAutoNum type="arabicPeriod"/>
            </a:pPr>
            <a:endParaRPr lang="es-ES" sz="1700" b="1" i="0" dirty="0">
              <a:solidFill>
                <a:srgbClr val="485C87"/>
              </a:solidFill>
              <a:effectLst/>
              <a:latin typeface="Lucida Sans" panose="020B0602030504020204" pitchFamily="34" charset="77"/>
            </a:endParaRPr>
          </a:p>
          <a:p>
            <a:pPr marL="342900" indent="-342900" algn="just">
              <a:buClr>
                <a:srgbClr val="941914"/>
              </a:buClr>
              <a:buFont typeface="+mj-lt"/>
              <a:buAutoNum type="arabicPeriod"/>
            </a:pPr>
            <a:r>
              <a:rPr lang="es-ES" sz="1700" b="1" i="0" dirty="0">
                <a:solidFill>
                  <a:srgbClr val="485C87"/>
                </a:solidFill>
                <a:effectLst/>
                <a:latin typeface="Lucida Sans" panose="020B0602030504020204" pitchFamily="34" charset="77"/>
              </a:rPr>
              <a:t>PESTEL </a:t>
            </a:r>
            <a:r>
              <a:rPr lang="es-ES" sz="1700" i="0" dirty="0">
                <a:solidFill>
                  <a:srgbClr val="000000"/>
                </a:solidFill>
                <a:effectLst/>
                <a:latin typeface="Lucida Sans" panose="020B0602030504020204" pitchFamily="34" charset="77"/>
              </a:rPr>
              <a:t>analiza las </a:t>
            </a:r>
            <a:r>
              <a:rPr lang="es-ES" sz="1700" dirty="0">
                <a:solidFill>
                  <a:srgbClr val="000000"/>
                </a:solidFill>
                <a:latin typeface="Lucida Sans" panose="020B0602030504020204" pitchFamily="34" charset="77"/>
              </a:rPr>
              <a:t>variables del macroentorno que pueden afectar directamente a la industria y por ello a la organización.</a:t>
            </a:r>
          </a:p>
          <a:p>
            <a:pPr marL="342900" indent="-342900" algn="just">
              <a:buClr>
                <a:srgbClr val="941914"/>
              </a:buClr>
              <a:buFont typeface="+mj-lt"/>
              <a:buAutoNum type="arabicPeriod"/>
            </a:pPr>
            <a:endParaRPr lang="es-ES" sz="1700" b="1" i="0" dirty="0">
              <a:solidFill>
                <a:srgbClr val="000000"/>
              </a:solidFill>
              <a:effectLst/>
              <a:latin typeface="Lucida Sans" panose="020B0602030504020204" pitchFamily="34" charset="77"/>
            </a:endParaRPr>
          </a:p>
          <a:p>
            <a:pPr marL="342900" indent="-342900" algn="just">
              <a:buClr>
                <a:srgbClr val="941914"/>
              </a:buClr>
              <a:buFont typeface="+mj-lt"/>
              <a:buAutoNum type="arabicPeriod"/>
            </a:pPr>
            <a:r>
              <a:rPr lang="es-ES" sz="1700" b="1" i="0" dirty="0">
                <a:solidFill>
                  <a:srgbClr val="485C87"/>
                </a:solidFill>
                <a:effectLst/>
                <a:latin typeface="Lucida Sans" panose="020B0602030504020204" pitchFamily="34" charset="77"/>
              </a:rPr>
              <a:t>FODA </a:t>
            </a:r>
            <a:r>
              <a:rPr lang="es-ES" sz="1700" dirty="0">
                <a:solidFill>
                  <a:srgbClr val="000000"/>
                </a:solidFill>
                <a:latin typeface="Lucida Sans" panose="020B0602030504020204" pitchFamily="34" charset="77"/>
              </a:rPr>
              <a:t>identifica el punto de partida: fortalezas a potenciar, debilidades a corregir, oportunidades a aprovechar y amenazas a mitigar.</a:t>
            </a:r>
          </a:p>
          <a:p>
            <a:pPr marL="342900" indent="-342900" algn="just">
              <a:buClr>
                <a:srgbClr val="941914"/>
              </a:buClr>
              <a:buFont typeface="Wingdings" pitchFamily="2" charset="2"/>
              <a:buChar char="§"/>
            </a:pPr>
            <a:endParaRPr lang="es-ES" sz="1700" b="1" i="0" dirty="0">
              <a:solidFill>
                <a:srgbClr val="485C87"/>
              </a:solidFill>
              <a:effectLst/>
              <a:latin typeface="Lucida Sans" panose="020B0602030504020204" pitchFamily="34" charset="77"/>
            </a:endParaRPr>
          </a:p>
          <a:p>
            <a:pPr marL="342900" indent="-342900" algn="just">
              <a:buClr>
                <a:srgbClr val="941914"/>
              </a:buClr>
              <a:buFont typeface="+mj-lt"/>
              <a:buAutoNum type="arabicPeriod" startAt="3"/>
            </a:pPr>
            <a:r>
              <a:rPr lang="es-ES" sz="1700" b="1" dirty="0">
                <a:solidFill>
                  <a:srgbClr val="485C87"/>
                </a:solidFill>
                <a:latin typeface="Lucida Sans" panose="020B0602030504020204" pitchFamily="34" charset="77"/>
              </a:rPr>
              <a:t>Matriz de Ansoff </a:t>
            </a:r>
            <a:r>
              <a:rPr lang="es-ES" sz="1700" dirty="0">
                <a:solidFill>
                  <a:srgbClr val="000000"/>
                </a:solidFill>
                <a:latin typeface="Lucida Sans" panose="020B0602030504020204" pitchFamily="34" charset="77"/>
              </a:rPr>
              <a:t>ofrece direcciones claras de crecimiento basadas en los resultados del FODA.</a:t>
            </a:r>
          </a:p>
          <a:p>
            <a:pPr marL="342900" indent="-342900" algn="just">
              <a:buClr>
                <a:srgbClr val="941914"/>
              </a:buClr>
              <a:buFont typeface="+mj-lt"/>
              <a:buAutoNum type="arabicPeriod" startAt="3"/>
            </a:pPr>
            <a:endParaRPr lang="es-ES" sz="1700" b="1" dirty="0">
              <a:solidFill>
                <a:srgbClr val="485C87"/>
              </a:solidFill>
              <a:latin typeface="Lucida Sans" panose="020B0602030504020204" pitchFamily="34" charset="77"/>
            </a:endParaRPr>
          </a:p>
          <a:p>
            <a:pPr marL="342900" indent="-342900" algn="just">
              <a:buClr>
                <a:srgbClr val="941914"/>
              </a:buClr>
              <a:buFont typeface="+mj-lt"/>
              <a:buAutoNum type="arabicPeriod" startAt="3"/>
            </a:pPr>
            <a:r>
              <a:rPr lang="es-ES" sz="1700" b="1" dirty="0">
                <a:solidFill>
                  <a:srgbClr val="485C87"/>
                </a:solidFill>
                <a:latin typeface="Lucida Sans" panose="020B0602030504020204" pitchFamily="34" charset="77"/>
              </a:rPr>
              <a:t>Cinco Fuerzas de Porter </a:t>
            </a:r>
            <a:r>
              <a:rPr lang="es-ES" sz="1700" dirty="0">
                <a:solidFill>
                  <a:srgbClr val="000000"/>
                </a:solidFill>
                <a:latin typeface="Lucida Sans" panose="020B0602030504020204" pitchFamily="34" charset="77"/>
              </a:rPr>
              <a:t>evalúan cómo las dinámicas competitivas pueden afectar la implementación de las estrategias definidas.</a:t>
            </a:r>
          </a:p>
        </p:txBody>
      </p:sp>
      <p:pic>
        <p:nvPicPr>
          <p:cNvPr id="5" name="Imagen 4">
            <a:extLst>
              <a:ext uri="{FF2B5EF4-FFF2-40B4-BE49-F238E27FC236}">
                <a16:creationId xmlns:a16="http://schemas.microsoft.com/office/drawing/2014/main" id="{FE650A2C-5489-1181-6377-935000F5F4B5}"/>
              </a:ext>
            </a:extLst>
          </p:cNvPr>
          <p:cNvPicPr>
            <a:picLocks noChangeAspect="1"/>
          </p:cNvPicPr>
          <p:nvPr/>
        </p:nvPicPr>
        <p:blipFill>
          <a:blip r:embed="rId2"/>
          <a:stretch>
            <a:fillRect/>
          </a:stretch>
        </p:blipFill>
        <p:spPr>
          <a:xfrm>
            <a:off x="10061238" y="230617"/>
            <a:ext cx="1501467" cy="859273"/>
          </a:xfrm>
          <a:prstGeom prst="rect">
            <a:avLst/>
          </a:prstGeom>
        </p:spPr>
      </p:pic>
      <p:pic>
        <p:nvPicPr>
          <p:cNvPr id="7" name="Imagen 6">
            <a:extLst>
              <a:ext uri="{FF2B5EF4-FFF2-40B4-BE49-F238E27FC236}">
                <a16:creationId xmlns:a16="http://schemas.microsoft.com/office/drawing/2014/main" id="{20E34996-A84E-71A1-6008-593D1CDF0526}"/>
              </a:ext>
            </a:extLst>
          </p:cNvPr>
          <p:cNvPicPr>
            <a:picLocks noChangeAspect="1"/>
          </p:cNvPicPr>
          <p:nvPr/>
        </p:nvPicPr>
        <p:blipFill>
          <a:blip r:embed="rId3"/>
          <a:stretch>
            <a:fillRect/>
          </a:stretch>
        </p:blipFill>
        <p:spPr>
          <a:xfrm>
            <a:off x="7299432" y="2059081"/>
            <a:ext cx="4892568" cy="2739838"/>
          </a:xfrm>
          <a:prstGeom prst="rect">
            <a:avLst/>
          </a:prstGeom>
        </p:spPr>
      </p:pic>
    </p:spTree>
    <p:extLst>
      <p:ext uri="{BB962C8B-B14F-4D97-AF65-F5344CB8AC3E}">
        <p14:creationId xmlns:p14="http://schemas.microsoft.com/office/powerpoint/2010/main" val="879418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Rectángulo">
            <a:extLst>
              <a:ext uri="{FF2B5EF4-FFF2-40B4-BE49-F238E27FC236}">
                <a16:creationId xmlns:a16="http://schemas.microsoft.com/office/drawing/2014/main" id="{3CA345D4-CCEA-C002-1103-344C9C0B31B4}"/>
              </a:ext>
            </a:extLst>
          </p:cNvPr>
          <p:cNvSpPr>
            <a:spLocks noChangeArrowheads="1"/>
          </p:cNvSpPr>
          <p:nvPr/>
        </p:nvSpPr>
        <p:spPr bwMode="auto">
          <a:xfrm>
            <a:off x="1811337" y="2890391"/>
            <a:ext cx="8569325"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CL" sz="1800" dirty="0">
                <a:solidFill>
                  <a:srgbClr val="000000"/>
                </a:solidFill>
                <a:latin typeface="Lucida Sans" panose="020B0602030504020204" pitchFamily="34" charset="77"/>
              </a:rPr>
              <a:t>“La esencia de la estrategia es elegir qué NO hay que hacer.” </a:t>
            </a:r>
          </a:p>
          <a:p>
            <a:pPr algn="r" eaLnBrk="1" hangingPunct="1">
              <a:spcBef>
                <a:spcPct val="0"/>
              </a:spcBef>
              <a:buFontTx/>
              <a:buNone/>
            </a:pPr>
            <a:endParaRPr lang="es-ES" altLang="es-CL" sz="1400" dirty="0">
              <a:solidFill>
                <a:srgbClr val="000000"/>
              </a:solidFill>
              <a:latin typeface="Lucida Sans" panose="020B0602030504020204" pitchFamily="34" charset="77"/>
            </a:endParaRPr>
          </a:p>
          <a:p>
            <a:pPr algn="r" eaLnBrk="1" hangingPunct="1">
              <a:spcBef>
                <a:spcPct val="0"/>
              </a:spcBef>
              <a:buFontTx/>
              <a:buNone/>
            </a:pPr>
            <a:r>
              <a:rPr lang="es-ES" altLang="es-CL" sz="1400" dirty="0">
                <a:solidFill>
                  <a:srgbClr val="000000"/>
                </a:solidFill>
                <a:latin typeface="Lucida Sans" panose="020B0602030504020204" pitchFamily="34" charset="77"/>
              </a:rPr>
              <a:t>Michael Porter</a:t>
            </a:r>
            <a:endParaRPr lang="es-CL" altLang="es-CL" sz="1400" dirty="0">
              <a:solidFill>
                <a:srgbClr val="000000"/>
              </a:solidFill>
              <a:latin typeface="Lucida Sans" panose="020B0602030504020204" pitchFamily="34" charset="77"/>
            </a:endParaRPr>
          </a:p>
        </p:txBody>
      </p:sp>
      <p:pic>
        <p:nvPicPr>
          <p:cNvPr id="3" name="Imagen 2"/>
          <p:cNvPicPr>
            <a:picLocks noChangeAspect="1"/>
          </p:cNvPicPr>
          <p:nvPr/>
        </p:nvPicPr>
        <p:blipFill>
          <a:blip r:embed="rId2"/>
          <a:stretch>
            <a:fillRect/>
          </a:stretch>
        </p:blipFill>
        <p:spPr>
          <a:xfrm>
            <a:off x="10061238" y="230617"/>
            <a:ext cx="1501467" cy="859273"/>
          </a:xfrm>
          <a:prstGeom prst="rect">
            <a:avLst/>
          </a:prstGeom>
        </p:spPr>
      </p:pic>
    </p:spTree>
    <p:extLst>
      <p:ext uri="{BB962C8B-B14F-4D97-AF65-F5344CB8AC3E}">
        <p14:creationId xmlns:p14="http://schemas.microsoft.com/office/powerpoint/2010/main" val="4159954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B20E5-7D30-2258-DD58-21FA0BA60A7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0A996AE-9F72-28E9-F5CC-48ED797E5667}"/>
              </a:ext>
            </a:extLst>
          </p:cNvPr>
          <p:cNvSpPr>
            <a:spLocks noGrp="1"/>
          </p:cNvSpPr>
          <p:nvPr>
            <p:ph type="ctrTitle"/>
          </p:nvPr>
        </p:nvSpPr>
        <p:spPr>
          <a:xfrm>
            <a:off x="1524000" y="1122363"/>
            <a:ext cx="7309449" cy="2387600"/>
          </a:xfrm>
        </p:spPr>
        <p:txBody>
          <a:bodyPr>
            <a:normAutofit/>
          </a:bodyPr>
          <a:lstStyle/>
          <a:p>
            <a:pPr algn="l"/>
            <a:r>
              <a:rPr lang="es-ES_tradnl" sz="4400" dirty="0">
                <a:solidFill>
                  <a:schemeClr val="tx1">
                    <a:lumMod val="65000"/>
                    <a:lumOff val="35000"/>
                  </a:schemeClr>
                </a:solidFill>
                <a:latin typeface="Lucida Sans" panose="020B0602030504020204" pitchFamily="34" charset="77"/>
              </a:rPr>
              <a:t>Análisis Estratégico</a:t>
            </a:r>
            <a:endParaRPr lang="es-CL" sz="4400" dirty="0"/>
          </a:p>
        </p:txBody>
      </p:sp>
      <p:sp>
        <p:nvSpPr>
          <p:cNvPr id="3" name="Subtítulo 2">
            <a:extLst>
              <a:ext uri="{FF2B5EF4-FFF2-40B4-BE49-F238E27FC236}">
                <a16:creationId xmlns:a16="http://schemas.microsoft.com/office/drawing/2014/main" id="{790F48AB-92E8-8F6E-5023-92B2DF12A644}"/>
              </a:ext>
            </a:extLst>
          </p:cNvPr>
          <p:cNvSpPr>
            <a:spLocks noGrp="1"/>
          </p:cNvSpPr>
          <p:nvPr>
            <p:ph type="subTitle" idx="1"/>
          </p:nvPr>
        </p:nvSpPr>
        <p:spPr>
          <a:xfrm>
            <a:off x="1524000" y="3602038"/>
            <a:ext cx="5299494" cy="279849"/>
          </a:xfrm>
        </p:spPr>
        <p:txBody>
          <a:bodyPr>
            <a:normAutofit lnSpcReduction="10000"/>
          </a:bodyPr>
          <a:lstStyle/>
          <a:p>
            <a:pPr algn="l"/>
            <a:r>
              <a:rPr lang="es-ES_tradnl" sz="1400" dirty="0">
                <a:solidFill>
                  <a:srgbClr val="941914"/>
                </a:solidFill>
                <a:latin typeface="Lucida Sans" panose="020B0602030504020204" pitchFamily="34" charset="77"/>
              </a:rPr>
              <a:t>Antofagasta, 28 de noviembre de 2024</a:t>
            </a:r>
          </a:p>
          <a:p>
            <a:pPr algn="l"/>
            <a:endParaRPr lang="es-CL" sz="1400" dirty="0"/>
          </a:p>
        </p:txBody>
      </p:sp>
      <p:pic>
        <p:nvPicPr>
          <p:cNvPr id="4" name="Imagen 3"/>
          <p:cNvPicPr>
            <a:picLocks noChangeAspect="1"/>
          </p:cNvPicPr>
          <p:nvPr/>
        </p:nvPicPr>
        <p:blipFill>
          <a:blip r:embed="rId2"/>
          <a:stretch>
            <a:fillRect/>
          </a:stretch>
        </p:blipFill>
        <p:spPr>
          <a:xfrm>
            <a:off x="10061238" y="230617"/>
            <a:ext cx="1501467" cy="859273"/>
          </a:xfrm>
          <a:prstGeom prst="rect">
            <a:avLst/>
          </a:prstGeom>
        </p:spPr>
      </p:pic>
    </p:spTree>
    <p:extLst>
      <p:ext uri="{BB962C8B-B14F-4D97-AF65-F5344CB8AC3E}">
        <p14:creationId xmlns:p14="http://schemas.microsoft.com/office/powerpoint/2010/main" val="926560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71450"/>
            <a:ext cx="12192000" cy="6858000"/>
          </a:xfrm>
          <a:prstGeom prst="rect">
            <a:avLst/>
          </a:prstGeom>
        </p:spPr>
      </p:pic>
    </p:spTree>
    <p:extLst>
      <p:ext uri="{BB962C8B-B14F-4D97-AF65-F5344CB8AC3E}">
        <p14:creationId xmlns:p14="http://schemas.microsoft.com/office/powerpoint/2010/main" val="1833679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2379E-0DF3-A2D1-110B-B04D30FD39F2}"/>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D9179FDD-3591-1FC0-42F4-24CB2C229DB7}"/>
              </a:ext>
            </a:extLst>
          </p:cNvPr>
          <p:cNvSpPr txBox="1"/>
          <p:nvPr/>
        </p:nvSpPr>
        <p:spPr>
          <a:xfrm>
            <a:off x="352816" y="766724"/>
            <a:ext cx="7052153" cy="646331"/>
          </a:xfrm>
          <a:prstGeom prst="rect">
            <a:avLst/>
          </a:prstGeom>
          <a:noFill/>
        </p:spPr>
        <p:txBody>
          <a:bodyPr wrap="square" rtlCol="0">
            <a:spAutoFit/>
          </a:bodyPr>
          <a:lstStyle/>
          <a:p>
            <a:r>
              <a:rPr lang="es-ES_tradnl" sz="3600" dirty="0">
                <a:solidFill>
                  <a:srgbClr val="485C87"/>
                </a:solidFill>
                <a:latin typeface="Lucida Sans" panose="020B0602030504020204" pitchFamily="34" charset="77"/>
              </a:rPr>
              <a:t>Entorno Empresarial</a:t>
            </a:r>
          </a:p>
        </p:txBody>
      </p:sp>
      <p:sp>
        <p:nvSpPr>
          <p:cNvPr id="9" name="CuadroTexto 8">
            <a:extLst>
              <a:ext uri="{FF2B5EF4-FFF2-40B4-BE49-F238E27FC236}">
                <a16:creationId xmlns:a16="http://schemas.microsoft.com/office/drawing/2014/main" id="{00ADF3A2-A76C-6A96-282B-C3A9D6E972AD}"/>
              </a:ext>
            </a:extLst>
          </p:cNvPr>
          <p:cNvSpPr txBox="1"/>
          <p:nvPr/>
        </p:nvSpPr>
        <p:spPr>
          <a:xfrm>
            <a:off x="352816" y="1577983"/>
            <a:ext cx="11486367" cy="4401205"/>
          </a:xfrm>
          <a:prstGeom prst="rect">
            <a:avLst/>
          </a:prstGeom>
          <a:noFill/>
        </p:spPr>
        <p:txBody>
          <a:bodyPr wrap="square" rtlCol="0">
            <a:spAutoFit/>
          </a:bodyPr>
          <a:lstStyle/>
          <a:p>
            <a:pPr algn="just">
              <a:buClr>
                <a:srgbClr val="941914"/>
              </a:buClr>
            </a:pPr>
            <a:r>
              <a:rPr lang="es-ES" sz="2000" b="1" dirty="0">
                <a:solidFill>
                  <a:srgbClr val="941914"/>
                </a:solidFill>
                <a:latin typeface="Lucida Sans" panose="020B0602030504020204" pitchFamily="34" charset="77"/>
              </a:rPr>
              <a:t>Los entornos </a:t>
            </a:r>
            <a:r>
              <a:rPr lang="es-ES" sz="2000" b="1" dirty="0">
                <a:solidFill>
                  <a:srgbClr val="485C87"/>
                </a:solidFill>
                <a:latin typeface="Lucida Sans" panose="020B0602030504020204" pitchFamily="34" charset="77"/>
              </a:rPr>
              <a:t>que rodean a las empresas están regidos por </a:t>
            </a:r>
            <a:r>
              <a:rPr lang="es-ES" sz="2000" b="1" dirty="0">
                <a:solidFill>
                  <a:srgbClr val="941914"/>
                </a:solidFill>
                <a:latin typeface="Lucida Sans" panose="020B0602030504020204" pitchFamily="34" charset="77"/>
              </a:rPr>
              <a:t>factores diversificados </a:t>
            </a:r>
            <a:r>
              <a:rPr lang="es-ES" sz="2000" b="1" dirty="0">
                <a:solidFill>
                  <a:srgbClr val="485C87"/>
                </a:solidFill>
                <a:latin typeface="Lucida Sans" panose="020B0602030504020204" pitchFamily="34" charset="77"/>
              </a:rPr>
              <a:t>que en conjunto o individualmente pueden crear un punto de </a:t>
            </a:r>
            <a:r>
              <a:rPr lang="es-ES" sz="2000" b="1" dirty="0">
                <a:solidFill>
                  <a:srgbClr val="941914"/>
                </a:solidFill>
                <a:latin typeface="Lucida Sans" panose="020B0602030504020204" pitchFamily="34" charset="77"/>
              </a:rPr>
              <a:t>acción positiva o negativa</a:t>
            </a:r>
            <a:r>
              <a:rPr lang="es-ES" sz="2000" b="1" dirty="0">
                <a:solidFill>
                  <a:srgbClr val="485C87"/>
                </a:solidFill>
                <a:latin typeface="Lucida Sans" panose="020B0602030504020204" pitchFamily="34" charset="77"/>
              </a:rPr>
              <a:t> sobre la interacción de la empresa dentro del mercado así como las de sus operaciones administrativas, de logística, entre otras, pudiendo así generar perspectivas, limitantes, índices y otras acciones que puedan ocasionar fluctuaciones en las operaciones diarias de las Empresas y que en algunos casos, dependiente de su magnitud </a:t>
            </a:r>
            <a:r>
              <a:rPr lang="es-ES" sz="2000" b="1" dirty="0">
                <a:solidFill>
                  <a:srgbClr val="941914"/>
                </a:solidFill>
                <a:latin typeface="Lucida Sans" panose="020B0602030504020204" pitchFamily="34" charset="77"/>
              </a:rPr>
              <a:t>pueden o no ser controladas o bien influenciadas</a:t>
            </a:r>
            <a:r>
              <a:rPr lang="es-ES" sz="2000" b="1" dirty="0">
                <a:solidFill>
                  <a:srgbClr val="485C87"/>
                </a:solidFill>
                <a:latin typeface="Lucida Sans" panose="020B0602030504020204" pitchFamily="34" charset="77"/>
              </a:rPr>
              <a:t>. Además, es importante tener en cuenta que </a:t>
            </a:r>
            <a:r>
              <a:rPr lang="es-ES" sz="2000" b="1" dirty="0">
                <a:solidFill>
                  <a:srgbClr val="941914"/>
                </a:solidFill>
                <a:latin typeface="Lucida Sans" panose="020B0602030504020204" pitchFamily="34" charset="77"/>
              </a:rPr>
              <a:t>el entorno empresarial no es estable</a:t>
            </a:r>
            <a:r>
              <a:rPr lang="es-ES" sz="2000" b="1" dirty="0">
                <a:solidFill>
                  <a:srgbClr val="485C87"/>
                </a:solidFill>
                <a:latin typeface="Lucida Sans" panose="020B0602030504020204" pitchFamily="34" charset="77"/>
              </a:rPr>
              <a:t>, tiende a ser </a:t>
            </a:r>
            <a:r>
              <a:rPr lang="es-ES" sz="2000" b="1" dirty="0">
                <a:solidFill>
                  <a:srgbClr val="941914"/>
                </a:solidFill>
                <a:latin typeface="Lucida Sans" panose="020B0602030504020204" pitchFamily="34" charset="77"/>
              </a:rPr>
              <a:t>complejo y competitivo</a:t>
            </a:r>
            <a:r>
              <a:rPr lang="es-ES" sz="2000" b="1" dirty="0">
                <a:solidFill>
                  <a:srgbClr val="485C87"/>
                </a:solidFill>
                <a:latin typeface="Lucida Sans" panose="020B0602030504020204" pitchFamily="34" charset="77"/>
              </a:rPr>
              <a:t>. Las empresas deben ser capaces de </a:t>
            </a:r>
            <a:r>
              <a:rPr lang="es-ES" sz="2000" b="1" dirty="0">
                <a:solidFill>
                  <a:srgbClr val="941914"/>
                </a:solidFill>
                <a:latin typeface="Lucida Sans" panose="020B0602030504020204" pitchFamily="34" charset="77"/>
              </a:rPr>
              <a:t>identificar</a:t>
            </a:r>
            <a:r>
              <a:rPr lang="es-ES" sz="2000" b="1" dirty="0">
                <a:solidFill>
                  <a:srgbClr val="485C87"/>
                </a:solidFill>
                <a:latin typeface="Lucida Sans" panose="020B0602030504020204" pitchFamily="34" charset="77"/>
              </a:rPr>
              <a:t> dicho entorno, </a:t>
            </a:r>
            <a:r>
              <a:rPr lang="es-ES" sz="2000" b="1" dirty="0">
                <a:solidFill>
                  <a:srgbClr val="941914"/>
                </a:solidFill>
                <a:latin typeface="Lucida Sans" panose="020B0602030504020204" pitchFamily="34" charset="77"/>
              </a:rPr>
              <a:t>adaptarse </a:t>
            </a:r>
            <a:r>
              <a:rPr lang="es-ES" sz="2000" b="1" dirty="0">
                <a:solidFill>
                  <a:srgbClr val="485C87"/>
                </a:solidFill>
                <a:latin typeface="Lucida Sans" panose="020B0602030504020204" pitchFamily="34" charset="77"/>
              </a:rPr>
              <a:t>a las necesidades, </a:t>
            </a:r>
            <a:r>
              <a:rPr lang="es-ES" sz="2000" b="1" dirty="0">
                <a:solidFill>
                  <a:srgbClr val="941914"/>
                </a:solidFill>
                <a:latin typeface="Lucida Sans" panose="020B0602030504020204" pitchFamily="34" charset="77"/>
              </a:rPr>
              <a:t>prever</a:t>
            </a:r>
            <a:r>
              <a:rPr lang="es-ES" sz="2000" b="1" dirty="0">
                <a:solidFill>
                  <a:srgbClr val="485C87"/>
                </a:solidFill>
                <a:latin typeface="Lucida Sans" panose="020B0602030504020204" pitchFamily="34" charset="77"/>
              </a:rPr>
              <a:t> los posibles </a:t>
            </a:r>
            <a:r>
              <a:rPr lang="es-ES" sz="2000" b="1" dirty="0">
                <a:solidFill>
                  <a:srgbClr val="941914"/>
                </a:solidFill>
                <a:latin typeface="Lucida Sans" panose="020B0602030504020204" pitchFamily="34" charset="77"/>
              </a:rPr>
              <a:t>cambios</a:t>
            </a:r>
            <a:r>
              <a:rPr lang="es-ES" sz="2000" b="1" dirty="0">
                <a:solidFill>
                  <a:srgbClr val="485C87"/>
                </a:solidFill>
                <a:latin typeface="Lucida Sans" panose="020B0602030504020204" pitchFamily="34" charset="77"/>
              </a:rPr>
              <a:t> con anticipación, también deben de tener la capacidad de evaluar el impacto de esos cambios en sus actividades y </a:t>
            </a:r>
            <a:r>
              <a:rPr lang="es-ES" sz="2000" b="1" dirty="0">
                <a:solidFill>
                  <a:srgbClr val="941914"/>
                </a:solidFill>
                <a:latin typeface="Lucida Sans" panose="020B0602030504020204" pitchFamily="34" charset="77"/>
              </a:rPr>
              <a:t>prepararse</a:t>
            </a:r>
            <a:r>
              <a:rPr lang="es-ES" sz="2000" b="1" dirty="0">
                <a:solidFill>
                  <a:srgbClr val="485C87"/>
                </a:solidFill>
                <a:latin typeface="Lucida Sans" panose="020B0602030504020204" pitchFamily="34" charset="77"/>
              </a:rPr>
              <a:t> para cuando se produzcan.</a:t>
            </a:r>
          </a:p>
          <a:p>
            <a:pPr algn="just">
              <a:buClr>
                <a:srgbClr val="941914"/>
              </a:buClr>
            </a:pPr>
            <a:br>
              <a:rPr lang="es-CL" sz="2000" dirty="0">
                <a:latin typeface="Lucida Sans" panose="020B0602030504020204" pitchFamily="34" charset="77"/>
              </a:rPr>
            </a:br>
            <a:endParaRPr lang="es-ES_tradnl" sz="2000" dirty="0">
              <a:latin typeface="Lucida Sans" panose="020B0602030504020204" pitchFamily="34" charset="77"/>
            </a:endParaRPr>
          </a:p>
        </p:txBody>
      </p:sp>
      <p:pic>
        <p:nvPicPr>
          <p:cNvPr id="5" name="Imagen 4"/>
          <p:cNvPicPr>
            <a:picLocks noChangeAspect="1"/>
          </p:cNvPicPr>
          <p:nvPr/>
        </p:nvPicPr>
        <p:blipFill>
          <a:blip r:embed="rId2"/>
          <a:stretch>
            <a:fillRect/>
          </a:stretch>
        </p:blipFill>
        <p:spPr>
          <a:xfrm>
            <a:off x="10061238" y="230617"/>
            <a:ext cx="1501467" cy="859273"/>
          </a:xfrm>
          <a:prstGeom prst="rect">
            <a:avLst/>
          </a:prstGeom>
        </p:spPr>
      </p:pic>
    </p:spTree>
    <p:extLst>
      <p:ext uri="{BB962C8B-B14F-4D97-AF65-F5344CB8AC3E}">
        <p14:creationId xmlns:p14="http://schemas.microsoft.com/office/powerpoint/2010/main" val="2444049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0BB21-3875-2BEC-DD5C-E351F615EB3F}"/>
            </a:ext>
          </a:extLst>
        </p:cNvPr>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0061238" y="230617"/>
            <a:ext cx="1501467" cy="859273"/>
          </a:xfrm>
          <a:prstGeom prst="rect">
            <a:avLst/>
          </a:prstGeom>
        </p:spPr>
      </p:pic>
      <p:sp>
        <p:nvSpPr>
          <p:cNvPr id="6" name="CuadroTexto 5">
            <a:extLst>
              <a:ext uri="{FF2B5EF4-FFF2-40B4-BE49-F238E27FC236}">
                <a16:creationId xmlns:a16="http://schemas.microsoft.com/office/drawing/2014/main" id="{AD6B26D0-CC17-11A9-7C75-1B3A18A36EFA}"/>
              </a:ext>
            </a:extLst>
          </p:cNvPr>
          <p:cNvSpPr txBox="1"/>
          <p:nvPr/>
        </p:nvSpPr>
        <p:spPr>
          <a:xfrm>
            <a:off x="182253" y="972469"/>
            <a:ext cx="3619442" cy="646331"/>
          </a:xfrm>
          <a:prstGeom prst="rect">
            <a:avLst/>
          </a:prstGeom>
          <a:noFill/>
        </p:spPr>
        <p:txBody>
          <a:bodyPr wrap="square" rtlCol="0">
            <a:spAutoFit/>
          </a:bodyPr>
          <a:lstStyle/>
          <a:p>
            <a:r>
              <a:rPr lang="es-ES_tradnl" sz="3600" dirty="0">
                <a:solidFill>
                  <a:srgbClr val="485C87"/>
                </a:solidFill>
                <a:latin typeface="Lucida Sans" panose="020B0602030504020204" pitchFamily="34" charset="77"/>
              </a:rPr>
              <a:t>Macroambiente</a:t>
            </a:r>
          </a:p>
        </p:txBody>
      </p:sp>
      <p:sp>
        <p:nvSpPr>
          <p:cNvPr id="7" name="CuadroTexto 6">
            <a:extLst>
              <a:ext uri="{FF2B5EF4-FFF2-40B4-BE49-F238E27FC236}">
                <a16:creationId xmlns:a16="http://schemas.microsoft.com/office/drawing/2014/main" id="{54E89B74-F8CA-BB4B-7D3B-46C282346CE2}"/>
              </a:ext>
            </a:extLst>
          </p:cNvPr>
          <p:cNvSpPr txBox="1"/>
          <p:nvPr/>
        </p:nvSpPr>
        <p:spPr>
          <a:xfrm>
            <a:off x="182253" y="1947209"/>
            <a:ext cx="5569763" cy="3970318"/>
          </a:xfrm>
          <a:prstGeom prst="rect">
            <a:avLst/>
          </a:prstGeom>
          <a:noFill/>
        </p:spPr>
        <p:txBody>
          <a:bodyPr wrap="square" rtlCol="0">
            <a:spAutoFit/>
          </a:bodyPr>
          <a:lstStyle/>
          <a:p>
            <a:pPr marL="342900" indent="-342900" algn="just">
              <a:buClr>
                <a:srgbClr val="941914"/>
              </a:buClr>
              <a:buFont typeface="Wingdings" pitchFamily="2" charset="2"/>
              <a:buChar char="§"/>
            </a:pPr>
            <a:r>
              <a:rPr lang="es-ES" dirty="0">
                <a:solidFill>
                  <a:srgbClr val="000000"/>
                </a:solidFill>
                <a:latin typeface="Lucida Sans" panose="020B0602030504020204" pitchFamily="34" charset="77"/>
              </a:rPr>
              <a:t>Son </a:t>
            </a:r>
            <a:r>
              <a:rPr lang="es-ES" b="1" dirty="0">
                <a:solidFill>
                  <a:srgbClr val="941914"/>
                </a:solidFill>
                <a:latin typeface="Lucida Sans" panose="020B0602030504020204" pitchFamily="34" charset="77"/>
              </a:rPr>
              <a:t>fuerzas externas </a:t>
            </a:r>
            <a:r>
              <a:rPr lang="es-ES" dirty="0">
                <a:solidFill>
                  <a:srgbClr val="000000"/>
                </a:solidFill>
                <a:latin typeface="Lucida Sans" panose="020B0602030504020204" pitchFamily="34" charset="77"/>
              </a:rPr>
              <a:t>que afectan a </a:t>
            </a:r>
            <a:r>
              <a:rPr lang="es-ES" b="1" dirty="0">
                <a:solidFill>
                  <a:srgbClr val="941914"/>
                </a:solidFill>
                <a:latin typeface="Lucida Sans" panose="020B0602030504020204" pitchFamily="34" charset="77"/>
              </a:rPr>
              <a:t>todas las organizaciones</a:t>
            </a:r>
            <a:r>
              <a:rPr lang="es-ES" dirty="0">
                <a:solidFill>
                  <a:srgbClr val="000000"/>
                </a:solidFill>
                <a:latin typeface="Lucida Sans" panose="020B0602030504020204" pitchFamily="34" charset="77"/>
              </a:rPr>
              <a:t> y un cambio en una de ellas ocasionará cambios en la organización y su entorno; generalmente estas fuerzas </a:t>
            </a:r>
            <a:r>
              <a:rPr lang="es-ES" b="1" dirty="0">
                <a:solidFill>
                  <a:srgbClr val="941914"/>
                </a:solidFill>
                <a:latin typeface="Lucida Sans" panose="020B0602030504020204" pitchFamily="34" charset="77"/>
              </a:rPr>
              <a:t>no pueden controlarse</a:t>
            </a:r>
            <a:r>
              <a:rPr lang="es-ES" dirty="0">
                <a:solidFill>
                  <a:srgbClr val="000000"/>
                </a:solidFill>
                <a:latin typeface="Lucida Sans" panose="020B0602030504020204" pitchFamily="34" charset="77"/>
              </a:rPr>
              <a:t> por los directivos de las organizaciones. </a:t>
            </a:r>
          </a:p>
          <a:p>
            <a:pPr marL="342900" indent="-342900" algn="just">
              <a:buClr>
                <a:srgbClr val="941914"/>
              </a:buClr>
              <a:buFont typeface="Wingdings" pitchFamily="2" charset="2"/>
              <a:buChar char="§"/>
            </a:pPr>
            <a:r>
              <a:rPr lang="es-ES" dirty="0">
                <a:solidFill>
                  <a:srgbClr val="000000"/>
                </a:solidFill>
                <a:latin typeface="Lucida Sans" panose="020B0602030504020204" pitchFamily="34" charset="77"/>
              </a:rPr>
              <a:t>Está compuesto por las fuerzas que dan forma a las </a:t>
            </a:r>
            <a:r>
              <a:rPr lang="es-ES" b="1" dirty="0">
                <a:solidFill>
                  <a:srgbClr val="941914"/>
                </a:solidFill>
                <a:latin typeface="Lucida Sans" panose="020B0602030504020204" pitchFamily="34" charset="77"/>
              </a:rPr>
              <a:t>oportunidades</a:t>
            </a:r>
            <a:r>
              <a:rPr lang="es-ES" dirty="0">
                <a:solidFill>
                  <a:srgbClr val="000000"/>
                </a:solidFill>
                <a:latin typeface="Lucida Sans" panose="020B0602030504020204" pitchFamily="34" charset="77"/>
              </a:rPr>
              <a:t> o presentan una </a:t>
            </a:r>
            <a:r>
              <a:rPr lang="es-ES" b="1" dirty="0">
                <a:solidFill>
                  <a:srgbClr val="941914"/>
                </a:solidFill>
                <a:latin typeface="Lucida Sans" panose="020B0602030504020204" pitchFamily="34" charset="77"/>
              </a:rPr>
              <a:t>amenaza</a:t>
            </a:r>
            <a:r>
              <a:rPr lang="es-ES" dirty="0">
                <a:solidFill>
                  <a:srgbClr val="000000"/>
                </a:solidFill>
                <a:latin typeface="Lucida Sans" panose="020B0602030504020204" pitchFamily="34" charset="77"/>
              </a:rPr>
              <a:t> para la empresa. Estas fuerzas incluyen las demográficas, Ejemplo: el rápido cambio de tecnología, las tendencias demográficas, las políticas gubernamentales, la cultura de la población, la fuerza de la naturaleza, las tendencias sociales.</a:t>
            </a:r>
          </a:p>
        </p:txBody>
      </p:sp>
      <p:sp>
        <p:nvSpPr>
          <p:cNvPr id="8" name="CuadroTexto 7">
            <a:extLst>
              <a:ext uri="{FF2B5EF4-FFF2-40B4-BE49-F238E27FC236}">
                <a16:creationId xmlns:a16="http://schemas.microsoft.com/office/drawing/2014/main" id="{E892D52F-58FA-A251-0908-094623788939}"/>
              </a:ext>
            </a:extLst>
          </p:cNvPr>
          <p:cNvSpPr txBox="1"/>
          <p:nvPr/>
        </p:nvSpPr>
        <p:spPr>
          <a:xfrm>
            <a:off x="6351464" y="1947209"/>
            <a:ext cx="5468164" cy="2862322"/>
          </a:xfrm>
          <a:prstGeom prst="rect">
            <a:avLst/>
          </a:prstGeom>
          <a:noFill/>
        </p:spPr>
        <p:txBody>
          <a:bodyPr wrap="square" rtlCol="0">
            <a:spAutoFit/>
          </a:bodyPr>
          <a:lstStyle/>
          <a:p>
            <a:pPr marL="342900" indent="-342900" algn="just">
              <a:buClr>
                <a:srgbClr val="941914"/>
              </a:buClr>
              <a:buFont typeface="Wingdings" pitchFamily="2" charset="2"/>
              <a:buChar char="§"/>
            </a:pPr>
            <a:r>
              <a:rPr lang="es-ES" dirty="0">
                <a:solidFill>
                  <a:srgbClr val="000000"/>
                </a:solidFill>
                <a:latin typeface="Lucida Sans" panose="020B0602030504020204" pitchFamily="34" charset="77"/>
              </a:rPr>
              <a:t>Afecta a </a:t>
            </a:r>
            <a:r>
              <a:rPr lang="es-ES" b="1" dirty="0">
                <a:solidFill>
                  <a:srgbClr val="941914"/>
                </a:solidFill>
                <a:latin typeface="Lucida Sans" panose="020B0602030504020204" pitchFamily="34" charset="77"/>
              </a:rPr>
              <a:t>una empresa en particular </a:t>
            </a:r>
            <a:r>
              <a:rPr lang="es-ES" dirty="0">
                <a:solidFill>
                  <a:srgbClr val="000000"/>
                </a:solidFill>
                <a:latin typeface="Lucida Sans" panose="020B0602030504020204" pitchFamily="34" charset="77"/>
              </a:rPr>
              <a:t>y, a pesar de que generalmente no son controlables, se puede influir en ellos. Son fuerzas que una empresa puede intentar controlar y mediante las cuales se pretende lograr el cambio deseado. Entre ellas están los proveedores, la empresa en sí, intermediarios, clientes y públicos. A partir del análisis del Microambiente nacen las </a:t>
            </a:r>
            <a:r>
              <a:rPr lang="es-ES" b="1" dirty="0">
                <a:solidFill>
                  <a:srgbClr val="941914"/>
                </a:solidFill>
                <a:latin typeface="Lucida Sans" panose="020B0602030504020204" pitchFamily="34" charset="77"/>
              </a:rPr>
              <a:t>fortalezas y las debilidades </a:t>
            </a:r>
            <a:r>
              <a:rPr lang="es-ES" dirty="0">
                <a:solidFill>
                  <a:srgbClr val="000000"/>
                </a:solidFill>
                <a:latin typeface="Lucida Sans" panose="020B0602030504020204" pitchFamily="34" charset="77"/>
              </a:rPr>
              <a:t>de la empresa.</a:t>
            </a:r>
          </a:p>
        </p:txBody>
      </p:sp>
      <p:sp>
        <p:nvSpPr>
          <p:cNvPr id="9" name="CuadroTexto 8">
            <a:extLst>
              <a:ext uri="{FF2B5EF4-FFF2-40B4-BE49-F238E27FC236}">
                <a16:creationId xmlns:a16="http://schemas.microsoft.com/office/drawing/2014/main" id="{1108851F-5B53-3733-FE5D-77E7A084A87A}"/>
              </a:ext>
            </a:extLst>
          </p:cNvPr>
          <p:cNvSpPr txBox="1"/>
          <p:nvPr/>
        </p:nvSpPr>
        <p:spPr>
          <a:xfrm>
            <a:off x="6351464" y="972469"/>
            <a:ext cx="3619442" cy="646331"/>
          </a:xfrm>
          <a:prstGeom prst="rect">
            <a:avLst/>
          </a:prstGeom>
          <a:noFill/>
        </p:spPr>
        <p:txBody>
          <a:bodyPr wrap="square" rtlCol="0">
            <a:spAutoFit/>
          </a:bodyPr>
          <a:lstStyle/>
          <a:p>
            <a:r>
              <a:rPr lang="es-ES_tradnl" sz="3600" dirty="0">
                <a:solidFill>
                  <a:srgbClr val="485C87"/>
                </a:solidFill>
                <a:latin typeface="Lucida Sans" panose="020B0602030504020204" pitchFamily="34" charset="77"/>
              </a:rPr>
              <a:t>Microambiente</a:t>
            </a:r>
          </a:p>
        </p:txBody>
      </p:sp>
    </p:spTree>
    <p:extLst>
      <p:ext uri="{BB962C8B-B14F-4D97-AF65-F5344CB8AC3E}">
        <p14:creationId xmlns:p14="http://schemas.microsoft.com/office/powerpoint/2010/main" val="455549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45EB1-99ED-A340-DB49-BDEEE6D40B09}"/>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4B5495E8-1EAA-7202-367F-113641C95E06}"/>
              </a:ext>
            </a:extLst>
          </p:cNvPr>
          <p:cNvPicPr>
            <a:picLocks noChangeAspect="1"/>
          </p:cNvPicPr>
          <p:nvPr/>
        </p:nvPicPr>
        <p:blipFill>
          <a:blip r:embed="rId2"/>
          <a:stretch>
            <a:fillRect/>
          </a:stretch>
        </p:blipFill>
        <p:spPr>
          <a:xfrm>
            <a:off x="10061238" y="230617"/>
            <a:ext cx="1501467" cy="859273"/>
          </a:xfrm>
          <a:prstGeom prst="rect">
            <a:avLst/>
          </a:prstGeom>
        </p:spPr>
      </p:pic>
      <p:graphicFrame>
        <p:nvGraphicFramePr>
          <p:cNvPr id="2" name="Diagrama 1">
            <a:extLst>
              <a:ext uri="{FF2B5EF4-FFF2-40B4-BE49-F238E27FC236}">
                <a16:creationId xmlns:a16="http://schemas.microsoft.com/office/drawing/2014/main" id="{23AB45AC-F2C4-72CD-D00C-7E22266F3CB8}"/>
              </a:ext>
            </a:extLst>
          </p:cNvPr>
          <p:cNvGraphicFramePr/>
          <p:nvPr>
            <p:extLst>
              <p:ext uri="{D42A27DB-BD31-4B8C-83A1-F6EECF244321}">
                <p14:modId xmlns:p14="http://schemas.microsoft.com/office/powerpoint/2010/main" val="787019696"/>
              </p:ext>
            </p:extLst>
          </p:nvPr>
        </p:nvGraphicFramePr>
        <p:xfrm>
          <a:off x="1767295" y="1893917"/>
          <a:ext cx="9053265" cy="4028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92E8F260-7D28-D9C8-E1F7-4F6CAFAF69A5}"/>
              </a:ext>
            </a:extLst>
          </p:cNvPr>
          <p:cNvSpPr txBox="1"/>
          <p:nvPr/>
        </p:nvSpPr>
        <p:spPr>
          <a:xfrm>
            <a:off x="309252" y="843074"/>
            <a:ext cx="7471775" cy="1200329"/>
          </a:xfrm>
          <a:prstGeom prst="rect">
            <a:avLst/>
          </a:prstGeom>
          <a:noFill/>
        </p:spPr>
        <p:txBody>
          <a:bodyPr wrap="square" rtlCol="0">
            <a:spAutoFit/>
          </a:bodyPr>
          <a:lstStyle/>
          <a:p>
            <a:r>
              <a:rPr lang="es-ES_tradnl" sz="3600" dirty="0">
                <a:solidFill>
                  <a:srgbClr val="485C87"/>
                </a:solidFill>
                <a:latin typeface="Lucida Sans" panose="020B0602030504020204" pitchFamily="34" charset="77"/>
              </a:rPr>
              <a:t>Entorno General o Macroentorno (Macroambiente)</a:t>
            </a:r>
          </a:p>
        </p:txBody>
      </p:sp>
    </p:spTree>
    <p:extLst>
      <p:ext uri="{BB962C8B-B14F-4D97-AF65-F5344CB8AC3E}">
        <p14:creationId xmlns:p14="http://schemas.microsoft.com/office/powerpoint/2010/main" val="2330488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ED87D-F8B9-BB21-5AF4-C0B52D8A85A8}"/>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292EC850-FFA2-FFAC-6107-343BE8EACB7E}"/>
              </a:ext>
            </a:extLst>
          </p:cNvPr>
          <p:cNvPicPr>
            <a:picLocks noChangeAspect="1"/>
          </p:cNvPicPr>
          <p:nvPr/>
        </p:nvPicPr>
        <p:blipFill>
          <a:blip r:embed="rId2"/>
          <a:stretch>
            <a:fillRect/>
          </a:stretch>
        </p:blipFill>
        <p:spPr>
          <a:xfrm>
            <a:off x="10061238" y="230617"/>
            <a:ext cx="1501467" cy="859273"/>
          </a:xfrm>
          <a:prstGeom prst="rect">
            <a:avLst/>
          </a:prstGeom>
        </p:spPr>
      </p:pic>
      <p:sp>
        <p:nvSpPr>
          <p:cNvPr id="3" name="CuadroTexto 2">
            <a:extLst>
              <a:ext uri="{FF2B5EF4-FFF2-40B4-BE49-F238E27FC236}">
                <a16:creationId xmlns:a16="http://schemas.microsoft.com/office/drawing/2014/main" id="{FDDC7BC3-9C18-FF83-26BF-B13C7FEAE0E1}"/>
              </a:ext>
            </a:extLst>
          </p:cNvPr>
          <p:cNvSpPr txBox="1"/>
          <p:nvPr/>
        </p:nvSpPr>
        <p:spPr>
          <a:xfrm>
            <a:off x="309252" y="843074"/>
            <a:ext cx="7471775" cy="1200329"/>
          </a:xfrm>
          <a:prstGeom prst="rect">
            <a:avLst/>
          </a:prstGeom>
          <a:noFill/>
        </p:spPr>
        <p:txBody>
          <a:bodyPr wrap="square" rtlCol="0">
            <a:spAutoFit/>
          </a:bodyPr>
          <a:lstStyle/>
          <a:p>
            <a:r>
              <a:rPr lang="es-ES_tradnl" sz="3600" dirty="0">
                <a:solidFill>
                  <a:srgbClr val="485C87"/>
                </a:solidFill>
                <a:latin typeface="Lucida Sans" panose="020B0602030504020204" pitchFamily="34" charset="77"/>
              </a:rPr>
              <a:t>Entorno General o Microentorno (Microambiente)</a:t>
            </a:r>
          </a:p>
        </p:txBody>
      </p:sp>
      <p:graphicFrame>
        <p:nvGraphicFramePr>
          <p:cNvPr id="4" name="Diagrama 3">
            <a:extLst>
              <a:ext uri="{FF2B5EF4-FFF2-40B4-BE49-F238E27FC236}">
                <a16:creationId xmlns:a16="http://schemas.microsoft.com/office/drawing/2014/main" id="{CA5124C4-CD97-51FA-356D-CB787EC651AC}"/>
              </a:ext>
            </a:extLst>
          </p:cNvPr>
          <p:cNvGraphicFramePr/>
          <p:nvPr>
            <p:extLst>
              <p:ext uri="{D42A27DB-BD31-4B8C-83A1-F6EECF244321}">
                <p14:modId xmlns:p14="http://schemas.microsoft.com/office/powerpoint/2010/main" val="1169346770"/>
              </p:ext>
            </p:extLst>
          </p:nvPr>
        </p:nvGraphicFramePr>
        <p:xfrm>
          <a:off x="1569367" y="1986438"/>
          <a:ext cx="9053265" cy="4028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9102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CE4-1AB8-EBFF-E3A7-BA9F2C76384E}"/>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00477987-2E1B-7839-1FEB-3F90E285BE9F}"/>
              </a:ext>
            </a:extLst>
          </p:cNvPr>
          <p:cNvPicPr>
            <a:picLocks noChangeAspect="1"/>
          </p:cNvPicPr>
          <p:nvPr/>
        </p:nvPicPr>
        <p:blipFill>
          <a:blip r:embed="rId4"/>
          <a:stretch>
            <a:fillRect/>
          </a:stretch>
        </p:blipFill>
        <p:spPr>
          <a:xfrm>
            <a:off x="10061238" y="230617"/>
            <a:ext cx="1501467" cy="859273"/>
          </a:xfrm>
          <a:prstGeom prst="rect">
            <a:avLst/>
          </a:prstGeom>
        </p:spPr>
      </p:pic>
      <p:pic>
        <p:nvPicPr>
          <p:cNvPr id="2" name="EL ENTORNO DE LA EMPRESA   Economía Expres">
            <a:hlinkClick r:id="" action="ppaction://media"/>
            <a:extLst>
              <a:ext uri="{FF2B5EF4-FFF2-40B4-BE49-F238E27FC236}">
                <a16:creationId xmlns:a16="http://schemas.microsoft.com/office/drawing/2014/main" id="{855E7978-05BF-23D4-D9D1-51489B2855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98893" y="1128713"/>
            <a:ext cx="2587745" cy="4589106"/>
          </a:xfrm>
          <a:prstGeom prst="rect">
            <a:avLst/>
          </a:prstGeom>
        </p:spPr>
      </p:pic>
      <p:pic>
        <p:nvPicPr>
          <p:cNvPr id="6" name="Gráfico 5" descr="Smartphone contorno">
            <a:extLst>
              <a:ext uri="{FF2B5EF4-FFF2-40B4-BE49-F238E27FC236}">
                <a16:creationId xmlns:a16="http://schemas.microsoft.com/office/drawing/2014/main" id="{D4E73C20-6168-F9F1-493F-BFEF3179CF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71762" y="0"/>
            <a:ext cx="6848476" cy="6848476"/>
          </a:xfrm>
          <a:prstGeom prst="rect">
            <a:avLst/>
          </a:prstGeom>
        </p:spPr>
      </p:pic>
    </p:spTree>
    <p:extLst>
      <p:ext uri="{BB962C8B-B14F-4D97-AF65-F5344CB8AC3E}">
        <p14:creationId xmlns:p14="http://schemas.microsoft.com/office/powerpoint/2010/main" val="378641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heme/theme1.xml><?xml version="1.0" encoding="utf-8"?>
<a:theme xmlns:a="http://schemas.openxmlformats.org/drawingml/2006/main" name="Diseño personalizado">
  <a:themeElements>
    <a:clrScheme name="Personalizado 10">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599</TotalTime>
  <Words>4103</Words>
  <Application>Microsoft Office PowerPoint</Application>
  <PresentationFormat>Panorámica</PresentationFormat>
  <Paragraphs>354</Paragraphs>
  <Slides>47</Slides>
  <Notes>0</Notes>
  <HiddenSlides>0</HiddenSlides>
  <MMClips>3</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47</vt:i4>
      </vt:variant>
    </vt:vector>
  </HeadingPairs>
  <TitlesOfParts>
    <vt:vector size="53" baseType="lpstr">
      <vt:lpstr>Arial</vt:lpstr>
      <vt:lpstr>Calibri</vt:lpstr>
      <vt:lpstr>Calibri Light</vt:lpstr>
      <vt:lpstr>Lucida Sans</vt:lpstr>
      <vt:lpstr>Wingdings</vt:lpstr>
      <vt:lpstr>Diseño personalizado</vt:lpstr>
      <vt:lpstr>Presentación de PowerPoint</vt:lpstr>
      <vt:lpstr>Análisis Estratégico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Estratégico</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 la Planificación Estratégica</dc:title>
  <dc:creator>Gustavo Espitia</dc:creator>
  <cp:lastModifiedBy>Jose Luis Gonzalez</cp:lastModifiedBy>
  <cp:revision>20</cp:revision>
  <dcterms:created xsi:type="dcterms:W3CDTF">2024-11-05T15:54:06Z</dcterms:created>
  <dcterms:modified xsi:type="dcterms:W3CDTF">2025-11-17T13:21:11Z</dcterms:modified>
</cp:coreProperties>
</file>