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56" r:id="rId3"/>
    <p:sldId id="260" r:id="rId4"/>
    <p:sldId id="259" r:id="rId5"/>
    <p:sldId id="258" r:id="rId6"/>
    <p:sldId id="307" r:id="rId7"/>
    <p:sldId id="308" r:id="rId8"/>
    <p:sldId id="310" r:id="rId9"/>
    <p:sldId id="321" r:id="rId10"/>
    <p:sldId id="309" r:id="rId11"/>
    <p:sldId id="322" r:id="rId12"/>
    <p:sldId id="311" r:id="rId13"/>
    <p:sldId id="271" r:id="rId14"/>
    <p:sldId id="294" r:id="rId15"/>
    <p:sldId id="320" r:id="rId16"/>
    <p:sldId id="304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73CAE-1372-0E77-29F4-5594D7BB9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E4C2F4-5B8B-9ECE-5DC0-54F4ADE326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09CBD1-11D9-7FA9-B156-D0725C54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8F51D3-274F-8DF1-F996-68E702F3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893938-E27D-030A-2916-CF23B9190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838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E5C08-C747-5D28-D0E6-DBEB0986C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8E8FAE-6BF7-34C8-AD87-27F8E5E9B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42C2F-F657-8097-D5EF-9796F358B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E8AEE2-0D86-23D3-9BF5-D5D7BDE30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118390-B62C-B161-3F15-53ABFC4D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7451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A62417-0699-4811-1ADA-D4D01A0B3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9FB800D-58D4-5AD3-B6AB-9EF95990B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B7669B-389D-C7C2-2A6B-70DD7BAA8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008598-1DB1-B2C7-A60D-F01D184A7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ADBF9-738E-A9FC-CCD4-E561948A5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1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08757-7C56-72B4-AA03-BBFA91E97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D7FF58-1C20-5781-BB85-71C6952FE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1BDF1D-FF21-A904-E1A3-524BBCBB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75D0BD-ACF5-4B39-9BB7-A05B5FCB2C04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513B60-20F9-D28C-54DC-462DED1E7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3FF83C-9B4F-3ABA-8B0A-23F8B60C8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8F0C76-2B86-45FD-85C5-5E9CB9CDCE0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26580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A41EC-D879-062C-DD14-164322F4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FC4250-B13B-D0A4-1CD3-5F02F86AF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75D0BD-ACF5-4B39-9BB7-A05B5FCB2C04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CF54AFA-A44A-728E-671B-7AEA7A8A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6693744-1A14-C671-8370-F0B02756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8F0C76-2B86-45FD-85C5-5E9CB9CDCE0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2891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038B8-1949-8C39-88A2-B16AEE4A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BD013F8-BAEB-A555-E1C7-8FDE4FB2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BC1ED81-8412-3CCE-5886-4AF66AC8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8F0C76-2B86-45FD-85C5-5E9CB9CDCE0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457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7B7575-9229-E947-8503-2F946368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1C75D64-1FEE-B6E8-4478-64952F6D24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3383FD-3900-09D0-BB5F-FC299A27F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BAF726-ED39-FBFA-D4B9-32E7EEDD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0261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2386B2-4EAB-B671-5B4B-04D51578E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7668C0-16FA-C732-C4BC-2C9A264519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F1A8139-5833-CDEE-F9F4-C70B45B33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1E1363-8D69-ADAE-5FB9-C5A6557B3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8735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FD319-7B1C-F79F-4024-461359D43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ED2C224-98DB-B8D8-42B8-7312F21F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236AD4-89FE-2F8E-04D1-2861EE2D9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4DCA76-4233-CB47-BE68-20AF5BDDD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3967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B214A-A374-FC7B-672D-160885D0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3BABD2-1156-4D80-6F62-7675DC902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E7239D-CAA2-F000-156A-EB1BFDBDCE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A82646-44AD-9075-AC2C-49C537E9F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6CAC14-8E5C-E665-FBDF-60B93034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516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9FF32-F36D-2D79-FEAF-C855F6C85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97F876-7F3B-3E56-1B42-D2979C93A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F76C32-FF7F-4640-2DFD-974F8993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D7EF72-57B3-A843-A016-61664B03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B8BBB4-1730-AAAB-708D-16C8203E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657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F290A-78CA-5356-E470-F5D564837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26C34B-4880-966C-270B-423EF8231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03C862-DAD2-3B5C-32BC-B6F1AABAC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484068-F1F9-4659-B94D-DD4B3D9FA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D42BFA-A14B-D680-680C-35380C45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28EF57-EB91-A756-9B27-5DF61BF5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543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3046AC-2616-DBDA-B9DB-A889C54B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FA2B82-1002-F519-D0EF-8713C21C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5C5D11-7B35-A102-FFE1-17694111C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045141-4733-A781-65A0-579EB8ED5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78F30E-5570-E57D-DA92-B96A4D94B2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BFD4CA5-2CE3-F14F-C86A-5D015440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E6E4BB-2C57-9A6C-2575-7387351C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1A2AEA-38C9-C39E-D996-FBDB4150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5530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A526F-C368-D738-522A-350B1E39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E7887F2-D614-D353-E1C4-15EB37C751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7C8E12-5EB2-799D-9B41-FB484B6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94CE51-EC7F-99C5-42C3-DA7246D4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8819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7A82FCC-020A-2C03-043B-61E3F338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1AA82E9-D91D-B95C-933E-75B25740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8E1F4E0-DC93-F781-52E1-BF341892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3775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5BFC6-6F2B-43E0-C787-3EEA1E669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05E2AF-6A4F-688A-4B5C-046578F6C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7449FDB-5AB0-A875-C0A1-06E5C7B77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D9BB57-9060-5952-AADD-CC8707DF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3260AC-9D48-86D3-A6FF-254B6743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68E30D-109C-495F-6B31-6B98155E8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489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7E815-A8B2-602B-418B-BCE1EA3E4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321B1EB-EC16-609B-1DE3-63943DE2DC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99F8FB-3D61-D2A4-1EDE-B0DE094A6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E9E3EB-70A4-7FCB-41EB-6AEEB9238E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8DC6F8-E5E8-72FB-298A-D790FEDE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721CA5-FDCF-1BAD-6C66-D285F479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467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FDE5E5-BCF6-7974-457B-B8F398BE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BB2BB1-36C0-F043-552A-AA3645FA8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DC48A3-465C-445E-2624-2C2401DF8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20993B-295F-497E-8BF1-66CF625B8F25}" type="datetimeFigureOut">
              <a:rPr lang="es-CL" smtClean="0"/>
              <a:t>22-07-2026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88CDC4-4664-DA05-B45D-E13CF6527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D58E83-E01E-93EB-6331-EFC3A80CA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9FB5D8-4CD1-4709-8409-76BD15442C30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E0422A9-ADF6-60CE-E7B2-80581821B4F0}"/>
              </a:ext>
            </a:extLst>
          </p:cNvPr>
          <p:cNvSpPr/>
          <p:nvPr userDrawn="1"/>
        </p:nvSpPr>
        <p:spPr>
          <a:xfrm>
            <a:off x="2047284" y="6651652"/>
            <a:ext cx="10144715" cy="20230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A62105-7EA9-6B32-6A29-6297ACABB682}"/>
              </a:ext>
            </a:extLst>
          </p:cNvPr>
          <p:cNvSpPr/>
          <p:nvPr userDrawn="1"/>
        </p:nvSpPr>
        <p:spPr>
          <a:xfrm>
            <a:off x="0" y="6651652"/>
            <a:ext cx="2031101" cy="20230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763AAE4-BD90-8D7B-1821-454FBF9C7BE5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 l="13043" t="34493" r="11593" b="34606"/>
          <a:stretch/>
        </p:blipFill>
        <p:spPr>
          <a:xfrm>
            <a:off x="0" y="0"/>
            <a:ext cx="2103929" cy="86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7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84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8DBB-D848-7D5E-48F9-8449FEAE1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F091D58-CE99-8F3B-FF61-C6F19AA24F7F}"/>
              </a:ext>
            </a:extLst>
          </p:cNvPr>
          <p:cNvSpPr txBox="1"/>
          <p:nvPr/>
        </p:nvSpPr>
        <p:spPr>
          <a:xfrm>
            <a:off x="76337" y="791315"/>
            <a:ext cx="9883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Observación del Trabajo Real (</a:t>
            </a:r>
            <a:r>
              <a:rPr lang="es-MX" sz="3600" dirty="0" err="1">
                <a:solidFill>
                  <a:srgbClr val="485C87"/>
                </a:solidFill>
                <a:latin typeface="Lucida Sans" panose="020B0602030504020204" pitchFamily="34" charset="77"/>
              </a:rPr>
              <a:t>Gemba</a:t>
            </a:r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 Walk)</a:t>
            </a:r>
            <a:endParaRPr lang="es-ES_tradnl" sz="36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44B6E86-F595-45EC-DA98-E9D3BC22B381}"/>
              </a:ext>
            </a:extLst>
          </p:cNvPr>
          <p:cNvSpPr txBox="1"/>
          <p:nvPr/>
        </p:nvSpPr>
        <p:spPr>
          <a:xfrm>
            <a:off x="76338" y="1628032"/>
            <a:ext cx="117715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Gemba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 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es un término japonés que significa "el lugar real donde ocurren las cosas". En minería, el 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Gemba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 no es la oficina corporativa, ni la sala de reuniones de la gerencia en la faena; el 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Gemba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 es el frente de carguío a 4,000 metros de altura, el taller de soldadura o la sala de control de los espesadores de la planta.</a:t>
            </a:r>
          </a:p>
          <a:p>
            <a:pPr algn="just">
              <a:buClr>
                <a:srgbClr val="941914"/>
              </a:buClr>
            </a:pPr>
            <a:endParaRPr lang="es-MX" sz="2000" b="1" dirty="0">
              <a:solidFill>
                <a:srgbClr val="941914"/>
              </a:solidFill>
              <a:latin typeface="Lucida Sans" panose="020B0602030504020204" pitchFamily="34" charset="77"/>
            </a:endParaRPr>
          </a:p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El 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Gemba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 Walk (Caminata 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Gemba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) 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consiste en que los líderes de la mina bajen a terreno a observar el trabajo tal como se ejecuta, conversando con los operadores con una actitud de respeto y curiosidad, haciendo preguntas clave: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¿Por qué el proceso se hace así? ¿Qué problemas tienen en el turno?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 Así se descubren las verdaderas desviaciones entre el procedimiento escrito en papel y la realidad operativa del terreno.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524522-D2FA-B38E-D60B-1DF9ADBC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yota lo hace..Amazon lo hace.. y ¿tu  descubre el poder del GEMBA WALK  #coaching #leanmanagement">
            <a:hlinkClick r:id="" action="ppaction://media"/>
            <a:extLst>
              <a:ext uri="{FF2B5EF4-FFF2-40B4-BE49-F238E27FC236}">
                <a16:creationId xmlns:a16="http://schemas.microsoft.com/office/drawing/2014/main" id="{A2EFECB6-DBD0-38AB-4A91-59ED779D60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0252" b="7955"/>
          <a:stretch>
            <a:fillRect/>
          </a:stretch>
        </p:blipFill>
        <p:spPr>
          <a:xfrm>
            <a:off x="4074625" y="1104351"/>
            <a:ext cx="4101742" cy="4505872"/>
          </a:xfrm>
          <a:prstGeom prst="rect">
            <a:avLst/>
          </a:prstGeom>
        </p:spPr>
      </p:pic>
      <p:pic>
        <p:nvPicPr>
          <p:cNvPr id="10" name="Gráfico 9" descr="Smartphone contorno">
            <a:extLst>
              <a:ext uri="{FF2B5EF4-FFF2-40B4-BE49-F238E27FC236}">
                <a16:creationId xmlns:a16="http://schemas.microsoft.com/office/drawing/2014/main" id="{A6806A1C-0995-96F9-D576-B96738047C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1627" t="2980" r="22405"/>
          <a:stretch>
            <a:fillRect/>
          </a:stretch>
        </p:blipFill>
        <p:spPr>
          <a:xfrm>
            <a:off x="3052916" y="247835"/>
            <a:ext cx="6086168" cy="636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1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D926E-5CD5-6DFA-6C5C-B3E6FDF94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146BFD6-CCF1-DDCA-97DA-3EE9436BEEF7}"/>
              </a:ext>
            </a:extLst>
          </p:cNvPr>
          <p:cNvSpPr txBox="1"/>
          <p:nvPr/>
        </p:nvSpPr>
        <p:spPr>
          <a:xfrm>
            <a:off x="76337" y="791315"/>
            <a:ext cx="1031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Impacto de los Desperdicios en Tiempo, Costos y Seguridad</a:t>
            </a:r>
            <a:endParaRPr lang="es-ES_tradnl" sz="36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BA85BE9-0F52-E5DD-1272-FBFE39893752}"/>
              </a:ext>
            </a:extLst>
          </p:cNvPr>
          <p:cNvSpPr txBox="1"/>
          <p:nvPr/>
        </p:nvSpPr>
        <p:spPr>
          <a:xfrm>
            <a:off x="76337" y="2060470"/>
            <a:ext cx="117518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Los desperdicios impactan de forma directa en el negocio a través de tres vectores:</a:t>
            </a:r>
          </a:p>
          <a:p>
            <a:pPr algn="just">
              <a:buClr>
                <a:srgbClr val="941914"/>
              </a:buClr>
            </a:pPr>
            <a:endParaRPr lang="es-MX" sz="2000" b="1" dirty="0">
              <a:solidFill>
                <a:srgbClr val="485C87"/>
              </a:solidFill>
              <a:latin typeface="Lucida Sans" panose="020B0602030504020204" pitchFamily="34" charset="77"/>
            </a:endParaRPr>
          </a:p>
          <a:p>
            <a:pPr marL="342900" indent="-342900" algn="just">
              <a:buClr>
                <a:srgbClr val="941914"/>
              </a:buClr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Tiempo: 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Los tiempos de ciclo se alargan, reduciendo las toneladas por hora ($t/h$) movidas o procesadas.</a:t>
            </a:r>
          </a:p>
          <a:p>
            <a:pPr algn="just">
              <a:buClr>
                <a:srgbClr val="941914"/>
              </a:buClr>
            </a:pPr>
            <a:endParaRPr lang="es-MX" sz="2000" b="1" dirty="0">
              <a:solidFill>
                <a:srgbClr val="941914"/>
              </a:solidFill>
              <a:latin typeface="Lucida Sans" panose="020B0602030504020204" pitchFamily="34" charset="77"/>
            </a:endParaRPr>
          </a:p>
          <a:p>
            <a:pPr marL="342900" indent="-342900" algn="just">
              <a:buClr>
                <a:srgbClr val="941914"/>
              </a:buClr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Costos: 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Cada hora de ralentización o mal uso de activos quema combustible, desgasta componentes caros y diluye el margen operativo de la mina.</a:t>
            </a:r>
          </a:p>
          <a:p>
            <a:pPr algn="just">
              <a:buClr>
                <a:srgbClr val="941914"/>
              </a:buClr>
            </a:pPr>
            <a:endParaRPr lang="es-MX" sz="2000" b="1" dirty="0">
              <a:solidFill>
                <a:srgbClr val="941914"/>
              </a:solidFill>
              <a:latin typeface="Lucida Sans" panose="020B0602030504020204" pitchFamily="34" charset="77"/>
            </a:endParaRPr>
          </a:p>
          <a:p>
            <a:pPr marL="342900" indent="-342900" algn="just">
              <a:buClr>
                <a:srgbClr val="941914"/>
              </a:buClr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Seguridad: 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Este es el punto más crítico en minería. Un proceso con desperdicio es un proceso inherentemente inseguro. Cuando hay retrasos e ineficiencias, la gente se apresura, se improvisan herramientas o se saltan pasos del procedimiento para "recuperar el tiempo perdido", abriendo la puerta a incidentes graves o fatalidades. La eliminación de desperdicio genera predictibilidad, y la predictibilidad es la base de una operación segura.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93226DE-5845-4050-6746-0697411E7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41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BFCDC-7B32-31A4-0627-42E0D42D6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9383E8-299C-2D52-3290-2536DD544D28}"/>
              </a:ext>
            </a:extLst>
          </p:cNvPr>
          <p:cNvSpPr txBox="1"/>
          <p:nvPr/>
        </p:nvSpPr>
        <p:spPr>
          <a:xfrm>
            <a:off x="1151925" y="2003209"/>
            <a:ext cx="98881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941914"/>
              </a:buClr>
            </a:pPr>
            <a:r>
              <a:rPr lang="es-MX" sz="2000" dirty="0">
                <a:solidFill>
                  <a:srgbClr val="941914"/>
                </a:solidFill>
                <a:latin typeface="Lucida Sans" panose="020B0602030504020204" pitchFamily="34" charset="77"/>
              </a:rPr>
              <a:t>La Identificación de Desperdicios y Análisis de Procesos 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representa el puente crítico entre la teoría conceptual de Lean Kaizen y la realidad física de la operación minera. En términos generales </a:t>
            </a:r>
            <a:r>
              <a:rPr lang="es-MX" sz="2000" dirty="0">
                <a:solidFill>
                  <a:srgbClr val="941914"/>
                </a:solidFill>
                <a:latin typeface="Lucida Sans" panose="020B0602030504020204" pitchFamily="34" charset="77"/>
              </a:rPr>
              <a:t>no se puede optimizar lo que no se sabe ver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.</a:t>
            </a:r>
          </a:p>
          <a:p>
            <a:pPr algn="ctr">
              <a:buClr>
                <a:srgbClr val="941914"/>
              </a:buClr>
            </a:pPr>
            <a:endParaRPr lang="es-MX" sz="2000" dirty="0">
              <a:solidFill>
                <a:srgbClr val="485C87"/>
              </a:solidFill>
              <a:latin typeface="Lucida Sans" panose="020B0602030504020204" pitchFamily="34" charset="77"/>
            </a:endParaRPr>
          </a:p>
          <a:p>
            <a:pPr algn="ctr">
              <a:buClr>
                <a:srgbClr val="941914"/>
              </a:buClr>
            </a:pP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En una industria caracterizada por costos fijos elevados y activos de alto valor (como flotas de camiones, palas de extracción y plantas de concentrado), el verdadero margen de rentabilidad no siempre proviene de extraer más mineral, sino de </a:t>
            </a:r>
            <a:r>
              <a:rPr lang="es-MX" sz="2000" dirty="0">
                <a:solidFill>
                  <a:srgbClr val="941914"/>
                </a:solidFill>
                <a:latin typeface="Lucida Sans" panose="020B0602030504020204" pitchFamily="34" charset="77"/>
              </a:rPr>
              <a:t>eliminar sistemáticamente el desperdicio (muda)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 que sofoca el flujo de producción.</a:t>
            </a:r>
            <a:endParaRPr lang="es-ES_tradnl" sz="2000" dirty="0">
              <a:latin typeface="Lucida Sans" panose="020B0602030504020204" pitchFamily="34" charset="77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91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>
            <a:extLst>
              <a:ext uri="{FF2B5EF4-FFF2-40B4-BE49-F238E27FC236}">
                <a16:creationId xmlns:a16="http://schemas.microsoft.com/office/drawing/2014/main" id="{3CA345D4-CCEA-C002-1103-344C9C0B3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7" y="2890391"/>
            <a:ext cx="8569325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CL" sz="2400" dirty="0">
                <a:solidFill>
                  <a:srgbClr val="000000"/>
                </a:solidFill>
                <a:latin typeface="Lucida Sans" panose="020B0602030504020204" pitchFamily="34" charset="77"/>
              </a:rPr>
              <a:t>“</a:t>
            </a:r>
            <a:r>
              <a:rPr lang="es-MX" altLang="es-CL" sz="2400" dirty="0">
                <a:solidFill>
                  <a:srgbClr val="000000"/>
                </a:solidFill>
                <a:latin typeface="Lucida Sans" panose="020B0602030504020204" pitchFamily="34" charset="77"/>
              </a:rPr>
              <a:t>"El tipo de residuo más peligroso es el que no reconocemos.</a:t>
            </a:r>
            <a:r>
              <a:rPr lang="es-ES" altLang="es-CL" sz="2400" dirty="0">
                <a:solidFill>
                  <a:srgbClr val="000000"/>
                </a:solidFill>
                <a:latin typeface="Lucida Sans" panose="020B0602030504020204" pitchFamily="34" charset="77"/>
              </a:rPr>
              <a:t>”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s-ES" altLang="es-CL" sz="2400" dirty="0">
              <a:solidFill>
                <a:srgbClr val="000000"/>
              </a:solidFill>
              <a:latin typeface="Lucida Sans" panose="020B0602030504020204" pitchFamily="34" charset="77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CL" sz="1400" dirty="0">
                <a:solidFill>
                  <a:srgbClr val="000000"/>
                </a:solidFill>
                <a:latin typeface="Lucida Sans" panose="020B0602030504020204" pitchFamily="34" charset="77"/>
              </a:rPr>
              <a:t>Shigeo Shingo</a:t>
            </a:r>
            <a:endParaRPr lang="es-CL" altLang="es-CL" sz="1400" dirty="0">
              <a:solidFill>
                <a:srgbClr val="000000"/>
              </a:solidFill>
              <a:latin typeface="Lucida Sans" panose="020B0602030504020204" pitchFamily="34" charset="77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54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28FCE-597B-3BE0-F5B8-48523A3E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D3B2A-A139-3883-7B28-BC0515B12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7024" y="2399072"/>
            <a:ext cx="7309449" cy="1815092"/>
          </a:xfrm>
        </p:spPr>
        <p:txBody>
          <a:bodyPr>
            <a:normAutofit fontScale="90000"/>
          </a:bodyPr>
          <a:lstStyle/>
          <a:p>
            <a:pPr algn="l"/>
            <a:r>
              <a:rPr lang="es-MX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Identificación de Desperdicios y Análisis de Procesos</a:t>
            </a:r>
            <a:endParaRPr lang="es-CL" sz="4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3711284-F60D-AE6D-7EF3-562ACF69C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11" y="781621"/>
            <a:ext cx="2025283" cy="115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48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5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7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01DDD9-3DF2-3D76-BEAD-45677CFF5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7024" y="2467898"/>
            <a:ext cx="7309449" cy="1746266"/>
          </a:xfrm>
        </p:spPr>
        <p:txBody>
          <a:bodyPr>
            <a:normAutofit fontScale="90000"/>
          </a:bodyPr>
          <a:lstStyle/>
          <a:p>
            <a:pPr algn="l"/>
            <a:r>
              <a:rPr lang="es-MX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Identificación de Desperdicios y Análisis de Procesos</a:t>
            </a:r>
            <a:endParaRPr lang="es-CL" sz="4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11" y="781621"/>
            <a:ext cx="2025283" cy="115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82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B9D2-E329-8109-36AE-F69D33763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EFF95DCF-0292-1CED-5D88-9A31A07A7DB8}"/>
              </a:ext>
            </a:extLst>
          </p:cNvPr>
          <p:cNvSpPr txBox="1"/>
          <p:nvPr/>
        </p:nvSpPr>
        <p:spPr>
          <a:xfrm>
            <a:off x="76338" y="791315"/>
            <a:ext cx="705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Resultado de Aprendizaje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9B3D811-086C-39EC-001D-A0C650C647C6}"/>
              </a:ext>
            </a:extLst>
          </p:cNvPr>
          <p:cNvSpPr txBox="1"/>
          <p:nvPr/>
        </p:nvSpPr>
        <p:spPr>
          <a:xfrm>
            <a:off x="76338" y="1859340"/>
            <a:ext cx="11486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r>
              <a:rPr lang="es-MX" sz="2400" dirty="0">
                <a:solidFill>
                  <a:srgbClr val="485C87"/>
                </a:solidFill>
                <a:latin typeface="Lucida Sans" panose="020B0602030504020204" pitchFamily="34" charset="77"/>
              </a:rPr>
              <a:t>Al finalizar este módulo, el participante será capaz de diagnosticar e identificar con precisión las actividades que no agregan valor (muda) en el flujo de producción minera, utilizando la observación directa en terreno (</a:t>
            </a:r>
            <a:r>
              <a:rPr lang="es-MX" sz="2400" dirty="0" err="1">
                <a:solidFill>
                  <a:srgbClr val="485C87"/>
                </a:solidFill>
                <a:latin typeface="Lucida Sans" panose="020B0602030504020204" pitchFamily="34" charset="77"/>
              </a:rPr>
              <a:t>Gemba</a:t>
            </a:r>
            <a:r>
              <a:rPr lang="es-MX" sz="2400" dirty="0">
                <a:solidFill>
                  <a:srgbClr val="485C87"/>
                </a:solidFill>
                <a:latin typeface="Lucida Sans" panose="020B0602030504020204" pitchFamily="34" charset="77"/>
              </a:rPr>
              <a:t>) y mapeos básicos de procesos para evaluar el impacto económico, temporal y operativo de estos desperdicios.</a:t>
            </a:r>
            <a:endParaRPr lang="es-ES_tradnl" sz="24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3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D55F5-F2E2-7B9C-6BC3-887F8C227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91FCD558-43D5-CB34-A9D5-6457E4B0C673}"/>
              </a:ext>
            </a:extLst>
          </p:cNvPr>
          <p:cNvSpPr txBox="1"/>
          <p:nvPr/>
        </p:nvSpPr>
        <p:spPr>
          <a:xfrm>
            <a:off x="2569923" y="2870281"/>
            <a:ext cx="705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¿Qué vimos la sesión anterior?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2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2379E-0DF3-A2D1-110B-B04D30FD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D9179FDD-3591-1FC0-42F4-24CB2C229DB7}"/>
              </a:ext>
            </a:extLst>
          </p:cNvPr>
          <p:cNvSpPr txBox="1"/>
          <p:nvPr/>
        </p:nvSpPr>
        <p:spPr>
          <a:xfrm>
            <a:off x="76338" y="791315"/>
            <a:ext cx="833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Concepto de Valor y Desperdicio</a:t>
            </a:r>
            <a:endParaRPr lang="es-ES_tradnl" sz="36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ADF3A2-A76C-6A96-282B-C3A9D6E972AD}"/>
              </a:ext>
            </a:extLst>
          </p:cNvPr>
          <p:cNvSpPr txBox="1"/>
          <p:nvPr/>
        </p:nvSpPr>
        <p:spPr>
          <a:xfrm>
            <a:off x="76337" y="2185512"/>
            <a:ext cx="5638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941914"/>
              </a:buClr>
              <a:buFont typeface="Wingdings" pitchFamily="2" charset="2"/>
              <a:buChar char="§"/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Valor Agregado (VA): 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Es cualquier actividad en el proceso que transforma físicamente el material o la información para acercarlo a lo que el cliente desea y por lo cual está dispuesto a pagar. En minería, el valor real ocurre cuando la broca perfora la roca, cuando la carga de dinamita fragmenta el cerro, cuando la pala carga el camión, y cuando el molino pulveriza la roca para liberar el mineral. </a:t>
            </a:r>
            <a:endParaRPr lang="es-ES_tradnl" sz="2000" dirty="0">
              <a:latin typeface="Lucida Sans" panose="020B0602030504020204" pitchFamily="34" charset="77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ACA507-83DC-90A3-590E-141A90D2E346}"/>
              </a:ext>
            </a:extLst>
          </p:cNvPr>
          <p:cNvSpPr txBox="1"/>
          <p:nvPr/>
        </p:nvSpPr>
        <p:spPr>
          <a:xfrm>
            <a:off x="76337" y="1437646"/>
            <a:ext cx="100902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Para limpiar un proceso, primero se debe entender qué se está buscando.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C57F115-0A38-A8AB-E602-43C6B789C7B1}"/>
              </a:ext>
            </a:extLst>
          </p:cNvPr>
          <p:cNvSpPr txBox="1"/>
          <p:nvPr/>
        </p:nvSpPr>
        <p:spPr>
          <a:xfrm>
            <a:off x="6096000" y="2185512"/>
            <a:ext cx="5638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941914"/>
              </a:buClr>
              <a:buFont typeface="Wingdings" pitchFamily="2" charset="2"/>
              <a:buChar char="§"/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Desperdicio (Muda): 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Es todo aquello que consume tiempo, recursos o espacio, pero no aporta ningún valor al producto final. Si un camión de extracción viaja vacío durante media hora debido a una mala asignación de despacho, esa media hora es desperdicio puro: consumió diésel y horas del operador, pero no movió una sola tonelada de mineral. </a:t>
            </a:r>
            <a:endParaRPr lang="es-ES_tradnl" sz="2000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4404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12760-BC31-C6C6-E674-155F9A2A1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1B3D38-8EC1-BAE1-F06B-C54471164B71}"/>
              </a:ext>
            </a:extLst>
          </p:cNvPr>
          <p:cNvSpPr txBox="1"/>
          <p:nvPr/>
        </p:nvSpPr>
        <p:spPr>
          <a:xfrm>
            <a:off x="76337" y="1481311"/>
            <a:ext cx="1171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1600" b="1" i="0" dirty="0">
                <a:solidFill>
                  <a:srgbClr val="485C87"/>
                </a:solidFill>
                <a:effectLst/>
                <a:latin typeface="Lucida Sans" panose="020B0602030504020204" pitchFamily="34" charset="77"/>
              </a:rPr>
              <a:t>La metodología Lean clasifica las ineficiencias en 7 categorías universales: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26A67D0-6C2C-8EA5-2CB3-CA39DADBA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D3CF2F4-64B0-7477-9661-6B9413E695E0}"/>
              </a:ext>
            </a:extLst>
          </p:cNvPr>
          <p:cNvSpPr txBox="1"/>
          <p:nvPr/>
        </p:nvSpPr>
        <p:spPr>
          <a:xfrm>
            <a:off x="76337" y="791315"/>
            <a:ext cx="1133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485C87"/>
                </a:solidFill>
                <a:latin typeface="Lucida Sans" panose="020B0602030504020204" pitchFamily="34" charset="77"/>
              </a:rPr>
              <a:t>Los 7 Desperdicios (Muda) Adaptados a la Minería</a:t>
            </a:r>
            <a:endParaRPr lang="es-ES_tradnl" sz="32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C90112C-0230-25EF-0315-C80C3E75B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692443"/>
              </p:ext>
            </p:extLst>
          </p:nvPr>
        </p:nvGraphicFramePr>
        <p:xfrm>
          <a:off x="76337" y="2065930"/>
          <a:ext cx="11788878" cy="4367536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2920181">
                  <a:extLst>
                    <a:ext uri="{9D8B030D-6E8A-4147-A177-3AD203B41FA5}">
                      <a16:colId xmlns:a16="http://schemas.microsoft.com/office/drawing/2014/main" val="1132578341"/>
                    </a:ext>
                  </a:extLst>
                </a:gridCol>
                <a:gridCol w="8868697">
                  <a:extLst>
                    <a:ext uri="{9D8B030D-6E8A-4147-A177-3AD203B41FA5}">
                      <a16:colId xmlns:a16="http://schemas.microsoft.com/office/drawing/2014/main" val="3042980893"/>
                    </a:ext>
                  </a:extLst>
                </a:gridCol>
              </a:tblGrid>
              <a:tr h="199010">
                <a:tc>
                  <a:txBody>
                    <a:bodyPr/>
                    <a:lstStyle/>
                    <a:p>
                      <a:pPr marL="0" marR="0" algn="ctr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Desperdicio Tradicional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Manifestación Real en Minería</a:t>
                      </a: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3792329825"/>
                  </a:ext>
                </a:extLst>
              </a:tr>
              <a:tr h="634682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1.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Sobreproducción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Extraer más lastre o estéril del necesario por un mal diseño de la fase del rajo, o alimentar la planta de procesos por sobre su capacidad nominal, provocando embates y pérdidas de recuperación metalúrgica.</a:t>
                      </a:r>
                      <a:endParaRPr lang="es-CL" sz="16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12314282"/>
                  </a:ext>
                </a:extLst>
              </a:tr>
              <a:tr h="634682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2.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Esperas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Camiones de extracción haciendo fila (colaje) en la pala porque el sistema de despacho está descalibrado; mecánicos esperando que llegue el repuesto desde el almacén central para liberar un equipo crítico.</a:t>
                      </a:r>
                      <a:endParaRPr lang="es-CL" sz="16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2686409317"/>
                  </a:ext>
                </a:extLst>
              </a:tr>
              <a:tr h="495087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3.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Transporte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Mover el mineral a botaderos temporales o acopios (</a:t>
                      </a:r>
                      <a:r>
                        <a:rPr lang="es-CL" sz="1600" dirty="0" err="1">
                          <a:solidFill>
                            <a:srgbClr val="1F1F1F"/>
                          </a:solidFill>
                          <a:effectLst/>
                        </a:rPr>
                        <a:t>stockpiles</a:t>
                      </a: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) intermedios para luego volver a cargarlo y moverlo a la planta. Cada movimiento extra duplica el costo de acarreo.</a:t>
                      </a:r>
                      <a:endParaRPr lang="es-CL" sz="16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3591399261"/>
                  </a:ext>
                </a:extLst>
              </a:tr>
              <a:tr h="393290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4. </a:t>
                      </a:r>
                      <a:r>
                        <a:rPr lang="es-CL" sz="1500" b="1" i="0" kern="1200" dirty="0" err="1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Sobreprocesamiento</a:t>
                      </a:r>
                      <a:endParaRPr lang="es-CL" sz="1500" b="1" i="0" kern="1200" dirty="0">
                        <a:solidFill>
                          <a:srgbClr val="485C87"/>
                        </a:solidFill>
                        <a:effectLst/>
                        <a:latin typeface="Lucida Sans" panose="020B0602030504020204" pitchFamily="34" charset="77"/>
                        <a:ea typeface="+mn-ea"/>
                        <a:cs typeface="+mn-cs"/>
                      </a:endParaRP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Moler el mineral más fino de lo requerido por los estándares metalúrgicos, gastando energía eléctrica de forma innecesaria en los molinos de bolas.</a:t>
                      </a:r>
                      <a:endParaRPr lang="es-CL" sz="16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3922634495"/>
                  </a:ext>
                </a:extLst>
              </a:tr>
              <a:tr h="530942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5.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Inventario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>
                          <a:solidFill>
                            <a:srgbClr val="1F1F1F"/>
                          </a:solidFill>
                          <a:effectLst/>
                        </a:rPr>
                        <a:t>Exceso de repuestos críticos de baja rotación acumulando polvo en la bodega (capital inmovilizado), o montañas excesivas de mineral acopiado que saturan los patios de transferencia.</a:t>
                      </a:r>
                      <a:endParaRPr lang="es-CL" sz="16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3900821783"/>
                  </a:ext>
                </a:extLst>
              </a:tr>
              <a:tr h="412955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6.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Movimientos innecesarios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>
                          <a:solidFill>
                            <a:srgbClr val="1F1F1F"/>
                          </a:solidFill>
                          <a:effectLst/>
                        </a:rPr>
                        <a:t>Operadores caminando largas distancias en el taller para buscar una herramienta común porque el espacio de trabajo no está bajo la metodología de las 5S.</a:t>
                      </a:r>
                      <a:endParaRPr lang="es-CL" sz="16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2704465321"/>
                  </a:ext>
                </a:extLst>
              </a:tr>
              <a:tr h="634682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b="1" kern="1200" dirty="0">
                          <a:solidFill>
                            <a:srgbClr val="941914"/>
                          </a:solidFill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7. </a:t>
                      </a:r>
                      <a:r>
                        <a:rPr lang="es-CL" sz="1500" b="1" i="0" kern="1200" dirty="0">
                          <a:solidFill>
                            <a:srgbClr val="485C87"/>
                          </a:solidFill>
                          <a:effectLst/>
                          <a:latin typeface="Lucida Sans" panose="020B0602030504020204" pitchFamily="34" charset="77"/>
                          <a:ea typeface="+mn-ea"/>
                          <a:cs typeface="+mn-cs"/>
                        </a:rPr>
                        <a:t>Defectos y Reprocesos</a:t>
                      </a:r>
                    </a:p>
                  </a:txBody>
                  <a:tcPr marL="40340" marR="40340" marT="26893" marB="26893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es-CL" sz="1600" dirty="0">
                          <a:solidFill>
                            <a:srgbClr val="1F1F1F"/>
                          </a:solidFill>
                          <a:effectLst/>
                        </a:rPr>
                        <a:t>Una mala tronadura que genera bolones (rocas gigantes) que no caben en el chancador primario, obligando a usar martillos picadores mecánicos para romper la roca por segunda vez.</a:t>
                      </a:r>
                      <a:endParaRPr lang="es-CL" sz="16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0340" marR="40340" marT="26893" marB="26893" anchor="ctr"/>
                </a:tc>
                <a:extLst>
                  <a:ext uri="{0D108BD9-81ED-4DB2-BD59-A6C34878D82A}">
                    <a16:rowId xmlns:a16="http://schemas.microsoft.com/office/drawing/2014/main" val="584851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757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E9710-98F3-4A34-F2F5-A91D7832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0B3D4BCF-0D64-6FE9-A947-F928A152C9DD}"/>
              </a:ext>
            </a:extLst>
          </p:cNvPr>
          <p:cNvSpPr txBox="1"/>
          <p:nvPr/>
        </p:nvSpPr>
        <p:spPr>
          <a:xfrm>
            <a:off x="76338" y="791315"/>
            <a:ext cx="8890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Identificación de Actividades con y sin Valor Agregado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D1B5046-D384-0676-84E5-6F283E61EEB7}"/>
              </a:ext>
            </a:extLst>
          </p:cNvPr>
          <p:cNvSpPr txBox="1"/>
          <p:nvPr/>
        </p:nvSpPr>
        <p:spPr>
          <a:xfrm>
            <a:off x="76337" y="2109812"/>
            <a:ext cx="117322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Para optimizar la operación, el consultor debe segmentar las tareas en tres dimensiones: Actividades que Añaden Valor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(AV)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, Actividades que No Añaden Valor pero son Necesarias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(NAV-N) 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y Actividades que No Añaden Valor y son Desperdicio Puro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(NAV-D)</a:t>
            </a:r>
            <a:r>
              <a:rPr lang="es-MX" sz="2000" b="1" dirty="0">
                <a:solidFill>
                  <a:srgbClr val="485C87"/>
                </a:solidFill>
                <a:latin typeface="Lucida Sans" panose="020B0602030504020204" pitchFamily="34" charset="77"/>
              </a:rPr>
              <a:t>.</a:t>
            </a:r>
          </a:p>
          <a:p>
            <a:pPr algn="just">
              <a:buClr>
                <a:srgbClr val="941914"/>
              </a:buClr>
            </a:pPr>
            <a:endParaRPr lang="es-MX" sz="2000" b="1" dirty="0">
              <a:solidFill>
                <a:srgbClr val="485C87"/>
              </a:solidFill>
              <a:latin typeface="Lucida Sans" panose="020B0602030504020204" pitchFamily="34" charset="77"/>
            </a:endParaRPr>
          </a:p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Ejemplo: </a:t>
            </a:r>
            <a:r>
              <a:rPr lang="es-MX" sz="2000" dirty="0">
                <a:latin typeface="Lucida Sans" panose="020B0602030504020204" pitchFamily="34" charset="77"/>
              </a:rPr>
              <a:t>En el mantenimiento de un camión minero.</a:t>
            </a:r>
          </a:p>
          <a:p>
            <a:pPr algn="just">
              <a:buClr>
                <a:srgbClr val="941914"/>
              </a:buClr>
            </a:pPr>
            <a:endParaRPr lang="es-MX" sz="2000" dirty="0">
              <a:latin typeface="Lucida Sans" panose="020B0602030504020204" pitchFamily="34" charset="77"/>
            </a:endParaRPr>
          </a:p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r>
              <a:rPr lang="es-MX" sz="2000" dirty="0">
                <a:latin typeface="Lucida Sans" panose="020B0602030504020204" pitchFamily="34" charset="77"/>
              </a:rPr>
              <a:t>Cambiar el aceite es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AV (mantiene la vida útil del motor)</a:t>
            </a:r>
            <a:r>
              <a:rPr lang="es-MX" sz="2000" dirty="0">
                <a:latin typeface="Lucida Sans" panose="020B0602030504020204" pitchFamily="34" charset="77"/>
              </a:rPr>
              <a:t>.</a:t>
            </a:r>
          </a:p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endParaRPr lang="es-MX" sz="2000" dirty="0">
              <a:latin typeface="Lucida Sans" panose="020B0602030504020204" pitchFamily="34" charset="77"/>
            </a:endParaRPr>
          </a:p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r>
              <a:rPr lang="es-MX" sz="2000" dirty="0">
                <a:latin typeface="Lucida Sans" panose="020B0602030504020204" pitchFamily="34" charset="77"/>
              </a:rPr>
              <a:t>Trasladar el camión desde el rajo hasta el taller central es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NAV-N (el camión debe moverse para ser mantenido, pero el viaje en sí no repara el motor).</a:t>
            </a:r>
          </a:p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endParaRPr lang="es-MX" sz="2000" b="1" dirty="0">
              <a:solidFill>
                <a:srgbClr val="941914"/>
              </a:solidFill>
              <a:latin typeface="Lucida Sans" panose="020B0602030504020204" pitchFamily="34" charset="77"/>
            </a:endParaRPr>
          </a:p>
          <a:p>
            <a:pPr marL="457200" indent="-457200" algn="just">
              <a:buClr>
                <a:srgbClr val="941914"/>
              </a:buClr>
              <a:buFont typeface="+mj-lt"/>
              <a:buAutoNum type="arabicPeriod"/>
            </a:pPr>
            <a:r>
              <a:rPr lang="es-MX" sz="2000" dirty="0">
                <a:latin typeface="Lucida Sans" panose="020B0602030504020204" pitchFamily="34" charset="77"/>
              </a:rPr>
              <a:t>Buscar la llave torque por 20 minutos porque no estaba en su sitio es 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NAV-D (desperdicio absoluto que debe eliminarse de inmediato)</a:t>
            </a:r>
            <a:r>
              <a:rPr lang="es-MX" sz="2000" dirty="0">
                <a:latin typeface="Lucida Sans" panose="020B0602030504020204" pitchFamily="34" charset="77"/>
              </a:rPr>
              <a:t>.</a:t>
            </a:r>
            <a:endParaRPr lang="es-MX" sz="2000" b="1" dirty="0">
              <a:solidFill>
                <a:srgbClr val="941914"/>
              </a:solidFill>
              <a:latin typeface="Lucida Sans" panose="020B0602030504020204" pitchFamily="34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F95BBF4-72B1-F020-2279-8917D5027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20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31AC6-A11C-2B87-9262-13133ED27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F17E539-47D6-5BB9-2ADE-6737D1F169C5}"/>
              </a:ext>
            </a:extLst>
          </p:cNvPr>
          <p:cNvSpPr txBox="1"/>
          <p:nvPr/>
        </p:nvSpPr>
        <p:spPr>
          <a:xfrm>
            <a:off x="76338" y="791315"/>
            <a:ext cx="833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485C87"/>
                </a:solidFill>
                <a:latin typeface="Lucida Sans" panose="020B0602030504020204" pitchFamily="34" charset="77"/>
              </a:rPr>
              <a:t>Mapeo Básico de Procesos</a:t>
            </a:r>
            <a:endParaRPr lang="es-ES_tradnl" sz="3600" dirty="0">
              <a:solidFill>
                <a:srgbClr val="485C87"/>
              </a:solidFill>
              <a:latin typeface="Lucida Sans" panose="020B0602030504020204" pitchFamily="34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EFA0471-8A6C-B75C-D9BC-4A13728D683F}"/>
              </a:ext>
            </a:extLst>
          </p:cNvPr>
          <p:cNvSpPr txBox="1"/>
          <p:nvPr/>
        </p:nvSpPr>
        <p:spPr>
          <a:xfrm>
            <a:off x="76338" y="1628032"/>
            <a:ext cx="62851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941914"/>
              </a:buClr>
            </a:pP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El mapa de procesos (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Value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 Stream </a:t>
            </a:r>
            <a:r>
              <a:rPr lang="es-MX" sz="2000" b="1" dirty="0" err="1">
                <a:solidFill>
                  <a:srgbClr val="941914"/>
                </a:solidFill>
                <a:latin typeface="Lucida Sans" panose="020B0602030504020204" pitchFamily="34" charset="77"/>
              </a:rPr>
              <a:t>Mapping</a:t>
            </a:r>
            <a:r>
              <a:rPr lang="es-MX" sz="2000" b="1" dirty="0">
                <a:solidFill>
                  <a:srgbClr val="941914"/>
                </a:solidFill>
                <a:latin typeface="Lucida Sans" panose="020B0602030504020204" pitchFamily="34" charset="77"/>
              </a:rPr>
              <a:t> o VSM) 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es la radiografía del flujo del mineral y de la información. Permite </a:t>
            </a:r>
            <a:r>
              <a:rPr lang="es-MX" sz="2000" dirty="0">
                <a:solidFill>
                  <a:srgbClr val="941914"/>
                </a:solidFill>
                <a:latin typeface="Lucida Sans" panose="020B0602030504020204" pitchFamily="34" charset="77"/>
              </a:rPr>
              <a:t>visualizar de forma gráfica</a:t>
            </a:r>
            <a:r>
              <a:rPr lang="es-MX" sz="2000" dirty="0">
                <a:solidFill>
                  <a:srgbClr val="485C87"/>
                </a:solidFill>
                <a:latin typeface="Lucida Sans" panose="020B0602030504020204" pitchFamily="34" charset="77"/>
              </a:rPr>
              <a:t> el recorrido completo desde que se planifica la mina hasta que sale el cátodo o concentrado. Al mapear el proceso, se registran variables clave como el tiempo de ciclo, la disponibilidad mecánica de los equipos, el tiempo de cambio de turno y las mermas de material. El mapa expone visualmente dónde el mineral se detiene y dónde se acumula la ineficiencia.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3AE82E-7F87-9FCE-F43F-52A2444A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238" y="230617"/>
            <a:ext cx="1501467" cy="8592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9FE5703-06C7-DF90-700B-48B3183C2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506" y="1628032"/>
            <a:ext cx="5119155" cy="40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25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¿Qué es Value Stream Mapping (VSM)">
            <a:hlinkClick r:id="" action="ppaction://media"/>
            <a:extLst>
              <a:ext uri="{FF2B5EF4-FFF2-40B4-BE49-F238E27FC236}">
                <a16:creationId xmlns:a16="http://schemas.microsoft.com/office/drawing/2014/main" id="{F459C6F1-DA2F-7D3A-1A6F-7221F787C4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1" cy="644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4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Personalizado 10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1159</Words>
  <Application>Microsoft Office PowerPoint</Application>
  <PresentationFormat>Panorámica</PresentationFormat>
  <Paragraphs>57</Paragraphs>
  <Slides>16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Google Sans Text</vt:lpstr>
      <vt:lpstr>Lucida Sans</vt:lpstr>
      <vt:lpstr>Wingdings</vt:lpstr>
      <vt:lpstr>Diseño personalizado</vt:lpstr>
      <vt:lpstr>Presentación de PowerPoint</vt:lpstr>
      <vt:lpstr>Identificación de Desperdicios y Análisis de Procesos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Identificación de Desperdicios y Análisis de Procesos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 Planificación Estratégica</dc:title>
  <dc:creator>Gustavo Espitia</dc:creator>
  <cp:lastModifiedBy>Admin</cp:lastModifiedBy>
  <cp:revision>40</cp:revision>
  <dcterms:created xsi:type="dcterms:W3CDTF">2024-11-05T15:54:06Z</dcterms:created>
  <dcterms:modified xsi:type="dcterms:W3CDTF">2026-07-23T00:06:19Z</dcterms:modified>
</cp:coreProperties>
</file>