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18288000" cy="10287000"/>
  <p:notesSz cx="6858000" cy="9144000"/>
  <p:embeddedFontLst>
    <p:embeddedFont>
      <p:font typeface="Poppins Semi-Bold" charset="1" panose="00000700000000000000"/>
      <p:regular r:id="rId43"/>
    </p:embeddedFont>
    <p:embeddedFont>
      <p:font typeface="Poppins" charset="1" panose="00000500000000000000"/>
      <p:regular r:id="rId44"/>
    </p:embeddedFont>
    <p:embeddedFont>
      <p:font typeface="Poppins Bold" charset="1" panose="00000800000000000000"/>
      <p:regular r:id="rId45"/>
    </p:embeddedFont>
    <p:embeddedFont>
      <p:font typeface="Montserrat Light" charset="1" panose="000004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 Id="rId4" Target="../media/image3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png" Type="http://schemas.openxmlformats.org/officeDocument/2006/relationships/image"/><Relationship Id="rId4" Target="../media/image42.png" Type="http://schemas.openxmlformats.org/officeDocument/2006/relationships/image"/><Relationship Id="rId5" Target="../media/image4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45.jpeg" Type="http://schemas.openxmlformats.org/officeDocument/2006/relationships/image"/><Relationship Id="rId4" Target="../media/image46.jpeg" Type="http://schemas.openxmlformats.org/officeDocument/2006/relationships/image"/><Relationship Id="rId5" Target="../media/image4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svg" Type="http://schemas.openxmlformats.org/officeDocument/2006/relationships/image"/><Relationship Id="rId12" Target="../media/image56.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png" Type="http://schemas.openxmlformats.org/officeDocument/2006/relationships/image"/><Relationship Id="rId4" Target="../media/image62.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65.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65.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66.png" Type="http://schemas.openxmlformats.org/officeDocument/2006/relationships/image"/><Relationship Id="rId7" Target="../media/image6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 Id="rId4" Target="../media/image6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7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 Id="rId3" Target="../media/image78.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 Id="rId3" Target="../media/image7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4.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79.png" Type="http://schemas.openxmlformats.org/officeDocument/2006/relationships/image"/><Relationship Id="rId6" Target="../media/image80.svg" Type="http://schemas.openxmlformats.org/officeDocument/2006/relationships/image"/><Relationship Id="rId7" Target="../media/image81.png" Type="http://schemas.openxmlformats.org/officeDocument/2006/relationships/image"/><Relationship Id="rId8" Target="../media/image82.svg" Type="http://schemas.openxmlformats.org/officeDocument/2006/relationships/image"/><Relationship Id="rId9" Target="../media/image8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6234A"/>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661766" y="-548487"/>
            <a:ext cx="15176340" cy="12515946"/>
          </a:xfrm>
          <a:custGeom>
            <a:avLst/>
            <a:gdLst/>
            <a:ahLst/>
            <a:cxnLst/>
            <a:rect r="r" b="b" t="t" l="l"/>
            <a:pathLst>
              <a:path h="12515946" w="15176340">
                <a:moveTo>
                  <a:pt x="0" y="0"/>
                </a:moveTo>
                <a:lnTo>
                  <a:pt x="15176340" y="0"/>
                </a:lnTo>
                <a:lnTo>
                  <a:pt x="15176340" y="12515946"/>
                </a:lnTo>
                <a:lnTo>
                  <a:pt x="0" y="12515946"/>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91989" cy="10287000"/>
            <a:chOff x="0" y="0"/>
            <a:chExt cx="50565" cy="2709333"/>
          </a:xfrm>
        </p:grpSpPr>
        <p:sp>
          <p:nvSpPr>
            <p:cNvPr name="Freeform 4" id="4"/>
            <p:cNvSpPr/>
            <p:nvPr/>
          </p:nvSpPr>
          <p:spPr>
            <a:xfrm flipH="false" flipV="false" rot="0">
              <a:off x="0" y="0"/>
              <a:ext cx="50565" cy="2709333"/>
            </a:xfrm>
            <a:custGeom>
              <a:avLst/>
              <a:gdLst/>
              <a:ahLst/>
              <a:cxnLst/>
              <a:rect r="r" b="b" t="t" l="l"/>
              <a:pathLst>
                <a:path h="2709333" w="50565">
                  <a:moveTo>
                    <a:pt x="0" y="0"/>
                  </a:moveTo>
                  <a:lnTo>
                    <a:pt x="50565" y="0"/>
                  </a:lnTo>
                  <a:lnTo>
                    <a:pt x="50565" y="2709333"/>
                  </a:lnTo>
                  <a:lnTo>
                    <a:pt x="0" y="2709333"/>
                  </a:lnTo>
                  <a:close/>
                </a:path>
              </a:pathLst>
            </a:custGeom>
            <a:solidFill>
              <a:srgbClr val="C6AD5F"/>
            </a:solidFill>
          </p:spPr>
        </p:sp>
        <p:sp>
          <p:nvSpPr>
            <p:cNvPr name="TextBox 5" id="5"/>
            <p:cNvSpPr txBox="true"/>
            <p:nvPr/>
          </p:nvSpPr>
          <p:spPr>
            <a:xfrm>
              <a:off x="0" y="-38100"/>
              <a:ext cx="50565" cy="2747433"/>
            </a:xfrm>
            <a:prstGeom prst="rect">
              <a:avLst/>
            </a:prstGeom>
          </p:spPr>
          <p:txBody>
            <a:bodyPr anchor="ctr" rtlCol="false" tIns="50800" lIns="50800" bIns="50800" rIns="50800"/>
            <a:lstStyle/>
            <a:p>
              <a:pPr algn="ctr">
                <a:lnSpc>
                  <a:spcPts val="2100"/>
                </a:lnSpc>
              </a:pPr>
            </a:p>
          </p:txBody>
        </p:sp>
      </p:grpSp>
      <p:sp>
        <p:nvSpPr>
          <p:cNvPr name="Freeform 6" id="6"/>
          <p:cNvSpPr/>
          <p:nvPr/>
        </p:nvSpPr>
        <p:spPr>
          <a:xfrm flipH="false" flipV="false" rot="0">
            <a:off x="2882028" y="2900096"/>
            <a:ext cx="4913423" cy="2809390"/>
          </a:xfrm>
          <a:custGeom>
            <a:avLst/>
            <a:gdLst/>
            <a:ahLst/>
            <a:cxnLst/>
            <a:rect r="r" b="b" t="t" l="l"/>
            <a:pathLst>
              <a:path h="2809390" w="4913423">
                <a:moveTo>
                  <a:pt x="0" y="0"/>
                </a:moveTo>
                <a:lnTo>
                  <a:pt x="4913423" y="0"/>
                </a:lnTo>
                <a:lnTo>
                  <a:pt x="4913423" y="2809390"/>
                </a:lnTo>
                <a:lnTo>
                  <a:pt x="0" y="2809390"/>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2512" y="1614359"/>
            <a:ext cx="5274395" cy="2248340"/>
            <a:chOff x="0" y="0"/>
            <a:chExt cx="1638616" cy="698500"/>
          </a:xfrm>
        </p:grpSpPr>
        <p:sp>
          <p:nvSpPr>
            <p:cNvPr name="Freeform 3" id="3"/>
            <p:cNvSpPr/>
            <p:nvPr/>
          </p:nvSpPr>
          <p:spPr>
            <a:xfrm flipH="false" flipV="false" rot="0">
              <a:off x="3100" y="0"/>
              <a:ext cx="1632415" cy="698500"/>
            </a:xfrm>
            <a:custGeom>
              <a:avLst/>
              <a:gdLst/>
              <a:ahLst/>
              <a:cxnLst/>
              <a:rect r="r" b="b" t="t" l="l"/>
              <a:pathLst>
                <a:path h="698500" w="1632415">
                  <a:moveTo>
                    <a:pt x="1627396" y="363206"/>
                  </a:moveTo>
                  <a:lnTo>
                    <a:pt x="1440436" y="684544"/>
                  </a:lnTo>
                  <a:cubicBezTo>
                    <a:pt x="1435409" y="693184"/>
                    <a:pt x="1426166" y="698500"/>
                    <a:pt x="1416170" y="698500"/>
                  </a:cubicBezTo>
                  <a:lnTo>
                    <a:pt x="216246" y="698500"/>
                  </a:lnTo>
                  <a:cubicBezTo>
                    <a:pt x="206250" y="698500"/>
                    <a:pt x="197007" y="693185"/>
                    <a:pt x="191980" y="684544"/>
                  </a:cubicBezTo>
                  <a:lnTo>
                    <a:pt x="5020" y="363206"/>
                  </a:lnTo>
                  <a:cubicBezTo>
                    <a:pt x="0" y="354579"/>
                    <a:pt x="0" y="343921"/>
                    <a:pt x="5020" y="335294"/>
                  </a:cubicBezTo>
                  <a:lnTo>
                    <a:pt x="191980" y="13956"/>
                  </a:lnTo>
                  <a:cubicBezTo>
                    <a:pt x="197007" y="5315"/>
                    <a:pt x="206250" y="0"/>
                    <a:pt x="216246" y="0"/>
                  </a:cubicBezTo>
                  <a:lnTo>
                    <a:pt x="1416170" y="0"/>
                  </a:lnTo>
                  <a:cubicBezTo>
                    <a:pt x="1426166" y="0"/>
                    <a:pt x="1435409" y="5315"/>
                    <a:pt x="1440436" y="13956"/>
                  </a:cubicBezTo>
                  <a:lnTo>
                    <a:pt x="1627396" y="335294"/>
                  </a:lnTo>
                  <a:cubicBezTo>
                    <a:pt x="1632415" y="343921"/>
                    <a:pt x="1632415" y="354579"/>
                    <a:pt x="1627396" y="363206"/>
                  </a:cubicBezTo>
                  <a:close/>
                </a:path>
              </a:pathLst>
            </a:custGeom>
            <a:solidFill>
              <a:srgbClr val="00ADEF"/>
            </a:solidFill>
          </p:spPr>
        </p:sp>
        <p:sp>
          <p:nvSpPr>
            <p:cNvPr name="TextBox 4" id="4"/>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095728" y="9639010"/>
            <a:ext cx="5978920" cy="1439788"/>
            <a:chOff x="0" y="0"/>
            <a:chExt cx="2900619" cy="698500"/>
          </a:xfrm>
        </p:grpSpPr>
        <p:sp>
          <p:nvSpPr>
            <p:cNvPr name="Freeform 6" id="6"/>
            <p:cNvSpPr/>
            <p:nvPr/>
          </p:nvSpPr>
          <p:spPr>
            <a:xfrm flipH="false" flipV="false" rot="0">
              <a:off x="2735" y="0"/>
              <a:ext cx="2895149" cy="698500"/>
            </a:xfrm>
            <a:custGeom>
              <a:avLst/>
              <a:gdLst/>
              <a:ahLst/>
              <a:cxnLst/>
              <a:rect r="r" b="b" t="t" l="l"/>
              <a:pathLst>
                <a:path h="698500" w="2895149">
                  <a:moveTo>
                    <a:pt x="2890721" y="361561"/>
                  </a:moveTo>
                  <a:lnTo>
                    <a:pt x="2701847" y="686189"/>
                  </a:lnTo>
                  <a:cubicBezTo>
                    <a:pt x="2697412" y="693811"/>
                    <a:pt x="2689259" y="698500"/>
                    <a:pt x="2680441" y="698500"/>
                  </a:cubicBezTo>
                  <a:lnTo>
                    <a:pt x="214709" y="698500"/>
                  </a:lnTo>
                  <a:cubicBezTo>
                    <a:pt x="205890" y="698500"/>
                    <a:pt x="197737" y="693811"/>
                    <a:pt x="193302" y="686189"/>
                  </a:cubicBezTo>
                  <a:lnTo>
                    <a:pt x="4428" y="361561"/>
                  </a:lnTo>
                  <a:cubicBezTo>
                    <a:pt x="0" y="353951"/>
                    <a:pt x="0" y="344549"/>
                    <a:pt x="4428" y="336939"/>
                  </a:cubicBezTo>
                  <a:lnTo>
                    <a:pt x="193302" y="12311"/>
                  </a:lnTo>
                  <a:cubicBezTo>
                    <a:pt x="197737" y="4689"/>
                    <a:pt x="205890" y="0"/>
                    <a:pt x="214709" y="0"/>
                  </a:cubicBezTo>
                  <a:lnTo>
                    <a:pt x="2680441" y="0"/>
                  </a:lnTo>
                  <a:cubicBezTo>
                    <a:pt x="2689259" y="0"/>
                    <a:pt x="2697412" y="4689"/>
                    <a:pt x="2701847" y="12311"/>
                  </a:cubicBezTo>
                  <a:lnTo>
                    <a:pt x="2890721" y="336939"/>
                  </a:lnTo>
                  <a:cubicBezTo>
                    <a:pt x="2895149" y="344549"/>
                    <a:pt x="2895149" y="353951"/>
                    <a:pt x="2890721" y="361561"/>
                  </a:cubicBezTo>
                  <a:close/>
                </a:path>
              </a:pathLst>
            </a:custGeom>
            <a:solidFill>
              <a:srgbClr val="00ADEF"/>
            </a:solidFill>
          </p:spPr>
        </p:sp>
        <p:sp>
          <p:nvSpPr>
            <p:cNvPr name="TextBox 7" id="7"/>
            <p:cNvSpPr txBox="true"/>
            <p:nvPr/>
          </p:nvSpPr>
          <p:spPr>
            <a:xfrm>
              <a:off x="114300" y="19050"/>
              <a:ext cx="267201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3646764" y="2390323"/>
            <a:ext cx="9484984" cy="8151159"/>
            <a:chOff x="0" y="0"/>
            <a:chExt cx="812800" cy="698500"/>
          </a:xfrm>
        </p:grpSpPr>
        <p:sp>
          <p:nvSpPr>
            <p:cNvPr name="Freeform 9" id="9"/>
            <p:cNvSpPr/>
            <p:nvPr/>
          </p:nvSpPr>
          <p:spPr>
            <a:xfrm flipH="false" flipV="false" rot="0">
              <a:off x="1724" y="0"/>
              <a:ext cx="809352" cy="698500"/>
            </a:xfrm>
            <a:custGeom>
              <a:avLst/>
              <a:gdLst/>
              <a:ahLst/>
              <a:cxnLst/>
              <a:rect r="r" b="b" t="t" l="l"/>
              <a:pathLst>
                <a:path h="698500" w="809352">
                  <a:moveTo>
                    <a:pt x="806561" y="357011"/>
                  </a:moveTo>
                  <a:lnTo>
                    <a:pt x="612391" y="690739"/>
                  </a:lnTo>
                  <a:cubicBezTo>
                    <a:pt x="609596" y="695544"/>
                    <a:pt x="604456" y="698500"/>
                    <a:pt x="598897" y="698500"/>
                  </a:cubicBezTo>
                  <a:lnTo>
                    <a:pt x="210455" y="698500"/>
                  </a:lnTo>
                  <a:cubicBezTo>
                    <a:pt x="204896" y="698500"/>
                    <a:pt x="199756" y="695544"/>
                    <a:pt x="196961" y="690739"/>
                  </a:cubicBezTo>
                  <a:lnTo>
                    <a:pt x="2791" y="357011"/>
                  </a:lnTo>
                  <a:cubicBezTo>
                    <a:pt x="0" y="352213"/>
                    <a:pt x="0" y="346287"/>
                    <a:pt x="2791" y="341489"/>
                  </a:cubicBezTo>
                  <a:lnTo>
                    <a:pt x="196961" y="7761"/>
                  </a:lnTo>
                  <a:cubicBezTo>
                    <a:pt x="199756" y="2956"/>
                    <a:pt x="204896" y="0"/>
                    <a:pt x="210455" y="0"/>
                  </a:cubicBezTo>
                  <a:lnTo>
                    <a:pt x="598897" y="0"/>
                  </a:lnTo>
                  <a:cubicBezTo>
                    <a:pt x="604456" y="0"/>
                    <a:pt x="609596" y="2956"/>
                    <a:pt x="612391" y="7761"/>
                  </a:cubicBezTo>
                  <a:lnTo>
                    <a:pt x="806561" y="341489"/>
                  </a:lnTo>
                  <a:cubicBezTo>
                    <a:pt x="809352" y="346287"/>
                    <a:pt x="809352" y="352213"/>
                    <a:pt x="806561" y="357011"/>
                  </a:cubicBezTo>
                  <a:close/>
                </a:path>
              </a:pathLst>
            </a:custGeom>
            <a:solidFill>
              <a:srgbClr val="000B5D"/>
            </a:solidFill>
          </p:spPr>
        </p:sp>
        <p:sp>
          <p:nvSpPr>
            <p:cNvPr name="TextBox 10" id="10"/>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4477641" y="2199370"/>
            <a:ext cx="9633425" cy="8342111"/>
            <a:chOff x="0" y="0"/>
            <a:chExt cx="4282440" cy="3708400"/>
          </a:xfrm>
        </p:grpSpPr>
        <p:sp>
          <p:nvSpPr>
            <p:cNvPr name="Freeform 12" id="1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7730" t="0" r="-7730" b="0"/>
              </a:stretch>
            </a:blipFill>
          </p:spPr>
        </p:sp>
      </p:grpSp>
      <p:sp>
        <p:nvSpPr>
          <p:cNvPr name="Freeform 13" id="13"/>
          <p:cNvSpPr/>
          <p:nvPr/>
        </p:nvSpPr>
        <p:spPr>
          <a:xfrm flipH="false" flipV="false" rot="0">
            <a:off x="5838220" y="2872020"/>
            <a:ext cx="11421080" cy="6766990"/>
          </a:xfrm>
          <a:custGeom>
            <a:avLst/>
            <a:gdLst/>
            <a:ahLst/>
            <a:cxnLst/>
            <a:rect r="r" b="b" t="t" l="l"/>
            <a:pathLst>
              <a:path h="6766990" w="11421080">
                <a:moveTo>
                  <a:pt x="0" y="0"/>
                </a:moveTo>
                <a:lnTo>
                  <a:pt x="11421080" y="0"/>
                </a:lnTo>
                <a:lnTo>
                  <a:pt x="11421080" y="6766990"/>
                </a:lnTo>
                <a:lnTo>
                  <a:pt x="0" y="6766990"/>
                </a:lnTo>
                <a:lnTo>
                  <a:pt x="0" y="0"/>
                </a:lnTo>
                <a:close/>
              </a:path>
            </a:pathLst>
          </a:custGeom>
          <a:blipFill>
            <a:blip r:embed="rId3"/>
            <a:stretch>
              <a:fillRect l="0" t="0" r="0" b="0"/>
            </a:stretch>
          </a:blipFill>
        </p:spPr>
      </p:sp>
      <p:sp>
        <p:nvSpPr>
          <p:cNvPr name="TextBox 14" id="14"/>
          <p:cNvSpPr txBox="true"/>
          <p:nvPr/>
        </p:nvSpPr>
        <p:spPr>
          <a:xfrm rot="0">
            <a:off x="5838220" y="1938570"/>
            <a:ext cx="9251905" cy="495300"/>
          </a:xfrm>
          <a:prstGeom prst="rect">
            <a:avLst/>
          </a:prstGeom>
        </p:spPr>
        <p:txBody>
          <a:bodyPr anchor="t" rtlCol="false" tIns="0" lIns="0" bIns="0" rIns="0">
            <a:spAutoFit/>
          </a:bodyPr>
          <a:lstStyle/>
          <a:p>
            <a:pPr algn="just">
              <a:lnSpc>
                <a:spcPts val="4079"/>
              </a:lnSpc>
            </a:pPr>
            <a:r>
              <a:rPr lang="en-US" b="true" sz="2400">
                <a:solidFill>
                  <a:srgbClr val="000B5D"/>
                </a:solidFill>
                <a:latin typeface="Poppins Bold"/>
                <a:ea typeface="Poppins Bold"/>
                <a:cs typeface="Poppins Bold"/>
                <a:sym typeface="Poppins Bold"/>
              </a:rPr>
              <a:t>TRANSFORMACIÓN DE UN DECIMAL A PORCENTAJE</a:t>
            </a:r>
          </a:p>
        </p:txBody>
      </p:sp>
      <p:sp>
        <p:nvSpPr>
          <p:cNvPr name="TextBox 15" id="15"/>
          <p:cNvSpPr txBox="true"/>
          <p:nvPr/>
        </p:nvSpPr>
        <p:spPr>
          <a:xfrm rot="0">
            <a:off x="5335573" y="1009650"/>
            <a:ext cx="11849443" cy="625475"/>
          </a:xfrm>
          <a:prstGeom prst="rect">
            <a:avLst/>
          </a:prstGeom>
        </p:spPr>
        <p:txBody>
          <a:bodyPr anchor="t" rtlCol="false" tIns="0" lIns="0" bIns="0" rIns="0">
            <a:spAutoFit/>
          </a:bodyPr>
          <a:lstStyle/>
          <a:p>
            <a:pPr algn="r">
              <a:lnSpc>
                <a:spcPts val="4599"/>
              </a:lnSpc>
            </a:pPr>
            <a:r>
              <a:rPr lang="en-US" b="true" sz="3999">
                <a:solidFill>
                  <a:srgbClr val="000B5D"/>
                </a:solidFill>
                <a:latin typeface="Poppins Bold"/>
                <a:ea typeface="Poppins Bold"/>
                <a:cs typeface="Poppins Bold"/>
                <a:sym typeface="Poppins Bold"/>
              </a:rPr>
              <a:t>CONOCIMIENTOS BÁSICOS DE MATEMÁTICAS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4759" y="1635125"/>
            <a:ext cx="6572979" cy="2248340"/>
            <a:chOff x="0" y="0"/>
            <a:chExt cx="2042052" cy="698500"/>
          </a:xfrm>
        </p:grpSpPr>
        <p:sp>
          <p:nvSpPr>
            <p:cNvPr name="Freeform 3" id="3"/>
            <p:cNvSpPr/>
            <p:nvPr/>
          </p:nvSpPr>
          <p:spPr>
            <a:xfrm flipH="false" flipV="false" rot="0">
              <a:off x="2488" y="0"/>
              <a:ext cx="2037076" cy="698500"/>
            </a:xfrm>
            <a:custGeom>
              <a:avLst/>
              <a:gdLst/>
              <a:ahLst/>
              <a:cxnLst/>
              <a:rect r="r" b="b" t="t" l="l"/>
              <a:pathLst>
                <a:path h="698500" w="2037076">
                  <a:moveTo>
                    <a:pt x="2033048" y="360449"/>
                  </a:moveTo>
                  <a:lnTo>
                    <a:pt x="1842880" y="687301"/>
                  </a:lnTo>
                  <a:cubicBezTo>
                    <a:pt x="1838846" y="694235"/>
                    <a:pt x="1831429" y="698500"/>
                    <a:pt x="1823408" y="698500"/>
                  </a:cubicBezTo>
                  <a:lnTo>
                    <a:pt x="213668" y="698500"/>
                  </a:lnTo>
                  <a:cubicBezTo>
                    <a:pt x="205647" y="698500"/>
                    <a:pt x="198230" y="694235"/>
                    <a:pt x="194196" y="687301"/>
                  </a:cubicBezTo>
                  <a:lnTo>
                    <a:pt x="4028" y="360449"/>
                  </a:lnTo>
                  <a:cubicBezTo>
                    <a:pt x="0" y="353526"/>
                    <a:pt x="0" y="344974"/>
                    <a:pt x="4028" y="338051"/>
                  </a:cubicBezTo>
                  <a:lnTo>
                    <a:pt x="194196" y="11199"/>
                  </a:lnTo>
                  <a:cubicBezTo>
                    <a:pt x="198230" y="4265"/>
                    <a:pt x="205647" y="0"/>
                    <a:pt x="213668" y="0"/>
                  </a:cubicBezTo>
                  <a:lnTo>
                    <a:pt x="1823408" y="0"/>
                  </a:lnTo>
                  <a:cubicBezTo>
                    <a:pt x="1831429" y="0"/>
                    <a:pt x="1838846" y="4265"/>
                    <a:pt x="1842880" y="11199"/>
                  </a:cubicBezTo>
                  <a:lnTo>
                    <a:pt x="2033048" y="338051"/>
                  </a:lnTo>
                  <a:cubicBezTo>
                    <a:pt x="2037076" y="344974"/>
                    <a:pt x="2037076" y="353526"/>
                    <a:pt x="2033048" y="360449"/>
                  </a:cubicBezTo>
                  <a:close/>
                </a:path>
              </a:pathLst>
            </a:custGeom>
            <a:solidFill>
              <a:srgbClr val="00ADEF"/>
            </a:solidFill>
          </p:spPr>
        </p:sp>
        <p:sp>
          <p:nvSpPr>
            <p:cNvPr name="TextBox 4" id="4"/>
            <p:cNvSpPr txBox="true"/>
            <p:nvPr/>
          </p:nvSpPr>
          <p:spPr>
            <a:xfrm>
              <a:off x="114300" y="19050"/>
              <a:ext cx="1813452"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095728" y="9639010"/>
            <a:ext cx="5978920" cy="1439788"/>
            <a:chOff x="0" y="0"/>
            <a:chExt cx="2900619" cy="698500"/>
          </a:xfrm>
        </p:grpSpPr>
        <p:sp>
          <p:nvSpPr>
            <p:cNvPr name="Freeform 6" id="6"/>
            <p:cNvSpPr/>
            <p:nvPr/>
          </p:nvSpPr>
          <p:spPr>
            <a:xfrm flipH="false" flipV="false" rot="0">
              <a:off x="2735" y="0"/>
              <a:ext cx="2895149" cy="698500"/>
            </a:xfrm>
            <a:custGeom>
              <a:avLst/>
              <a:gdLst/>
              <a:ahLst/>
              <a:cxnLst/>
              <a:rect r="r" b="b" t="t" l="l"/>
              <a:pathLst>
                <a:path h="698500" w="2895149">
                  <a:moveTo>
                    <a:pt x="2890721" y="361561"/>
                  </a:moveTo>
                  <a:lnTo>
                    <a:pt x="2701847" y="686189"/>
                  </a:lnTo>
                  <a:cubicBezTo>
                    <a:pt x="2697412" y="693811"/>
                    <a:pt x="2689259" y="698500"/>
                    <a:pt x="2680441" y="698500"/>
                  </a:cubicBezTo>
                  <a:lnTo>
                    <a:pt x="214709" y="698500"/>
                  </a:lnTo>
                  <a:cubicBezTo>
                    <a:pt x="205890" y="698500"/>
                    <a:pt x="197737" y="693811"/>
                    <a:pt x="193302" y="686189"/>
                  </a:cubicBezTo>
                  <a:lnTo>
                    <a:pt x="4428" y="361561"/>
                  </a:lnTo>
                  <a:cubicBezTo>
                    <a:pt x="0" y="353951"/>
                    <a:pt x="0" y="344549"/>
                    <a:pt x="4428" y="336939"/>
                  </a:cubicBezTo>
                  <a:lnTo>
                    <a:pt x="193302" y="12311"/>
                  </a:lnTo>
                  <a:cubicBezTo>
                    <a:pt x="197737" y="4689"/>
                    <a:pt x="205890" y="0"/>
                    <a:pt x="214709" y="0"/>
                  </a:cubicBezTo>
                  <a:lnTo>
                    <a:pt x="2680441" y="0"/>
                  </a:lnTo>
                  <a:cubicBezTo>
                    <a:pt x="2689259" y="0"/>
                    <a:pt x="2697412" y="4689"/>
                    <a:pt x="2701847" y="12311"/>
                  </a:cubicBezTo>
                  <a:lnTo>
                    <a:pt x="2890721" y="336939"/>
                  </a:lnTo>
                  <a:cubicBezTo>
                    <a:pt x="2895149" y="344549"/>
                    <a:pt x="2895149" y="353951"/>
                    <a:pt x="2890721" y="361561"/>
                  </a:cubicBezTo>
                  <a:close/>
                </a:path>
              </a:pathLst>
            </a:custGeom>
            <a:solidFill>
              <a:srgbClr val="00ADEF"/>
            </a:solidFill>
          </p:spPr>
        </p:sp>
        <p:sp>
          <p:nvSpPr>
            <p:cNvPr name="TextBox 7" id="7"/>
            <p:cNvSpPr txBox="true"/>
            <p:nvPr/>
          </p:nvSpPr>
          <p:spPr>
            <a:xfrm>
              <a:off x="114300" y="19050"/>
              <a:ext cx="267201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3646764" y="2390323"/>
            <a:ext cx="9484984" cy="8151159"/>
            <a:chOff x="0" y="0"/>
            <a:chExt cx="812800" cy="698500"/>
          </a:xfrm>
        </p:grpSpPr>
        <p:sp>
          <p:nvSpPr>
            <p:cNvPr name="Freeform 9" id="9"/>
            <p:cNvSpPr/>
            <p:nvPr/>
          </p:nvSpPr>
          <p:spPr>
            <a:xfrm flipH="false" flipV="false" rot="0">
              <a:off x="1724" y="0"/>
              <a:ext cx="809352" cy="698500"/>
            </a:xfrm>
            <a:custGeom>
              <a:avLst/>
              <a:gdLst/>
              <a:ahLst/>
              <a:cxnLst/>
              <a:rect r="r" b="b" t="t" l="l"/>
              <a:pathLst>
                <a:path h="698500" w="809352">
                  <a:moveTo>
                    <a:pt x="806561" y="357011"/>
                  </a:moveTo>
                  <a:lnTo>
                    <a:pt x="612391" y="690739"/>
                  </a:lnTo>
                  <a:cubicBezTo>
                    <a:pt x="609596" y="695544"/>
                    <a:pt x="604456" y="698500"/>
                    <a:pt x="598897" y="698500"/>
                  </a:cubicBezTo>
                  <a:lnTo>
                    <a:pt x="210455" y="698500"/>
                  </a:lnTo>
                  <a:cubicBezTo>
                    <a:pt x="204896" y="698500"/>
                    <a:pt x="199756" y="695544"/>
                    <a:pt x="196961" y="690739"/>
                  </a:cubicBezTo>
                  <a:lnTo>
                    <a:pt x="2791" y="357011"/>
                  </a:lnTo>
                  <a:cubicBezTo>
                    <a:pt x="0" y="352213"/>
                    <a:pt x="0" y="346287"/>
                    <a:pt x="2791" y="341489"/>
                  </a:cubicBezTo>
                  <a:lnTo>
                    <a:pt x="196961" y="7761"/>
                  </a:lnTo>
                  <a:cubicBezTo>
                    <a:pt x="199756" y="2956"/>
                    <a:pt x="204896" y="0"/>
                    <a:pt x="210455" y="0"/>
                  </a:cubicBezTo>
                  <a:lnTo>
                    <a:pt x="598897" y="0"/>
                  </a:lnTo>
                  <a:cubicBezTo>
                    <a:pt x="604456" y="0"/>
                    <a:pt x="609596" y="2956"/>
                    <a:pt x="612391" y="7761"/>
                  </a:cubicBezTo>
                  <a:lnTo>
                    <a:pt x="806561" y="341489"/>
                  </a:lnTo>
                  <a:cubicBezTo>
                    <a:pt x="809352" y="346287"/>
                    <a:pt x="809352" y="352213"/>
                    <a:pt x="806561" y="357011"/>
                  </a:cubicBezTo>
                  <a:close/>
                </a:path>
              </a:pathLst>
            </a:custGeom>
            <a:solidFill>
              <a:srgbClr val="000B5D"/>
            </a:solidFill>
          </p:spPr>
        </p:sp>
        <p:sp>
          <p:nvSpPr>
            <p:cNvPr name="TextBox 10" id="10"/>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2558776" y="2071920"/>
            <a:ext cx="9633425" cy="8342111"/>
            <a:chOff x="0" y="0"/>
            <a:chExt cx="4282440" cy="3708400"/>
          </a:xfrm>
        </p:grpSpPr>
        <p:sp>
          <p:nvSpPr>
            <p:cNvPr name="Freeform 12" id="1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7739" r="0" b="-7739"/>
              </a:stretch>
            </a:blipFill>
          </p:spPr>
        </p:sp>
      </p:grpSp>
      <p:sp>
        <p:nvSpPr>
          <p:cNvPr name="Freeform 13" id="13"/>
          <p:cNvSpPr/>
          <p:nvPr/>
        </p:nvSpPr>
        <p:spPr>
          <a:xfrm flipH="false" flipV="false" rot="0">
            <a:off x="8703107" y="2872020"/>
            <a:ext cx="5264005" cy="6386280"/>
          </a:xfrm>
          <a:custGeom>
            <a:avLst/>
            <a:gdLst/>
            <a:ahLst/>
            <a:cxnLst/>
            <a:rect r="r" b="b" t="t" l="l"/>
            <a:pathLst>
              <a:path h="6386280" w="5264005">
                <a:moveTo>
                  <a:pt x="0" y="0"/>
                </a:moveTo>
                <a:lnTo>
                  <a:pt x="5264005" y="0"/>
                </a:lnTo>
                <a:lnTo>
                  <a:pt x="5264005" y="6386280"/>
                </a:lnTo>
                <a:lnTo>
                  <a:pt x="0" y="6386280"/>
                </a:lnTo>
                <a:lnTo>
                  <a:pt x="0" y="0"/>
                </a:lnTo>
                <a:close/>
              </a:path>
            </a:pathLst>
          </a:custGeom>
          <a:blipFill>
            <a:blip r:embed="rId3"/>
            <a:stretch>
              <a:fillRect l="0" t="0" r="0" b="0"/>
            </a:stretch>
          </a:blipFill>
        </p:spPr>
      </p:sp>
      <p:sp>
        <p:nvSpPr>
          <p:cNvPr name="TextBox 14" id="14"/>
          <p:cNvSpPr txBox="true"/>
          <p:nvPr/>
        </p:nvSpPr>
        <p:spPr>
          <a:xfrm rot="0">
            <a:off x="5838220" y="1938570"/>
            <a:ext cx="9251905" cy="495300"/>
          </a:xfrm>
          <a:prstGeom prst="rect">
            <a:avLst/>
          </a:prstGeom>
        </p:spPr>
        <p:txBody>
          <a:bodyPr anchor="t" rtlCol="false" tIns="0" lIns="0" bIns="0" rIns="0">
            <a:spAutoFit/>
          </a:bodyPr>
          <a:lstStyle/>
          <a:p>
            <a:pPr algn="just">
              <a:lnSpc>
                <a:spcPts val="4079"/>
              </a:lnSpc>
            </a:pPr>
            <a:r>
              <a:rPr lang="en-US" b="true" sz="2400">
                <a:solidFill>
                  <a:srgbClr val="000B5D"/>
                </a:solidFill>
                <a:latin typeface="Poppins Bold"/>
                <a:ea typeface="Poppins Bold"/>
                <a:cs typeface="Poppins Bold"/>
                <a:sym typeface="Poppins Bold"/>
              </a:rPr>
              <a:t>TRANSFORMACIÓN DE UNA FRACCIÓN A PORCENTAJE</a:t>
            </a:r>
          </a:p>
        </p:txBody>
      </p:sp>
      <p:sp>
        <p:nvSpPr>
          <p:cNvPr name="TextBox 15" id="15"/>
          <p:cNvSpPr txBox="true"/>
          <p:nvPr/>
        </p:nvSpPr>
        <p:spPr>
          <a:xfrm rot="0">
            <a:off x="5335573" y="1009650"/>
            <a:ext cx="11849443" cy="625475"/>
          </a:xfrm>
          <a:prstGeom prst="rect">
            <a:avLst/>
          </a:prstGeom>
        </p:spPr>
        <p:txBody>
          <a:bodyPr anchor="t" rtlCol="false" tIns="0" lIns="0" bIns="0" rIns="0">
            <a:spAutoFit/>
          </a:bodyPr>
          <a:lstStyle/>
          <a:p>
            <a:pPr algn="r">
              <a:lnSpc>
                <a:spcPts val="4599"/>
              </a:lnSpc>
            </a:pPr>
            <a:r>
              <a:rPr lang="en-US" b="true" sz="3999">
                <a:solidFill>
                  <a:srgbClr val="000B5D"/>
                </a:solidFill>
                <a:latin typeface="Poppins Bold"/>
                <a:ea typeface="Poppins Bold"/>
                <a:cs typeface="Poppins Bold"/>
                <a:sym typeface="Poppins Bold"/>
              </a:rPr>
              <a:t>CONOCIMIENTOS BÁSICOS DE MATEMÁTICAS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92605" y="9258300"/>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4234417" y="-1711588"/>
            <a:ext cx="4185210" cy="2172476"/>
            <a:chOff x="0" y="0"/>
            <a:chExt cx="1345639" cy="698500"/>
          </a:xfrm>
        </p:grpSpPr>
        <p:sp>
          <p:nvSpPr>
            <p:cNvPr name="Freeform 6" id="6"/>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7" id="7"/>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016746" y="9777990"/>
            <a:ext cx="5306302" cy="1494660"/>
            <a:chOff x="0" y="0"/>
            <a:chExt cx="2479796" cy="698500"/>
          </a:xfrm>
        </p:grpSpPr>
        <p:sp>
          <p:nvSpPr>
            <p:cNvPr name="Freeform 9" id="9"/>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10" id="10"/>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6327022" y="-286442"/>
            <a:ext cx="2511232" cy="1494660"/>
            <a:chOff x="0" y="0"/>
            <a:chExt cx="1173575" cy="698500"/>
          </a:xfrm>
        </p:grpSpPr>
        <p:sp>
          <p:nvSpPr>
            <p:cNvPr name="Freeform 12" id="12"/>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13" id="13"/>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
        <p:nvSpPr>
          <p:cNvPr name="Freeform 14" id="14"/>
          <p:cNvSpPr/>
          <p:nvPr/>
        </p:nvSpPr>
        <p:spPr>
          <a:xfrm flipH="false" flipV="false" rot="0">
            <a:off x="3361295" y="2101653"/>
            <a:ext cx="1856522" cy="1263044"/>
          </a:xfrm>
          <a:custGeom>
            <a:avLst/>
            <a:gdLst/>
            <a:ahLst/>
            <a:cxnLst/>
            <a:rect r="r" b="b" t="t" l="l"/>
            <a:pathLst>
              <a:path h="1263044" w="1856522">
                <a:moveTo>
                  <a:pt x="0" y="0"/>
                </a:moveTo>
                <a:lnTo>
                  <a:pt x="1856523" y="0"/>
                </a:lnTo>
                <a:lnTo>
                  <a:pt x="1856523" y="1263044"/>
                </a:lnTo>
                <a:lnTo>
                  <a:pt x="0" y="1263044"/>
                </a:lnTo>
                <a:lnTo>
                  <a:pt x="0" y="0"/>
                </a:lnTo>
                <a:close/>
              </a:path>
            </a:pathLst>
          </a:custGeom>
          <a:blipFill>
            <a:blip r:embed="rId2"/>
            <a:stretch>
              <a:fillRect l="0" t="0" r="0" b="0"/>
            </a:stretch>
          </a:blipFill>
        </p:spPr>
      </p:sp>
      <p:sp>
        <p:nvSpPr>
          <p:cNvPr name="Freeform 15" id="15"/>
          <p:cNvSpPr/>
          <p:nvPr/>
        </p:nvSpPr>
        <p:spPr>
          <a:xfrm flipH="false" flipV="false" rot="0">
            <a:off x="3361295" y="4391202"/>
            <a:ext cx="2560672" cy="651018"/>
          </a:xfrm>
          <a:custGeom>
            <a:avLst/>
            <a:gdLst/>
            <a:ahLst/>
            <a:cxnLst/>
            <a:rect r="r" b="b" t="t" l="l"/>
            <a:pathLst>
              <a:path h="651018" w="2560672">
                <a:moveTo>
                  <a:pt x="0" y="0"/>
                </a:moveTo>
                <a:lnTo>
                  <a:pt x="2560672" y="0"/>
                </a:lnTo>
                <a:lnTo>
                  <a:pt x="2560672" y="651018"/>
                </a:lnTo>
                <a:lnTo>
                  <a:pt x="0" y="651018"/>
                </a:lnTo>
                <a:lnTo>
                  <a:pt x="0" y="0"/>
                </a:lnTo>
                <a:close/>
              </a:path>
            </a:pathLst>
          </a:custGeom>
          <a:blipFill>
            <a:blip r:embed="rId3"/>
            <a:stretch>
              <a:fillRect l="0" t="0" r="0" b="0"/>
            </a:stretch>
          </a:blipFill>
        </p:spPr>
      </p:sp>
      <p:sp>
        <p:nvSpPr>
          <p:cNvPr name="TextBox 16" id="16"/>
          <p:cNvSpPr txBox="true"/>
          <p:nvPr/>
        </p:nvSpPr>
        <p:spPr>
          <a:xfrm rot="0">
            <a:off x="1028700" y="1427573"/>
            <a:ext cx="14246570" cy="424815"/>
          </a:xfrm>
          <a:prstGeom prst="rect">
            <a:avLst/>
          </a:prstGeom>
        </p:spPr>
        <p:txBody>
          <a:bodyPr anchor="t" rtlCol="false" tIns="0" lIns="0" bIns="0" rIns="0">
            <a:spAutoFit/>
          </a:bodyPr>
          <a:lstStyle/>
          <a:p>
            <a:pPr algn="l">
              <a:lnSpc>
                <a:spcPts val="3360"/>
              </a:lnSpc>
            </a:pPr>
            <a:r>
              <a:rPr lang="en-US" sz="2400" b="true">
                <a:solidFill>
                  <a:srgbClr val="000B5D"/>
                </a:solidFill>
                <a:latin typeface="Poppins Bold"/>
                <a:ea typeface="Poppins Bold"/>
                <a:cs typeface="Poppins Bold"/>
                <a:sym typeface="Poppins Bold"/>
              </a:rPr>
              <a:t>Proporciones: </a:t>
            </a:r>
            <a:r>
              <a:rPr lang="en-US" sz="2400">
                <a:solidFill>
                  <a:srgbClr val="000B5D"/>
                </a:solidFill>
                <a:latin typeface="Poppins"/>
                <a:ea typeface="Poppins"/>
                <a:cs typeface="Poppins"/>
                <a:sym typeface="Poppins"/>
              </a:rPr>
              <a:t>es una igualdad entre dos razones.</a:t>
            </a:r>
          </a:p>
        </p:txBody>
      </p:sp>
      <p:sp>
        <p:nvSpPr>
          <p:cNvPr name="TextBox 17" id="17"/>
          <p:cNvSpPr txBox="true"/>
          <p:nvPr/>
        </p:nvSpPr>
        <p:spPr>
          <a:xfrm rot="0">
            <a:off x="1028700" y="3547287"/>
            <a:ext cx="16230600" cy="843915"/>
          </a:xfrm>
          <a:prstGeom prst="rect">
            <a:avLst/>
          </a:prstGeom>
        </p:spPr>
        <p:txBody>
          <a:bodyPr anchor="t" rtlCol="false" tIns="0" lIns="0" bIns="0" rIns="0">
            <a:spAutoFit/>
          </a:bodyPr>
          <a:lstStyle/>
          <a:p>
            <a:pPr algn="l">
              <a:lnSpc>
                <a:spcPts val="3360"/>
              </a:lnSpc>
            </a:pPr>
            <a:r>
              <a:rPr lang="en-US" sz="2400">
                <a:solidFill>
                  <a:srgbClr val="000B5D"/>
                </a:solidFill>
                <a:latin typeface="Poppins"/>
                <a:ea typeface="Poppins"/>
                <a:cs typeface="Poppins"/>
                <a:sym typeface="Poppins"/>
              </a:rPr>
              <a:t>Propiedad fundamental de las proporciones: El producto de los extremos es igual al producto de los medios. </a:t>
            </a:r>
          </a:p>
        </p:txBody>
      </p:sp>
      <p:sp>
        <p:nvSpPr>
          <p:cNvPr name="TextBox 18" id="18"/>
          <p:cNvSpPr txBox="true"/>
          <p:nvPr/>
        </p:nvSpPr>
        <p:spPr>
          <a:xfrm rot="0">
            <a:off x="1028700" y="5556570"/>
            <a:ext cx="16230600" cy="2994051"/>
          </a:xfrm>
          <a:prstGeom prst="rect">
            <a:avLst/>
          </a:prstGeom>
        </p:spPr>
        <p:txBody>
          <a:bodyPr anchor="t" rtlCol="false" tIns="0" lIns="0" bIns="0" rIns="0">
            <a:spAutoFit/>
          </a:bodyPr>
          <a:lstStyle/>
          <a:p>
            <a:pPr algn="just">
              <a:lnSpc>
                <a:spcPts val="2376"/>
              </a:lnSpc>
            </a:pPr>
            <a:r>
              <a:rPr lang="en-US" sz="2376" b="true">
                <a:solidFill>
                  <a:srgbClr val="000B5D"/>
                </a:solidFill>
                <a:latin typeface="Poppins Bold"/>
                <a:ea typeface="Poppins Bold"/>
                <a:cs typeface="Poppins Bold"/>
                <a:sym typeface="Poppins Bold"/>
              </a:rPr>
              <a:t>Proporción directa e inversa: Se deben considerar que se tienen dos magnitudes.</a:t>
            </a:r>
          </a:p>
          <a:p>
            <a:pPr algn="just">
              <a:lnSpc>
                <a:spcPts val="2376"/>
              </a:lnSpc>
            </a:pPr>
            <a:r>
              <a:rPr lang="en-US" sz="2376">
                <a:solidFill>
                  <a:srgbClr val="000B5D"/>
                </a:solidFill>
                <a:latin typeface="Poppins"/>
                <a:ea typeface="Poppins"/>
                <a:cs typeface="Poppins"/>
                <a:sym typeface="Poppins"/>
              </a:rPr>
              <a:t> </a:t>
            </a:r>
          </a:p>
          <a:p>
            <a:pPr algn="just">
              <a:lnSpc>
                <a:spcPts val="2376"/>
              </a:lnSpc>
            </a:pPr>
            <a:r>
              <a:rPr lang="en-US" sz="2376">
                <a:solidFill>
                  <a:srgbClr val="000B5D"/>
                </a:solidFill>
                <a:latin typeface="Poppins"/>
                <a:ea typeface="Poppins"/>
                <a:cs typeface="Poppins"/>
                <a:sym typeface="Poppins"/>
              </a:rPr>
              <a:t>Dos variables (una independiente x y la otra dependiente y) son directamente proporcionales si una de ella aumenta la otra aumenta o si una de ellas disminuye la otra disminuye respectivamente.</a:t>
            </a:r>
          </a:p>
          <a:p>
            <a:pPr algn="just">
              <a:lnSpc>
                <a:spcPts val="2376"/>
              </a:lnSpc>
            </a:pPr>
          </a:p>
          <a:p>
            <a:pPr algn="just">
              <a:lnSpc>
                <a:spcPts val="2376"/>
              </a:lnSpc>
            </a:pPr>
            <a:r>
              <a:rPr lang="en-US" sz="2376">
                <a:solidFill>
                  <a:srgbClr val="000B5D"/>
                </a:solidFill>
                <a:latin typeface="Poppins"/>
                <a:ea typeface="Poppins"/>
                <a:cs typeface="Poppins"/>
                <a:sym typeface="Poppins"/>
              </a:rPr>
              <a:t>Ejemplo: </a:t>
            </a:r>
          </a:p>
          <a:p>
            <a:pPr algn="just">
              <a:lnSpc>
                <a:spcPts val="2376"/>
              </a:lnSpc>
            </a:pPr>
          </a:p>
          <a:p>
            <a:pPr algn="just" marL="512980" indent="-256490" lvl="1">
              <a:lnSpc>
                <a:spcPts val="2376"/>
              </a:lnSpc>
              <a:buFont typeface="Arial"/>
              <a:buChar char="•"/>
            </a:pPr>
            <a:r>
              <a:rPr lang="en-US" sz="2376">
                <a:solidFill>
                  <a:srgbClr val="000B5D"/>
                </a:solidFill>
                <a:latin typeface="Poppins"/>
                <a:ea typeface="Poppins"/>
                <a:cs typeface="Poppins"/>
                <a:sym typeface="Poppins"/>
              </a:rPr>
              <a:t>Cantidad de kilos de tornillos con respecto a su valor comercial (a mayor cantidad, mayor costo $)</a:t>
            </a:r>
          </a:p>
          <a:p>
            <a:pPr algn="just">
              <a:lnSpc>
                <a:spcPts val="2376"/>
              </a:lnSpc>
            </a:pPr>
          </a:p>
          <a:p>
            <a:pPr algn="just">
              <a:lnSpc>
                <a:spcPts val="2376"/>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92605" y="9258300"/>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4234417" y="-1711588"/>
            <a:ext cx="4185210" cy="2172476"/>
            <a:chOff x="0" y="0"/>
            <a:chExt cx="1345639" cy="698500"/>
          </a:xfrm>
        </p:grpSpPr>
        <p:sp>
          <p:nvSpPr>
            <p:cNvPr name="Freeform 6" id="6"/>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7" id="7"/>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016746" y="9777990"/>
            <a:ext cx="5306302" cy="1494660"/>
            <a:chOff x="0" y="0"/>
            <a:chExt cx="2479796" cy="698500"/>
          </a:xfrm>
        </p:grpSpPr>
        <p:sp>
          <p:nvSpPr>
            <p:cNvPr name="Freeform 9" id="9"/>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10" id="10"/>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6327022" y="-286442"/>
            <a:ext cx="2511232" cy="1494660"/>
            <a:chOff x="0" y="0"/>
            <a:chExt cx="1173575" cy="698500"/>
          </a:xfrm>
        </p:grpSpPr>
        <p:sp>
          <p:nvSpPr>
            <p:cNvPr name="Freeform 12" id="12"/>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13" id="13"/>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
        <p:nvSpPr>
          <p:cNvPr name="TextBox 14" id="14"/>
          <p:cNvSpPr txBox="true"/>
          <p:nvPr/>
        </p:nvSpPr>
        <p:spPr>
          <a:xfrm rot="0">
            <a:off x="1028700" y="1427573"/>
            <a:ext cx="15479717" cy="7130415"/>
          </a:xfrm>
          <a:prstGeom prst="rect">
            <a:avLst/>
          </a:prstGeom>
        </p:spPr>
        <p:txBody>
          <a:bodyPr anchor="t" rtlCol="false" tIns="0" lIns="0" bIns="0" rIns="0">
            <a:spAutoFit/>
          </a:bodyPr>
          <a:lstStyle/>
          <a:p>
            <a:pPr algn="l">
              <a:lnSpc>
                <a:spcPts val="3360"/>
              </a:lnSpc>
            </a:pPr>
            <a:r>
              <a:rPr lang="en-US" sz="2400">
                <a:solidFill>
                  <a:srgbClr val="000B5D"/>
                </a:solidFill>
                <a:latin typeface="Poppins"/>
                <a:ea typeface="Poppins"/>
                <a:cs typeface="Poppins"/>
                <a:sym typeface="Poppins"/>
              </a:rPr>
              <a:t>Dos variables (una independiente x y la otra dependiente y) son </a:t>
            </a:r>
            <a:r>
              <a:rPr lang="en-US" sz="2400" b="true">
                <a:solidFill>
                  <a:srgbClr val="000B5D"/>
                </a:solidFill>
                <a:latin typeface="Poppins Bold"/>
                <a:ea typeface="Poppins Bold"/>
                <a:cs typeface="Poppins Bold"/>
                <a:sym typeface="Poppins Bold"/>
              </a:rPr>
              <a:t>inversamente proporcionales</a:t>
            </a:r>
            <a:r>
              <a:rPr lang="en-US" sz="2400">
                <a:solidFill>
                  <a:srgbClr val="000B5D"/>
                </a:solidFill>
                <a:latin typeface="Poppins"/>
                <a:ea typeface="Poppins"/>
                <a:cs typeface="Poppins"/>
                <a:sym typeface="Poppins"/>
              </a:rPr>
              <a:t> si una de ella aumenta la otra disminuye o si una de ellas disminuye la otra aumenta respectivamente.</a:t>
            </a:r>
          </a:p>
          <a:p>
            <a:pPr algn="l">
              <a:lnSpc>
                <a:spcPts val="3360"/>
              </a:lnSpc>
            </a:pPr>
          </a:p>
          <a:p>
            <a:pPr algn="l">
              <a:lnSpc>
                <a:spcPts val="3360"/>
              </a:lnSpc>
            </a:pPr>
            <a:r>
              <a:rPr lang="en-US" sz="2400">
                <a:solidFill>
                  <a:srgbClr val="000B5D"/>
                </a:solidFill>
                <a:latin typeface="Poppins"/>
                <a:ea typeface="Poppins"/>
                <a:cs typeface="Poppins"/>
                <a:sym typeface="Poppins"/>
              </a:rPr>
              <a:t>Ejemplo:</a:t>
            </a:r>
          </a:p>
          <a:p>
            <a:pPr algn="l">
              <a:lnSpc>
                <a:spcPts val="3360"/>
              </a:lnSpc>
            </a:pPr>
          </a:p>
          <a:p>
            <a:pPr algn="l" marL="518162" indent="-259081" lvl="1">
              <a:lnSpc>
                <a:spcPts val="3360"/>
              </a:lnSpc>
              <a:buFont typeface="Arial"/>
              <a:buChar char="•"/>
            </a:pPr>
            <a:r>
              <a:rPr lang="en-US" sz="2400">
                <a:solidFill>
                  <a:srgbClr val="000B5D"/>
                </a:solidFill>
                <a:latin typeface="Poppins"/>
                <a:ea typeface="Poppins"/>
                <a:cs typeface="Poppins"/>
                <a:sym typeface="Poppins"/>
              </a:rPr>
              <a:t>El tiempo con la velocidad (a mayor velocidad, menos tiempo se utiliza )</a:t>
            </a:r>
          </a:p>
          <a:p>
            <a:pPr algn="l" marL="518162" indent="-259081" lvl="1">
              <a:lnSpc>
                <a:spcPts val="3360"/>
              </a:lnSpc>
              <a:buFont typeface="Arial"/>
              <a:buChar char="•"/>
            </a:pPr>
            <a:r>
              <a:rPr lang="en-US" sz="2400">
                <a:solidFill>
                  <a:srgbClr val="000B5D"/>
                </a:solidFill>
                <a:latin typeface="Poppins"/>
                <a:ea typeface="Poppins"/>
                <a:cs typeface="Poppins"/>
                <a:sym typeface="Poppins"/>
              </a:rPr>
              <a:t>Desarrollar una faena con respecto al número de trabajadores</a:t>
            </a:r>
          </a:p>
          <a:p>
            <a:pPr algn="l">
              <a:lnSpc>
                <a:spcPts val="3360"/>
              </a:lnSpc>
            </a:pPr>
          </a:p>
          <a:p>
            <a:pPr algn="l">
              <a:lnSpc>
                <a:spcPts val="3360"/>
              </a:lnSpc>
            </a:pPr>
            <a:r>
              <a:rPr lang="en-US" sz="2400" b="true">
                <a:solidFill>
                  <a:srgbClr val="000B5D"/>
                </a:solidFill>
                <a:latin typeface="Poppins Bold"/>
                <a:ea typeface="Poppins Bold"/>
                <a:cs typeface="Poppins Bold"/>
                <a:sym typeface="Poppins Bold"/>
              </a:rPr>
              <a:t>Observación: </a:t>
            </a:r>
            <a:r>
              <a:rPr lang="en-US" sz="2400">
                <a:solidFill>
                  <a:srgbClr val="000B5D"/>
                </a:solidFill>
                <a:latin typeface="Poppins"/>
                <a:ea typeface="Poppins"/>
                <a:cs typeface="Poppins"/>
                <a:sym typeface="Poppins"/>
              </a:rPr>
              <a:t>Para saber si una tabla de valores tiene una proporcionalidad directa o inversa, debes considerar los siguientes puntos:</a:t>
            </a:r>
          </a:p>
          <a:p>
            <a:pPr algn="l">
              <a:lnSpc>
                <a:spcPts val="3360"/>
              </a:lnSpc>
            </a:pPr>
          </a:p>
          <a:p>
            <a:pPr algn="ctr">
              <a:lnSpc>
                <a:spcPts val="3360"/>
              </a:lnSpc>
            </a:pPr>
          </a:p>
          <a:p>
            <a:pPr algn="ctr">
              <a:lnSpc>
                <a:spcPts val="3360"/>
              </a:lnSpc>
            </a:pPr>
            <a:r>
              <a:rPr lang="en-US" sz="2400">
                <a:solidFill>
                  <a:srgbClr val="000B5D"/>
                </a:solidFill>
                <a:latin typeface="Poppins"/>
                <a:ea typeface="Poppins"/>
                <a:cs typeface="Poppins"/>
                <a:sym typeface="Poppins"/>
              </a:rPr>
              <a:t>Si es proporcionalidad directa sus valores de x e y de dividen.</a:t>
            </a:r>
          </a:p>
          <a:p>
            <a:pPr algn="ctr">
              <a:lnSpc>
                <a:spcPts val="3360"/>
              </a:lnSpc>
            </a:pPr>
          </a:p>
          <a:p>
            <a:pPr algn="ctr">
              <a:lnSpc>
                <a:spcPts val="3360"/>
              </a:lnSpc>
            </a:pPr>
          </a:p>
          <a:p>
            <a:pPr algn="ctr">
              <a:lnSpc>
                <a:spcPts val="3360"/>
              </a:lnSpc>
            </a:pPr>
            <a:r>
              <a:rPr lang="en-US" sz="2400">
                <a:solidFill>
                  <a:srgbClr val="000B5D"/>
                </a:solidFill>
                <a:latin typeface="Poppins"/>
                <a:ea typeface="Poppins"/>
                <a:cs typeface="Poppins"/>
                <a:sym typeface="Poppins"/>
              </a:rPr>
              <a:t>Si es proporcionalidad inversa sus valores de x e y se multiplican.</a:t>
            </a:r>
          </a:p>
          <a:p>
            <a:pPr algn="l">
              <a:lnSpc>
                <a:spcPts val="3360"/>
              </a:lnSpc>
            </a:pPr>
          </a:p>
        </p:txBody>
      </p:sp>
      <p:grpSp>
        <p:nvGrpSpPr>
          <p:cNvPr name="Group 15" id="15"/>
          <p:cNvGrpSpPr/>
          <p:nvPr/>
        </p:nvGrpSpPr>
        <p:grpSpPr>
          <a:xfrm rot="0">
            <a:off x="2959173" y="6302881"/>
            <a:ext cx="1006533" cy="864990"/>
            <a:chOff x="0" y="0"/>
            <a:chExt cx="812800" cy="698500"/>
          </a:xfrm>
        </p:grpSpPr>
        <p:sp>
          <p:nvSpPr>
            <p:cNvPr name="Freeform 16" id="16"/>
            <p:cNvSpPr/>
            <p:nvPr/>
          </p:nvSpPr>
          <p:spPr>
            <a:xfrm flipH="false" flipV="false" rot="0">
              <a:off x="16247" y="0"/>
              <a:ext cx="780306" cy="698500"/>
            </a:xfrm>
            <a:custGeom>
              <a:avLst/>
              <a:gdLst/>
              <a:ahLst/>
              <a:cxnLst/>
              <a:rect r="r" b="b" t="t" l="l"/>
              <a:pathLst>
                <a:path h="698500" w="780306">
                  <a:moveTo>
                    <a:pt x="754004" y="422381"/>
                  </a:moveTo>
                  <a:lnTo>
                    <a:pt x="635902" y="625369"/>
                  </a:lnTo>
                  <a:cubicBezTo>
                    <a:pt x="609559" y="670646"/>
                    <a:pt x="561128" y="698500"/>
                    <a:pt x="508745" y="698500"/>
                  </a:cubicBezTo>
                  <a:lnTo>
                    <a:pt x="271561" y="698500"/>
                  </a:lnTo>
                  <a:cubicBezTo>
                    <a:pt x="219178" y="698500"/>
                    <a:pt x="170747" y="670646"/>
                    <a:pt x="144404" y="625369"/>
                  </a:cubicBezTo>
                  <a:lnTo>
                    <a:pt x="26302" y="422381"/>
                  </a:lnTo>
                  <a:cubicBezTo>
                    <a:pt x="0" y="377174"/>
                    <a:pt x="0" y="321326"/>
                    <a:pt x="26302" y="276119"/>
                  </a:cubicBezTo>
                  <a:lnTo>
                    <a:pt x="144404" y="73131"/>
                  </a:lnTo>
                  <a:cubicBezTo>
                    <a:pt x="170747" y="27854"/>
                    <a:pt x="219178" y="0"/>
                    <a:pt x="271561" y="0"/>
                  </a:cubicBezTo>
                  <a:lnTo>
                    <a:pt x="508745" y="0"/>
                  </a:lnTo>
                  <a:cubicBezTo>
                    <a:pt x="561128" y="0"/>
                    <a:pt x="609559" y="27854"/>
                    <a:pt x="635902" y="73131"/>
                  </a:cubicBezTo>
                  <a:lnTo>
                    <a:pt x="754004" y="276119"/>
                  </a:lnTo>
                  <a:cubicBezTo>
                    <a:pt x="780306" y="321326"/>
                    <a:pt x="780306" y="377174"/>
                    <a:pt x="754004" y="422381"/>
                  </a:cubicBezTo>
                  <a:close/>
                </a:path>
              </a:pathLst>
            </a:custGeom>
            <a:solidFill>
              <a:srgbClr val="000B5D"/>
            </a:solidFill>
          </p:spPr>
        </p:sp>
        <p:sp>
          <p:nvSpPr>
            <p:cNvPr name="TextBox 17" id="1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18" id="18"/>
          <p:cNvSpPr/>
          <p:nvPr/>
        </p:nvSpPr>
        <p:spPr>
          <a:xfrm flipH="false" flipV="false" rot="0">
            <a:off x="3231198" y="6463726"/>
            <a:ext cx="462484" cy="543300"/>
          </a:xfrm>
          <a:custGeom>
            <a:avLst/>
            <a:gdLst/>
            <a:ahLst/>
            <a:cxnLst/>
            <a:rect r="r" b="b" t="t" l="l"/>
            <a:pathLst>
              <a:path h="543300" w="462484">
                <a:moveTo>
                  <a:pt x="0" y="0"/>
                </a:moveTo>
                <a:lnTo>
                  <a:pt x="462483" y="0"/>
                </a:lnTo>
                <a:lnTo>
                  <a:pt x="462483" y="543300"/>
                </a:lnTo>
                <a:lnTo>
                  <a:pt x="0" y="5433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9" id="19"/>
          <p:cNvGrpSpPr/>
          <p:nvPr/>
        </p:nvGrpSpPr>
        <p:grpSpPr>
          <a:xfrm rot="0">
            <a:off x="2727931" y="7540585"/>
            <a:ext cx="1006533" cy="864990"/>
            <a:chOff x="0" y="0"/>
            <a:chExt cx="812800" cy="698500"/>
          </a:xfrm>
        </p:grpSpPr>
        <p:sp>
          <p:nvSpPr>
            <p:cNvPr name="Freeform 20" id="20"/>
            <p:cNvSpPr/>
            <p:nvPr/>
          </p:nvSpPr>
          <p:spPr>
            <a:xfrm flipH="false" flipV="false" rot="0">
              <a:off x="16247" y="0"/>
              <a:ext cx="780306" cy="698500"/>
            </a:xfrm>
            <a:custGeom>
              <a:avLst/>
              <a:gdLst/>
              <a:ahLst/>
              <a:cxnLst/>
              <a:rect r="r" b="b" t="t" l="l"/>
              <a:pathLst>
                <a:path h="698500" w="780306">
                  <a:moveTo>
                    <a:pt x="754004" y="422381"/>
                  </a:moveTo>
                  <a:lnTo>
                    <a:pt x="635902" y="625369"/>
                  </a:lnTo>
                  <a:cubicBezTo>
                    <a:pt x="609559" y="670646"/>
                    <a:pt x="561128" y="698500"/>
                    <a:pt x="508745" y="698500"/>
                  </a:cubicBezTo>
                  <a:lnTo>
                    <a:pt x="271561" y="698500"/>
                  </a:lnTo>
                  <a:cubicBezTo>
                    <a:pt x="219178" y="698500"/>
                    <a:pt x="170747" y="670646"/>
                    <a:pt x="144404" y="625369"/>
                  </a:cubicBezTo>
                  <a:lnTo>
                    <a:pt x="26302" y="422381"/>
                  </a:lnTo>
                  <a:cubicBezTo>
                    <a:pt x="0" y="377174"/>
                    <a:pt x="0" y="321326"/>
                    <a:pt x="26302" y="276119"/>
                  </a:cubicBezTo>
                  <a:lnTo>
                    <a:pt x="144404" y="73131"/>
                  </a:lnTo>
                  <a:cubicBezTo>
                    <a:pt x="170747" y="27854"/>
                    <a:pt x="219178" y="0"/>
                    <a:pt x="271561" y="0"/>
                  </a:cubicBezTo>
                  <a:lnTo>
                    <a:pt x="508745" y="0"/>
                  </a:lnTo>
                  <a:cubicBezTo>
                    <a:pt x="561128" y="0"/>
                    <a:pt x="609559" y="27854"/>
                    <a:pt x="635902" y="73131"/>
                  </a:cubicBezTo>
                  <a:lnTo>
                    <a:pt x="754004" y="276119"/>
                  </a:lnTo>
                  <a:cubicBezTo>
                    <a:pt x="780306" y="321326"/>
                    <a:pt x="780306" y="377174"/>
                    <a:pt x="754004" y="422381"/>
                  </a:cubicBezTo>
                  <a:close/>
                </a:path>
              </a:pathLst>
            </a:custGeom>
            <a:solidFill>
              <a:srgbClr val="000B5D"/>
            </a:solidFill>
          </p:spPr>
        </p:sp>
        <p:sp>
          <p:nvSpPr>
            <p:cNvPr name="TextBox 21" id="21"/>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22" id="22"/>
          <p:cNvSpPr/>
          <p:nvPr/>
        </p:nvSpPr>
        <p:spPr>
          <a:xfrm flipH="false" flipV="false" rot="0">
            <a:off x="2999956" y="7701430"/>
            <a:ext cx="462484" cy="543300"/>
          </a:xfrm>
          <a:custGeom>
            <a:avLst/>
            <a:gdLst/>
            <a:ahLst/>
            <a:cxnLst/>
            <a:rect r="r" b="b" t="t" l="l"/>
            <a:pathLst>
              <a:path h="543300" w="462484">
                <a:moveTo>
                  <a:pt x="0" y="0"/>
                </a:moveTo>
                <a:lnTo>
                  <a:pt x="462484" y="0"/>
                </a:lnTo>
                <a:lnTo>
                  <a:pt x="462484" y="543300"/>
                </a:lnTo>
                <a:lnTo>
                  <a:pt x="0" y="5433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599599" y="2477122"/>
            <a:ext cx="4826469" cy="2057400"/>
            <a:chOff x="0" y="0"/>
            <a:chExt cx="1638616" cy="698500"/>
          </a:xfrm>
        </p:grpSpPr>
        <p:sp>
          <p:nvSpPr>
            <p:cNvPr name="Freeform 3" id="3"/>
            <p:cNvSpPr/>
            <p:nvPr/>
          </p:nvSpPr>
          <p:spPr>
            <a:xfrm flipH="false" flipV="false" rot="0">
              <a:off x="3388" y="0"/>
              <a:ext cx="1631839" cy="698500"/>
            </a:xfrm>
            <a:custGeom>
              <a:avLst/>
              <a:gdLst/>
              <a:ahLst/>
              <a:cxnLst/>
              <a:rect r="r" b="b" t="t" l="l"/>
              <a:pathLst>
                <a:path h="698500" w="1631839">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name="TextBox 4" id="4"/>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1070100" y="2913800"/>
            <a:ext cx="8679475" cy="7458924"/>
            <a:chOff x="0" y="0"/>
            <a:chExt cx="812800" cy="698500"/>
          </a:xfrm>
        </p:grpSpPr>
        <p:sp>
          <p:nvSpPr>
            <p:cNvPr name="Freeform 6" id="6"/>
            <p:cNvSpPr/>
            <p:nvPr/>
          </p:nvSpPr>
          <p:spPr>
            <a:xfrm flipH="false" flipV="false" rot="0">
              <a:off x="1884" y="0"/>
              <a:ext cx="809032" cy="698500"/>
            </a:xfrm>
            <a:custGeom>
              <a:avLst/>
              <a:gdLst/>
              <a:ahLst/>
              <a:cxnLst/>
              <a:rect r="r" b="b" t="t" l="l"/>
              <a:pathLst>
                <a:path h="698500" w="809032">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name="TextBox 7" id="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1605179" y="2826432"/>
            <a:ext cx="8815309" cy="7633660"/>
            <a:chOff x="0" y="0"/>
            <a:chExt cx="4282440" cy="3708400"/>
          </a:xfrm>
        </p:grpSpPr>
        <p:sp>
          <p:nvSpPr>
            <p:cNvPr name="Freeform 9" id="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7523" r="0" b="-7523"/>
              </a:stretch>
            </a:blipFill>
          </p:spPr>
        </p:sp>
      </p:grpSp>
      <p:grpSp>
        <p:nvGrpSpPr>
          <p:cNvPr name="Group 10" id="10"/>
          <p:cNvGrpSpPr/>
          <p:nvPr/>
        </p:nvGrpSpPr>
        <p:grpSpPr>
          <a:xfrm rot="0">
            <a:off x="8706630" y="7947132"/>
            <a:ext cx="3378210" cy="2903149"/>
            <a:chOff x="0" y="0"/>
            <a:chExt cx="812800" cy="698500"/>
          </a:xfrm>
        </p:grpSpPr>
        <p:sp>
          <p:nvSpPr>
            <p:cNvPr name="Freeform 11" id="11"/>
            <p:cNvSpPr/>
            <p:nvPr/>
          </p:nvSpPr>
          <p:spPr>
            <a:xfrm flipH="false" flipV="false" rot="0">
              <a:off x="4841" y="0"/>
              <a:ext cx="803119" cy="698500"/>
            </a:xfrm>
            <a:custGeom>
              <a:avLst/>
              <a:gdLst/>
              <a:ahLst/>
              <a:cxnLst/>
              <a:rect r="r" b="b" t="t" l="l"/>
              <a:pathLst>
                <a:path h="698500" w="803119">
                  <a:moveTo>
                    <a:pt x="795282" y="371039"/>
                  </a:moveTo>
                  <a:lnTo>
                    <a:pt x="617436" y="676711"/>
                  </a:lnTo>
                  <a:cubicBezTo>
                    <a:pt x="609588" y="690201"/>
                    <a:pt x="595157" y="698500"/>
                    <a:pt x="579550" y="698500"/>
                  </a:cubicBezTo>
                  <a:lnTo>
                    <a:pt x="223568" y="698500"/>
                  </a:lnTo>
                  <a:cubicBezTo>
                    <a:pt x="207961" y="698500"/>
                    <a:pt x="193530" y="690201"/>
                    <a:pt x="185682" y="676711"/>
                  </a:cubicBezTo>
                  <a:lnTo>
                    <a:pt x="7836" y="371039"/>
                  </a:lnTo>
                  <a:cubicBezTo>
                    <a:pt x="0" y="357570"/>
                    <a:pt x="0" y="340930"/>
                    <a:pt x="7836" y="327461"/>
                  </a:cubicBezTo>
                  <a:lnTo>
                    <a:pt x="185682" y="21789"/>
                  </a:lnTo>
                  <a:cubicBezTo>
                    <a:pt x="193530" y="8299"/>
                    <a:pt x="207961" y="0"/>
                    <a:pt x="223568" y="0"/>
                  </a:cubicBezTo>
                  <a:lnTo>
                    <a:pt x="579550" y="0"/>
                  </a:lnTo>
                  <a:cubicBezTo>
                    <a:pt x="595157" y="0"/>
                    <a:pt x="609588" y="8299"/>
                    <a:pt x="617436" y="21789"/>
                  </a:cubicBezTo>
                  <a:lnTo>
                    <a:pt x="795282" y="327461"/>
                  </a:lnTo>
                  <a:cubicBezTo>
                    <a:pt x="803118" y="340930"/>
                    <a:pt x="803118" y="357570"/>
                    <a:pt x="795282" y="371039"/>
                  </a:cubicBezTo>
                  <a:close/>
                </a:path>
              </a:pathLst>
            </a:custGeom>
            <a:solidFill>
              <a:srgbClr val="00ADEF"/>
            </a:solidFill>
          </p:spPr>
        </p:sp>
        <p:sp>
          <p:nvSpPr>
            <p:cNvPr name="TextBox 12" id="1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8952322" y="7584763"/>
            <a:ext cx="3949805" cy="3420353"/>
            <a:chOff x="0" y="0"/>
            <a:chExt cx="4282440" cy="3708400"/>
          </a:xfrm>
        </p:grpSpPr>
        <p:sp>
          <p:nvSpPr>
            <p:cNvPr name="Freeform 14" id="1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0" t="-7739" r="0" b="-7739"/>
              </a:stretch>
            </a:blipFill>
          </p:spPr>
        </p:sp>
      </p:grpSp>
      <p:grpSp>
        <p:nvGrpSpPr>
          <p:cNvPr name="Group 15" id="15"/>
          <p:cNvGrpSpPr/>
          <p:nvPr/>
        </p:nvGrpSpPr>
        <p:grpSpPr>
          <a:xfrm rot="0">
            <a:off x="11951196" y="9228265"/>
            <a:ext cx="2394065" cy="2057400"/>
            <a:chOff x="0" y="0"/>
            <a:chExt cx="812800" cy="698500"/>
          </a:xfrm>
        </p:grpSpPr>
        <p:sp>
          <p:nvSpPr>
            <p:cNvPr name="Freeform 16" id="16"/>
            <p:cNvSpPr/>
            <p:nvPr/>
          </p:nvSpPr>
          <p:spPr>
            <a:xfrm flipH="false" flipV="false" rot="0">
              <a:off x="6831" y="0"/>
              <a:ext cx="799139" cy="698500"/>
            </a:xfrm>
            <a:custGeom>
              <a:avLst/>
              <a:gdLst/>
              <a:ahLst/>
              <a:cxnLst/>
              <a:rect r="r" b="b" t="t" l="l"/>
              <a:pathLst>
                <a:path h="698500" w="799139">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0B5D"/>
            </a:solidFill>
          </p:spPr>
        </p:sp>
        <p:sp>
          <p:nvSpPr>
            <p:cNvPr name="TextBox 17" id="1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18" id="18"/>
          <p:cNvSpPr/>
          <p:nvPr/>
        </p:nvSpPr>
        <p:spPr>
          <a:xfrm flipH="false" flipV="false" rot="0">
            <a:off x="1028700" y="2573833"/>
            <a:ext cx="8612756" cy="5420097"/>
          </a:xfrm>
          <a:custGeom>
            <a:avLst/>
            <a:gdLst/>
            <a:ahLst/>
            <a:cxnLst/>
            <a:rect r="r" b="b" t="t" l="l"/>
            <a:pathLst>
              <a:path h="5420097" w="8612756">
                <a:moveTo>
                  <a:pt x="0" y="0"/>
                </a:moveTo>
                <a:lnTo>
                  <a:pt x="8612756" y="0"/>
                </a:lnTo>
                <a:lnTo>
                  <a:pt x="8612756" y="5420096"/>
                </a:lnTo>
                <a:lnTo>
                  <a:pt x="0" y="5420096"/>
                </a:lnTo>
                <a:lnTo>
                  <a:pt x="0" y="0"/>
                </a:lnTo>
                <a:close/>
              </a:path>
            </a:pathLst>
          </a:custGeom>
          <a:blipFill>
            <a:blip r:embed="rId4"/>
            <a:stretch>
              <a:fillRect l="0" t="0" r="0" b="0"/>
            </a:stretch>
          </a:blipFill>
        </p:spPr>
      </p:sp>
      <p:sp>
        <p:nvSpPr>
          <p:cNvPr name="TextBox 19" id="19"/>
          <p:cNvSpPr txBox="true"/>
          <p:nvPr/>
        </p:nvSpPr>
        <p:spPr>
          <a:xfrm rot="0">
            <a:off x="1028700" y="997667"/>
            <a:ext cx="9754552"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CÁLCULO DE TÉRMINOS DESCONOCIDOS</a:t>
            </a:r>
          </a:p>
        </p:txBody>
      </p:sp>
      <p:sp>
        <p:nvSpPr>
          <p:cNvPr name="TextBox 20" id="20"/>
          <p:cNvSpPr txBox="true"/>
          <p:nvPr/>
        </p:nvSpPr>
        <p:spPr>
          <a:xfrm rot="0">
            <a:off x="1028700" y="1875307"/>
            <a:ext cx="10921844" cy="336576"/>
          </a:xfrm>
          <a:prstGeom prst="rect">
            <a:avLst/>
          </a:prstGeom>
        </p:spPr>
        <p:txBody>
          <a:bodyPr anchor="t" rtlCol="false" tIns="0" lIns="0" bIns="0" rIns="0">
            <a:spAutoFit/>
          </a:bodyPr>
          <a:lstStyle/>
          <a:p>
            <a:pPr algn="l">
              <a:lnSpc>
                <a:spcPts val="2376"/>
              </a:lnSpc>
              <a:spcBef>
                <a:spcPct val="0"/>
              </a:spcBef>
            </a:pPr>
            <a:r>
              <a:rPr lang="en-US" sz="2376">
                <a:solidFill>
                  <a:srgbClr val="000B5D"/>
                </a:solidFill>
                <a:latin typeface="Poppins"/>
                <a:ea typeface="Poppins"/>
                <a:cs typeface="Poppins"/>
                <a:sym typeface="Poppins"/>
              </a:rPr>
              <a:t>Encontrar el valor de la variable en los siguientes ejercicios.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599599" y="2477122"/>
            <a:ext cx="4826469" cy="2057400"/>
            <a:chOff x="0" y="0"/>
            <a:chExt cx="1638616" cy="698500"/>
          </a:xfrm>
        </p:grpSpPr>
        <p:sp>
          <p:nvSpPr>
            <p:cNvPr name="Freeform 3" id="3"/>
            <p:cNvSpPr/>
            <p:nvPr/>
          </p:nvSpPr>
          <p:spPr>
            <a:xfrm flipH="false" flipV="false" rot="0">
              <a:off x="3388" y="0"/>
              <a:ext cx="1631839" cy="698500"/>
            </a:xfrm>
            <a:custGeom>
              <a:avLst/>
              <a:gdLst/>
              <a:ahLst/>
              <a:cxnLst/>
              <a:rect r="r" b="b" t="t" l="l"/>
              <a:pathLst>
                <a:path h="698500" w="1631839">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name="TextBox 4" id="4"/>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1070100" y="2913800"/>
            <a:ext cx="8679475" cy="7458924"/>
            <a:chOff x="0" y="0"/>
            <a:chExt cx="812800" cy="698500"/>
          </a:xfrm>
        </p:grpSpPr>
        <p:sp>
          <p:nvSpPr>
            <p:cNvPr name="Freeform 6" id="6"/>
            <p:cNvSpPr/>
            <p:nvPr/>
          </p:nvSpPr>
          <p:spPr>
            <a:xfrm flipH="false" flipV="false" rot="0">
              <a:off x="1884" y="0"/>
              <a:ext cx="809032" cy="698500"/>
            </a:xfrm>
            <a:custGeom>
              <a:avLst/>
              <a:gdLst/>
              <a:ahLst/>
              <a:cxnLst/>
              <a:rect r="r" b="b" t="t" l="l"/>
              <a:pathLst>
                <a:path h="698500" w="809032">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name="TextBox 7" id="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1605179" y="2826432"/>
            <a:ext cx="8815309" cy="7633660"/>
            <a:chOff x="0" y="0"/>
            <a:chExt cx="4282440" cy="3708400"/>
          </a:xfrm>
        </p:grpSpPr>
        <p:sp>
          <p:nvSpPr>
            <p:cNvPr name="Freeform 9" id="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21574" t="-20453" r="0" b="-19940"/>
              </a:stretch>
            </a:blipFill>
          </p:spPr>
        </p:sp>
      </p:grpSp>
      <p:grpSp>
        <p:nvGrpSpPr>
          <p:cNvPr name="Group 10" id="10"/>
          <p:cNvGrpSpPr/>
          <p:nvPr/>
        </p:nvGrpSpPr>
        <p:grpSpPr>
          <a:xfrm rot="0">
            <a:off x="8706630" y="7947132"/>
            <a:ext cx="3378210" cy="2903149"/>
            <a:chOff x="0" y="0"/>
            <a:chExt cx="812800" cy="698500"/>
          </a:xfrm>
        </p:grpSpPr>
        <p:sp>
          <p:nvSpPr>
            <p:cNvPr name="Freeform 11" id="11"/>
            <p:cNvSpPr/>
            <p:nvPr/>
          </p:nvSpPr>
          <p:spPr>
            <a:xfrm flipH="false" flipV="false" rot="0">
              <a:off x="4841" y="0"/>
              <a:ext cx="803119" cy="698500"/>
            </a:xfrm>
            <a:custGeom>
              <a:avLst/>
              <a:gdLst/>
              <a:ahLst/>
              <a:cxnLst/>
              <a:rect r="r" b="b" t="t" l="l"/>
              <a:pathLst>
                <a:path h="698500" w="803119">
                  <a:moveTo>
                    <a:pt x="795282" y="371039"/>
                  </a:moveTo>
                  <a:lnTo>
                    <a:pt x="617436" y="676711"/>
                  </a:lnTo>
                  <a:cubicBezTo>
                    <a:pt x="609588" y="690201"/>
                    <a:pt x="595157" y="698500"/>
                    <a:pt x="579550" y="698500"/>
                  </a:cubicBezTo>
                  <a:lnTo>
                    <a:pt x="223568" y="698500"/>
                  </a:lnTo>
                  <a:cubicBezTo>
                    <a:pt x="207961" y="698500"/>
                    <a:pt x="193530" y="690201"/>
                    <a:pt x="185682" y="676711"/>
                  </a:cubicBezTo>
                  <a:lnTo>
                    <a:pt x="7836" y="371039"/>
                  </a:lnTo>
                  <a:cubicBezTo>
                    <a:pt x="0" y="357570"/>
                    <a:pt x="0" y="340930"/>
                    <a:pt x="7836" y="327461"/>
                  </a:cubicBezTo>
                  <a:lnTo>
                    <a:pt x="185682" y="21789"/>
                  </a:lnTo>
                  <a:cubicBezTo>
                    <a:pt x="193530" y="8299"/>
                    <a:pt x="207961" y="0"/>
                    <a:pt x="223568" y="0"/>
                  </a:cubicBezTo>
                  <a:lnTo>
                    <a:pt x="579550" y="0"/>
                  </a:lnTo>
                  <a:cubicBezTo>
                    <a:pt x="595157" y="0"/>
                    <a:pt x="609588" y="8299"/>
                    <a:pt x="617436" y="21789"/>
                  </a:cubicBezTo>
                  <a:lnTo>
                    <a:pt x="795282" y="327461"/>
                  </a:lnTo>
                  <a:cubicBezTo>
                    <a:pt x="803118" y="340930"/>
                    <a:pt x="803118" y="357570"/>
                    <a:pt x="795282" y="371039"/>
                  </a:cubicBezTo>
                  <a:close/>
                </a:path>
              </a:pathLst>
            </a:custGeom>
            <a:solidFill>
              <a:srgbClr val="00ADEF"/>
            </a:solidFill>
          </p:spPr>
        </p:sp>
        <p:sp>
          <p:nvSpPr>
            <p:cNvPr name="TextBox 12" id="1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8952322" y="7584763"/>
            <a:ext cx="3949805" cy="3420353"/>
            <a:chOff x="0" y="0"/>
            <a:chExt cx="4282440" cy="3708400"/>
          </a:xfrm>
        </p:grpSpPr>
        <p:sp>
          <p:nvSpPr>
            <p:cNvPr name="Freeform 14" id="1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0" t="-7739" r="0" b="-7739"/>
              </a:stretch>
            </a:blipFill>
          </p:spPr>
        </p:sp>
      </p:grpSp>
      <p:grpSp>
        <p:nvGrpSpPr>
          <p:cNvPr name="Group 15" id="15"/>
          <p:cNvGrpSpPr/>
          <p:nvPr/>
        </p:nvGrpSpPr>
        <p:grpSpPr>
          <a:xfrm rot="0">
            <a:off x="11951196" y="9228265"/>
            <a:ext cx="2394065" cy="2057400"/>
            <a:chOff x="0" y="0"/>
            <a:chExt cx="812800" cy="698500"/>
          </a:xfrm>
        </p:grpSpPr>
        <p:sp>
          <p:nvSpPr>
            <p:cNvPr name="Freeform 16" id="16"/>
            <p:cNvSpPr/>
            <p:nvPr/>
          </p:nvSpPr>
          <p:spPr>
            <a:xfrm flipH="false" flipV="false" rot="0">
              <a:off x="6831" y="0"/>
              <a:ext cx="799139" cy="698500"/>
            </a:xfrm>
            <a:custGeom>
              <a:avLst/>
              <a:gdLst/>
              <a:ahLst/>
              <a:cxnLst/>
              <a:rect r="r" b="b" t="t" l="l"/>
              <a:pathLst>
                <a:path h="698500" w="799139">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ADEF"/>
            </a:solidFill>
          </p:spPr>
        </p:sp>
        <p:sp>
          <p:nvSpPr>
            <p:cNvPr name="TextBox 17" id="1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18" id="18"/>
          <p:cNvSpPr/>
          <p:nvPr/>
        </p:nvSpPr>
        <p:spPr>
          <a:xfrm flipH="false" flipV="false" rot="0">
            <a:off x="1028700" y="2284096"/>
            <a:ext cx="6316098" cy="1221727"/>
          </a:xfrm>
          <a:custGeom>
            <a:avLst/>
            <a:gdLst/>
            <a:ahLst/>
            <a:cxnLst/>
            <a:rect r="r" b="b" t="t" l="l"/>
            <a:pathLst>
              <a:path h="1221727" w="6316098">
                <a:moveTo>
                  <a:pt x="0" y="0"/>
                </a:moveTo>
                <a:lnTo>
                  <a:pt x="6316098" y="0"/>
                </a:lnTo>
                <a:lnTo>
                  <a:pt x="6316098" y="1221726"/>
                </a:lnTo>
                <a:lnTo>
                  <a:pt x="0" y="1221726"/>
                </a:lnTo>
                <a:lnTo>
                  <a:pt x="0" y="0"/>
                </a:lnTo>
                <a:close/>
              </a:path>
            </a:pathLst>
          </a:custGeom>
          <a:blipFill>
            <a:blip r:embed="rId4"/>
            <a:stretch>
              <a:fillRect l="0" t="0" r="0" b="0"/>
            </a:stretch>
          </a:blipFill>
        </p:spPr>
      </p:sp>
      <p:sp>
        <p:nvSpPr>
          <p:cNvPr name="Freeform 19" id="19"/>
          <p:cNvSpPr/>
          <p:nvPr/>
        </p:nvSpPr>
        <p:spPr>
          <a:xfrm flipH="false" flipV="false" rot="0">
            <a:off x="1028700" y="6226198"/>
            <a:ext cx="7495323" cy="3708094"/>
          </a:xfrm>
          <a:custGeom>
            <a:avLst/>
            <a:gdLst/>
            <a:ahLst/>
            <a:cxnLst/>
            <a:rect r="r" b="b" t="t" l="l"/>
            <a:pathLst>
              <a:path h="3708094" w="7495323">
                <a:moveTo>
                  <a:pt x="0" y="0"/>
                </a:moveTo>
                <a:lnTo>
                  <a:pt x="7495323" y="0"/>
                </a:lnTo>
                <a:lnTo>
                  <a:pt x="7495323" y="3708093"/>
                </a:lnTo>
                <a:lnTo>
                  <a:pt x="0" y="3708093"/>
                </a:lnTo>
                <a:lnTo>
                  <a:pt x="0" y="0"/>
                </a:lnTo>
                <a:close/>
              </a:path>
            </a:pathLst>
          </a:custGeom>
          <a:blipFill>
            <a:blip r:embed="rId5"/>
            <a:stretch>
              <a:fillRect l="0" t="0" r="0" b="0"/>
            </a:stretch>
          </a:blipFill>
        </p:spPr>
      </p:sp>
      <p:sp>
        <p:nvSpPr>
          <p:cNvPr name="TextBox 20" id="20"/>
          <p:cNvSpPr txBox="true"/>
          <p:nvPr/>
        </p:nvSpPr>
        <p:spPr>
          <a:xfrm rot="0">
            <a:off x="1028700" y="997667"/>
            <a:ext cx="9754552"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CÁLCULO DE PORCENTAJE</a:t>
            </a:r>
          </a:p>
        </p:txBody>
      </p:sp>
      <p:sp>
        <p:nvSpPr>
          <p:cNvPr name="TextBox 21" id="21"/>
          <p:cNvSpPr txBox="true"/>
          <p:nvPr/>
        </p:nvSpPr>
        <p:spPr>
          <a:xfrm rot="0">
            <a:off x="1028700" y="1665060"/>
            <a:ext cx="10921844" cy="336576"/>
          </a:xfrm>
          <a:prstGeom prst="rect">
            <a:avLst/>
          </a:prstGeom>
        </p:spPr>
        <p:txBody>
          <a:bodyPr anchor="t" rtlCol="false" tIns="0" lIns="0" bIns="0" rIns="0">
            <a:spAutoFit/>
          </a:bodyPr>
          <a:lstStyle/>
          <a:p>
            <a:pPr algn="l">
              <a:lnSpc>
                <a:spcPts val="2376"/>
              </a:lnSpc>
              <a:spcBef>
                <a:spcPct val="0"/>
              </a:spcBef>
            </a:pPr>
            <a:r>
              <a:rPr lang="en-US" sz="2376">
                <a:solidFill>
                  <a:srgbClr val="000B5D"/>
                </a:solidFill>
                <a:latin typeface="Poppins"/>
                <a:ea typeface="Poppins"/>
                <a:cs typeface="Poppins"/>
                <a:sym typeface="Poppins"/>
              </a:rPr>
              <a:t>Estos son casos particulares de la proporción directa </a:t>
            </a:r>
          </a:p>
        </p:txBody>
      </p:sp>
      <p:sp>
        <p:nvSpPr>
          <p:cNvPr name="TextBox 22" id="22"/>
          <p:cNvSpPr txBox="true"/>
          <p:nvPr/>
        </p:nvSpPr>
        <p:spPr>
          <a:xfrm rot="0">
            <a:off x="7674824" y="2736196"/>
            <a:ext cx="5005983" cy="290856"/>
          </a:xfrm>
          <a:prstGeom prst="rect">
            <a:avLst/>
          </a:prstGeom>
        </p:spPr>
        <p:txBody>
          <a:bodyPr anchor="t" rtlCol="false" tIns="0" lIns="0" bIns="0" rIns="0">
            <a:spAutoFit/>
          </a:bodyPr>
          <a:lstStyle/>
          <a:p>
            <a:pPr algn="ctr">
              <a:lnSpc>
                <a:spcPts val="2076"/>
              </a:lnSpc>
              <a:spcBef>
                <a:spcPct val="0"/>
              </a:spcBef>
            </a:pPr>
            <a:r>
              <a:rPr lang="en-US" sz="2076">
                <a:solidFill>
                  <a:srgbClr val="000B5D"/>
                </a:solidFill>
                <a:latin typeface="Poppins"/>
                <a:ea typeface="Poppins"/>
                <a:cs typeface="Poppins"/>
                <a:sym typeface="Poppins"/>
              </a:rPr>
              <a:t>Conocida como regla de tres simples.</a:t>
            </a:r>
          </a:p>
        </p:txBody>
      </p:sp>
      <p:sp>
        <p:nvSpPr>
          <p:cNvPr name="TextBox 23" id="23"/>
          <p:cNvSpPr txBox="true"/>
          <p:nvPr/>
        </p:nvSpPr>
        <p:spPr>
          <a:xfrm rot="0">
            <a:off x="1028700" y="3822697"/>
            <a:ext cx="10576479" cy="2403501"/>
          </a:xfrm>
          <a:prstGeom prst="rect">
            <a:avLst/>
          </a:prstGeom>
        </p:spPr>
        <p:txBody>
          <a:bodyPr anchor="t" rtlCol="false" tIns="0" lIns="0" bIns="0" rIns="0">
            <a:spAutoFit/>
          </a:bodyPr>
          <a:lstStyle/>
          <a:p>
            <a:pPr algn="l">
              <a:lnSpc>
                <a:spcPts val="2376"/>
              </a:lnSpc>
              <a:spcBef>
                <a:spcPct val="0"/>
              </a:spcBef>
            </a:pPr>
            <a:r>
              <a:rPr lang="en-US" b="true" sz="2376">
                <a:solidFill>
                  <a:srgbClr val="000B5D"/>
                </a:solidFill>
                <a:latin typeface="Poppins Bold"/>
                <a:ea typeface="Poppins Bold"/>
                <a:cs typeface="Poppins Bold"/>
                <a:sym typeface="Poppins Bold"/>
              </a:rPr>
              <a:t>Ejemplos </a:t>
            </a:r>
          </a:p>
          <a:p>
            <a:pPr algn="l">
              <a:lnSpc>
                <a:spcPts val="2376"/>
              </a:lnSpc>
              <a:spcBef>
                <a:spcPct val="0"/>
              </a:spcBef>
            </a:pPr>
          </a:p>
          <a:p>
            <a:pPr algn="l">
              <a:lnSpc>
                <a:spcPts val="2376"/>
              </a:lnSpc>
              <a:spcBef>
                <a:spcPct val="0"/>
              </a:spcBef>
            </a:pPr>
            <a:r>
              <a:rPr lang="en-US" sz="2376">
                <a:solidFill>
                  <a:srgbClr val="000B5D"/>
                </a:solidFill>
                <a:latin typeface="Poppins"/>
                <a:ea typeface="Poppins"/>
                <a:cs typeface="Poppins"/>
                <a:sym typeface="Poppins"/>
              </a:rPr>
              <a:t>En un negocio , se invierten y se obtiene una ganancia de $9.600.</a:t>
            </a:r>
          </a:p>
          <a:p>
            <a:pPr algn="l">
              <a:lnSpc>
                <a:spcPts val="2376"/>
              </a:lnSpc>
              <a:spcBef>
                <a:spcPct val="0"/>
              </a:spcBef>
            </a:pPr>
          </a:p>
          <a:p>
            <a:pPr algn="l">
              <a:lnSpc>
                <a:spcPts val="2376"/>
              </a:lnSpc>
              <a:spcBef>
                <a:spcPct val="0"/>
              </a:spcBef>
            </a:pPr>
            <a:r>
              <a:rPr lang="en-US" sz="2376">
                <a:solidFill>
                  <a:srgbClr val="000B5D"/>
                </a:solidFill>
                <a:latin typeface="Poppins"/>
                <a:ea typeface="Poppins"/>
                <a:cs typeface="Poppins"/>
                <a:sym typeface="Poppins"/>
              </a:rPr>
              <a:t>¿Cuál es el porcentaje de ganancia?</a:t>
            </a:r>
          </a:p>
          <a:p>
            <a:pPr algn="l">
              <a:lnSpc>
                <a:spcPts val="2376"/>
              </a:lnSpc>
              <a:spcBef>
                <a:spcPct val="0"/>
              </a:spcBef>
            </a:pPr>
          </a:p>
          <a:p>
            <a:pPr algn="l">
              <a:lnSpc>
                <a:spcPts val="2376"/>
              </a:lnSpc>
              <a:spcBef>
                <a:spcPct val="0"/>
              </a:spcBef>
            </a:pPr>
            <a:r>
              <a:rPr lang="en-US" sz="2376">
                <a:solidFill>
                  <a:srgbClr val="000B5D"/>
                </a:solidFill>
                <a:latin typeface="Poppins"/>
                <a:ea typeface="Poppins"/>
                <a:cs typeface="Poppins"/>
                <a:sym typeface="Poppins"/>
              </a:rPr>
              <a:t>Siguiendo el esquema anterior </a:t>
            </a:r>
          </a:p>
          <a:p>
            <a:pPr algn="l">
              <a:lnSpc>
                <a:spcPts val="2376"/>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599599" y="2477122"/>
            <a:ext cx="4826469" cy="2057400"/>
            <a:chOff x="0" y="0"/>
            <a:chExt cx="1638616" cy="698500"/>
          </a:xfrm>
        </p:grpSpPr>
        <p:sp>
          <p:nvSpPr>
            <p:cNvPr name="Freeform 3" id="3"/>
            <p:cNvSpPr/>
            <p:nvPr/>
          </p:nvSpPr>
          <p:spPr>
            <a:xfrm flipH="false" flipV="false" rot="0">
              <a:off x="3388" y="0"/>
              <a:ext cx="1631839" cy="698500"/>
            </a:xfrm>
            <a:custGeom>
              <a:avLst/>
              <a:gdLst/>
              <a:ahLst/>
              <a:cxnLst/>
              <a:rect r="r" b="b" t="t" l="l"/>
              <a:pathLst>
                <a:path h="698500" w="1631839">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name="TextBox 4" id="4"/>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1070100" y="2913800"/>
            <a:ext cx="8679475" cy="7458924"/>
            <a:chOff x="0" y="0"/>
            <a:chExt cx="812800" cy="698500"/>
          </a:xfrm>
        </p:grpSpPr>
        <p:sp>
          <p:nvSpPr>
            <p:cNvPr name="Freeform 6" id="6"/>
            <p:cNvSpPr/>
            <p:nvPr/>
          </p:nvSpPr>
          <p:spPr>
            <a:xfrm flipH="false" flipV="false" rot="0">
              <a:off x="1884" y="0"/>
              <a:ext cx="809032" cy="698500"/>
            </a:xfrm>
            <a:custGeom>
              <a:avLst/>
              <a:gdLst/>
              <a:ahLst/>
              <a:cxnLst/>
              <a:rect r="r" b="b" t="t" l="l"/>
              <a:pathLst>
                <a:path h="698500" w="809032">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name="TextBox 7" id="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1605179" y="2826432"/>
            <a:ext cx="8815309" cy="7633660"/>
            <a:chOff x="0" y="0"/>
            <a:chExt cx="4282440" cy="3708400"/>
          </a:xfrm>
        </p:grpSpPr>
        <p:sp>
          <p:nvSpPr>
            <p:cNvPr name="Freeform 9" id="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7739" r="0" b="-7739"/>
              </a:stretch>
            </a:blipFill>
          </p:spPr>
        </p:sp>
      </p:grpSp>
      <p:grpSp>
        <p:nvGrpSpPr>
          <p:cNvPr name="Group 10" id="10"/>
          <p:cNvGrpSpPr/>
          <p:nvPr/>
        </p:nvGrpSpPr>
        <p:grpSpPr>
          <a:xfrm rot="0">
            <a:off x="8706630" y="7947132"/>
            <a:ext cx="3378210" cy="2903149"/>
            <a:chOff x="0" y="0"/>
            <a:chExt cx="812800" cy="698500"/>
          </a:xfrm>
        </p:grpSpPr>
        <p:sp>
          <p:nvSpPr>
            <p:cNvPr name="Freeform 11" id="11"/>
            <p:cNvSpPr/>
            <p:nvPr/>
          </p:nvSpPr>
          <p:spPr>
            <a:xfrm flipH="false" flipV="false" rot="0">
              <a:off x="4841" y="0"/>
              <a:ext cx="803119" cy="698500"/>
            </a:xfrm>
            <a:custGeom>
              <a:avLst/>
              <a:gdLst/>
              <a:ahLst/>
              <a:cxnLst/>
              <a:rect r="r" b="b" t="t" l="l"/>
              <a:pathLst>
                <a:path h="698500" w="803119">
                  <a:moveTo>
                    <a:pt x="795282" y="371039"/>
                  </a:moveTo>
                  <a:lnTo>
                    <a:pt x="617436" y="676711"/>
                  </a:lnTo>
                  <a:cubicBezTo>
                    <a:pt x="609588" y="690201"/>
                    <a:pt x="595157" y="698500"/>
                    <a:pt x="579550" y="698500"/>
                  </a:cubicBezTo>
                  <a:lnTo>
                    <a:pt x="223568" y="698500"/>
                  </a:lnTo>
                  <a:cubicBezTo>
                    <a:pt x="207961" y="698500"/>
                    <a:pt x="193530" y="690201"/>
                    <a:pt x="185682" y="676711"/>
                  </a:cubicBezTo>
                  <a:lnTo>
                    <a:pt x="7836" y="371039"/>
                  </a:lnTo>
                  <a:cubicBezTo>
                    <a:pt x="0" y="357570"/>
                    <a:pt x="0" y="340930"/>
                    <a:pt x="7836" y="327461"/>
                  </a:cubicBezTo>
                  <a:lnTo>
                    <a:pt x="185682" y="21789"/>
                  </a:lnTo>
                  <a:cubicBezTo>
                    <a:pt x="193530" y="8299"/>
                    <a:pt x="207961" y="0"/>
                    <a:pt x="223568" y="0"/>
                  </a:cubicBezTo>
                  <a:lnTo>
                    <a:pt x="579550" y="0"/>
                  </a:lnTo>
                  <a:cubicBezTo>
                    <a:pt x="595157" y="0"/>
                    <a:pt x="609588" y="8299"/>
                    <a:pt x="617436" y="21789"/>
                  </a:cubicBezTo>
                  <a:lnTo>
                    <a:pt x="795282" y="327461"/>
                  </a:lnTo>
                  <a:cubicBezTo>
                    <a:pt x="803118" y="340930"/>
                    <a:pt x="803118" y="357570"/>
                    <a:pt x="795282" y="371039"/>
                  </a:cubicBezTo>
                  <a:close/>
                </a:path>
              </a:pathLst>
            </a:custGeom>
            <a:solidFill>
              <a:srgbClr val="00ADEF"/>
            </a:solidFill>
          </p:spPr>
        </p:sp>
        <p:sp>
          <p:nvSpPr>
            <p:cNvPr name="TextBox 12" id="1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8952322" y="7584763"/>
            <a:ext cx="3949805" cy="3420353"/>
            <a:chOff x="0" y="0"/>
            <a:chExt cx="4282440" cy="3708400"/>
          </a:xfrm>
        </p:grpSpPr>
        <p:sp>
          <p:nvSpPr>
            <p:cNvPr name="Freeform 14" id="1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0" t="-7739" r="0" b="-7739"/>
              </a:stretch>
            </a:blipFill>
          </p:spPr>
        </p:sp>
      </p:grpSp>
      <p:grpSp>
        <p:nvGrpSpPr>
          <p:cNvPr name="Group 15" id="15"/>
          <p:cNvGrpSpPr/>
          <p:nvPr/>
        </p:nvGrpSpPr>
        <p:grpSpPr>
          <a:xfrm rot="0">
            <a:off x="11951196" y="9228265"/>
            <a:ext cx="2394065" cy="2057400"/>
            <a:chOff x="0" y="0"/>
            <a:chExt cx="812800" cy="698500"/>
          </a:xfrm>
        </p:grpSpPr>
        <p:sp>
          <p:nvSpPr>
            <p:cNvPr name="Freeform 16" id="16"/>
            <p:cNvSpPr/>
            <p:nvPr/>
          </p:nvSpPr>
          <p:spPr>
            <a:xfrm flipH="false" flipV="false" rot="0">
              <a:off x="6831" y="0"/>
              <a:ext cx="799139" cy="698500"/>
            </a:xfrm>
            <a:custGeom>
              <a:avLst/>
              <a:gdLst/>
              <a:ahLst/>
              <a:cxnLst/>
              <a:rect r="r" b="b" t="t" l="l"/>
              <a:pathLst>
                <a:path h="698500" w="799139">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ADEF"/>
            </a:solidFill>
          </p:spPr>
        </p:sp>
        <p:sp>
          <p:nvSpPr>
            <p:cNvPr name="TextBox 17" id="17"/>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18" id="18"/>
          <p:cNvSpPr/>
          <p:nvPr/>
        </p:nvSpPr>
        <p:spPr>
          <a:xfrm flipH="false" flipV="false" rot="0">
            <a:off x="1028700" y="4534522"/>
            <a:ext cx="6784561" cy="2803545"/>
          </a:xfrm>
          <a:custGeom>
            <a:avLst/>
            <a:gdLst/>
            <a:ahLst/>
            <a:cxnLst/>
            <a:rect r="r" b="b" t="t" l="l"/>
            <a:pathLst>
              <a:path h="2803545" w="6784561">
                <a:moveTo>
                  <a:pt x="0" y="0"/>
                </a:moveTo>
                <a:lnTo>
                  <a:pt x="6784561" y="0"/>
                </a:lnTo>
                <a:lnTo>
                  <a:pt x="6784561" y="2803546"/>
                </a:lnTo>
                <a:lnTo>
                  <a:pt x="0" y="2803546"/>
                </a:lnTo>
                <a:lnTo>
                  <a:pt x="0" y="0"/>
                </a:lnTo>
                <a:close/>
              </a:path>
            </a:pathLst>
          </a:custGeom>
          <a:blipFill>
            <a:blip r:embed="rId4"/>
            <a:stretch>
              <a:fillRect l="-7747" t="0" r="0" b="0"/>
            </a:stretch>
          </a:blipFill>
        </p:spPr>
      </p:sp>
      <p:sp>
        <p:nvSpPr>
          <p:cNvPr name="TextBox 19" id="19"/>
          <p:cNvSpPr txBox="true"/>
          <p:nvPr/>
        </p:nvSpPr>
        <p:spPr>
          <a:xfrm rot="0">
            <a:off x="1028700" y="997667"/>
            <a:ext cx="9754552"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CÁLCULO DE PORCENTAJE</a:t>
            </a:r>
          </a:p>
        </p:txBody>
      </p:sp>
      <p:sp>
        <p:nvSpPr>
          <p:cNvPr name="TextBox 20" id="20"/>
          <p:cNvSpPr txBox="true"/>
          <p:nvPr/>
        </p:nvSpPr>
        <p:spPr>
          <a:xfrm rot="0">
            <a:off x="1028700" y="1969157"/>
            <a:ext cx="10576479" cy="2108226"/>
          </a:xfrm>
          <a:prstGeom prst="rect">
            <a:avLst/>
          </a:prstGeom>
        </p:spPr>
        <p:txBody>
          <a:bodyPr anchor="t" rtlCol="false" tIns="0" lIns="0" bIns="0" rIns="0">
            <a:spAutoFit/>
          </a:bodyPr>
          <a:lstStyle/>
          <a:p>
            <a:pPr algn="l">
              <a:lnSpc>
                <a:spcPts val="2376"/>
              </a:lnSpc>
              <a:spcBef>
                <a:spcPct val="0"/>
              </a:spcBef>
            </a:pPr>
            <a:r>
              <a:rPr lang="en-US" b="true" sz="2376">
                <a:solidFill>
                  <a:srgbClr val="000B5D"/>
                </a:solidFill>
                <a:latin typeface="Poppins Bold"/>
                <a:ea typeface="Poppins Bold"/>
                <a:cs typeface="Poppins Bold"/>
                <a:sym typeface="Poppins Bold"/>
              </a:rPr>
              <a:t>Ejemplos </a:t>
            </a:r>
          </a:p>
          <a:p>
            <a:pPr algn="l">
              <a:lnSpc>
                <a:spcPts val="2376"/>
              </a:lnSpc>
              <a:spcBef>
                <a:spcPct val="0"/>
              </a:spcBef>
            </a:pPr>
          </a:p>
          <a:p>
            <a:pPr algn="l">
              <a:lnSpc>
                <a:spcPts val="2376"/>
              </a:lnSpc>
              <a:spcBef>
                <a:spcPct val="0"/>
              </a:spcBef>
            </a:pPr>
            <a:r>
              <a:rPr lang="en-US" sz="2376">
                <a:solidFill>
                  <a:srgbClr val="000B5D"/>
                </a:solidFill>
                <a:latin typeface="Poppins"/>
                <a:ea typeface="Poppins"/>
                <a:cs typeface="Poppins"/>
                <a:sym typeface="Poppins"/>
              </a:rPr>
              <a:t>Una persona pierde en un negocio $11.700 que corresponde al 30% del capital invertido </a:t>
            </a:r>
          </a:p>
          <a:p>
            <a:pPr algn="l">
              <a:lnSpc>
                <a:spcPts val="2376"/>
              </a:lnSpc>
              <a:spcBef>
                <a:spcPct val="0"/>
              </a:spcBef>
            </a:pPr>
          </a:p>
          <a:p>
            <a:pPr algn="l">
              <a:lnSpc>
                <a:spcPts val="2376"/>
              </a:lnSpc>
              <a:spcBef>
                <a:spcPct val="0"/>
              </a:spcBef>
            </a:pPr>
            <a:r>
              <a:rPr lang="en-US" sz="2376">
                <a:solidFill>
                  <a:srgbClr val="000B5D"/>
                </a:solidFill>
                <a:latin typeface="Poppins"/>
                <a:ea typeface="Poppins"/>
                <a:cs typeface="Poppins"/>
                <a:sym typeface="Poppins"/>
              </a:rPr>
              <a:t>¿Cuál era el capital invertido?</a:t>
            </a:r>
          </a:p>
          <a:p>
            <a:pPr algn="l">
              <a:lnSpc>
                <a:spcPts val="2376"/>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98573" y="9010697"/>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2228904" y="9654243"/>
            <a:ext cx="8377487" cy="2964361"/>
            <a:chOff x="0" y="0"/>
            <a:chExt cx="1974009" cy="698500"/>
          </a:xfrm>
        </p:grpSpPr>
        <p:sp>
          <p:nvSpPr>
            <p:cNvPr name="Freeform 6" id="6"/>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7" id="7"/>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8" id="8"/>
          <p:cNvSpPr/>
          <p:nvPr/>
        </p:nvSpPr>
        <p:spPr>
          <a:xfrm flipH="false" flipV="false" rot="0">
            <a:off x="10527051" y="1806829"/>
            <a:ext cx="6732249" cy="6673342"/>
          </a:xfrm>
          <a:custGeom>
            <a:avLst/>
            <a:gdLst/>
            <a:ahLst/>
            <a:cxnLst/>
            <a:rect r="r" b="b" t="t" l="l"/>
            <a:pathLst>
              <a:path h="6673342" w="6732249">
                <a:moveTo>
                  <a:pt x="0" y="0"/>
                </a:moveTo>
                <a:lnTo>
                  <a:pt x="6732249" y="0"/>
                </a:lnTo>
                <a:lnTo>
                  <a:pt x="6732249" y="6673342"/>
                </a:lnTo>
                <a:lnTo>
                  <a:pt x="0" y="6673342"/>
                </a:lnTo>
                <a:lnTo>
                  <a:pt x="0" y="0"/>
                </a:lnTo>
                <a:close/>
              </a:path>
            </a:pathLst>
          </a:custGeom>
          <a:blipFill>
            <a:blip r:embed="rId2"/>
            <a:stretch>
              <a:fillRect l="0" t="0" r="0" b="0"/>
            </a:stretch>
          </a:blipFill>
        </p:spPr>
      </p:sp>
      <p:sp>
        <p:nvSpPr>
          <p:cNvPr name="TextBox 9" id="9"/>
          <p:cNvSpPr txBox="true"/>
          <p:nvPr/>
        </p:nvSpPr>
        <p:spPr>
          <a:xfrm rot="0">
            <a:off x="1028700" y="1704669"/>
            <a:ext cx="10636203" cy="1060508"/>
          </a:xfrm>
          <a:prstGeom prst="rect">
            <a:avLst/>
          </a:prstGeom>
        </p:spPr>
        <p:txBody>
          <a:bodyPr anchor="t" rtlCol="false" tIns="0" lIns="0" bIns="0" rIns="0">
            <a:spAutoFit/>
          </a:bodyPr>
          <a:lstStyle/>
          <a:p>
            <a:pPr algn="l">
              <a:lnSpc>
                <a:spcPts val="7396"/>
              </a:lnSpc>
            </a:pPr>
            <a:r>
              <a:rPr lang="en-US" b="true" sz="7396">
                <a:solidFill>
                  <a:srgbClr val="000B5D"/>
                </a:solidFill>
                <a:latin typeface="Poppins Semi-Bold"/>
                <a:ea typeface="Poppins Semi-Bold"/>
                <a:cs typeface="Poppins Semi-Bold"/>
                <a:sym typeface="Poppins Semi-Bold"/>
              </a:rPr>
              <a:t>INCERTIDUMBRE</a:t>
            </a:r>
          </a:p>
        </p:txBody>
      </p:sp>
      <p:sp>
        <p:nvSpPr>
          <p:cNvPr name="TextBox 10" id="10"/>
          <p:cNvSpPr txBox="true"/>
          <p:nvPr/>
        </p:nvSpPr>
        <p:spPr>
          <a:xfrm rot="0">
            <a:off x="1028700" y="3001427"/>
            <a:ext cx="8115300" cy="3019425"/>
          </a:xfrm>
          <a:prstGeom prst="rect">
            <a:avLst/>
          </a:prstGeom>
        </p:spPr>
        <p:txBody>
          <a:bodyPr anchor="t" rtlCol="false" tIns="0" lIns="0" bIns="0" rIns="0">
            <a:spAutoFit/>
          </a:bodyPr>
          <a:lstStyle/>
          <a:p>
            <a:pPr algn="just">
              <a:lnSpc>
                <a:spcPts val="2639"/>
              </a:lnSpc>
            </a:pPr>
            <a:r>
              <a:rPr lang="en-US" sz="2199">
                <a:solidFill>
                  <a:srgbClr val="000B5D"/>
                </a:solidFill>
                <a:latin typeface="Poppins"/>
                <a:ea typeface="Poppins"/>
                <a:cs typeface="Poppins"/>
                <a:sym typeface="Poppins"/>
              </a:rPr>
              <a:t>La incertidumbre de la medición es una forma de expresar el hecho de que, para un mensurando (dato medido) y su resultado de medición dados, no hay un solo valor, sino un número infinito de valores dispersos alrededor del resultado, que son consistentes con todas las observaciones de los datos y conocimientos que se tengan del mundo físico, y que con distintos grados de credibilidad pueden ser atribuidos al mensurando.</a:t>
            </a:r>
          </a:p>
          <a:p>
            <a:pPr algn="just">
              <a:lnSpc>
                <a:spcPts val="2639"/>
              </a:lnSpc>
            </a:pPr>
          </a:p>
        </p:txBody>
      </p:sp>
      <p:sp>
        <p:nvSpPr>
          <p:cNvPr name="TextBox 11" id="11"/>
          <p:cNvSpPr txBox="true"/>
          <p:nvPr/>
        </p:nvSpPr>
        <p:spPr>
          <a:xfrm rot="0">
            <a:off x="1028700" y="6220877"/>
            <a:ext cx="8115300" cy="1268730"/>
          </a:xfrm>
          <a:prstGeom prst="rect">
            <a:avLst/>
          </a:prstGeom>
        </p:spPr>
        <p:txBody>
          <a:bodyPr anchor="t" rtlCol="false" tIns="0" lIns="0" bIns="0" rIns="0">
            <a:spAutoFit/>
          </a:bodyPr>
          <a:lstStyle/>
          <a:p>
            <a:pPr algn="l">
              <a:lnSpc>
                <a:spcPts val="2519"/>
              </a:lnSpc>
            </a:pPr>
            <a:r>
              <a:rPr lang="en-US" b="true" sz="1799">
                <a:solidFill>
                  <a:srgbClr val="000B5D"/>
                </a:solidFill>
                <a:latin typeface="Poppins Bold"/>
                <a:ea typeface="Poppins Bold"/>
                <a:cs typeface="Poppins Bold"/>
                <a:sym typeface="Poppins Bold"/>
              </a:rPr>
              <a:t>La definición del término Incertidumbre</a:t>
            </a:r>
          </a:p>
          <a:p>
            <a:pPr algn="l">
              <a:lnSpc>
                <a:spcPts val="2519"/>
              </a:lnSpc>
            </a:pPr>
            <a:r>
              <a:rPr lang="en-US" sz="1799">
                <a:solidFill>
                  <a:srgbClr val="000B5D"/>
                </a:solidFill>
                <a:latin typeface="Poppins"/>
                <a:ea typeface="Poppins"/>
                <a:cs typeface="Poppins"/>
                <a:sym typeface="Poppins"/>
              </a:rPr>
              <a:t>Es un parámetro, asociado con el resultado de una medición, que caracteriza la dispersión de los valores que pudieran ser razonablemente atribuidos al mensurando.</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66800"/>
            <a:ext cx="8294787" cy="647700"/>
          </a:xfrm>
          <a:prstGeom prst="rect">
            <a:avLst/>
          </a:prstGeom>
        </p:spPr>
        <p:txBody>
          <a:bodyPr anchor="t" rtlCol="false" tIns="0" lIns="0" bIns="0" rIns="0">
            <a:spAutoFit/>
          </a:bodyPr>
          <a:lstStyle/>
          <a:p>
            <a:pPr algn="l">
              <a:lnSpc>
                <a:spcPts val="4500"/>
              </a:lnSpc>
            </a:pPr>
            <a:r>
              <a:rPr lang="en-US" b="true" sz="4500">
                <a:solidFill>
                  <a:srgbClr val="000B5D"/>
                </a:solidFill>
                <a:latin typeface="Poppins Semi-Bold"/>
                <a:ea typeface="Poppins Semi-Bold"/>
                <a:cs typeface="Poppins Semi-Bold"/>
                <a:sym typeface="Poppins Semi-Bold"/>
              </a:rPr>
              <a:t>FUENTES DE INCERTIDUMBRE</a:t>
            </a:r>
          </a:p>
        </p:txBody>
      </p:sp>
      <p:grpSp>
        <p:nvGrpSpPr>
          <p:cNvPr name="Group 3" id="3"/>
          <p:cNvGrpSpPr/>
          <p:nvPr/>
        </p:nvGrpSpPr>
        <p:grpSpPr>
          <a:xfrm rot="0">
            <a:off x="3499579" y="2950865"/>
            <a:ext cx="3967043" cy="1041524"/>
            <a:chOff x="0" y="0"/>
            <a:chExt cx="2660504" cy="698500"/>
          </a:xfrm>
        </p:grpSpPr>
        <p:sp>
          <p:nvSpPr>
            <p:cNvPr name="Freeform 4" id="4"/>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5" id="5"/>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6" id="6"/>
          <p:cNvGrpSpPr/>
          <p:nvPr/>
        </p:nvGrpSpPr>
        <p:grpSpPr>
          <a:xfrm rot="0">
            <a:off x="3499579" y="6517217"/>
            <a:ext cx="3967043" cy="1041524"/>
            <a:chOff x="0" y="0"/>
            <a:chExt cx="2660504" cy="698500"/>
          </a:xfrm>
        </p:grpSpPr>
        <p:sp>
          <p:nvSpPr>
            <p:cNvPr name="Freeform 7" id="7"/>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8" id="8"/>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sp>
        <p:nvSpPr>
          <p:cNvPr name="TextBox 9" id="9"/>
          <p:cNvSpPr txBox="true"/>
          <p:nvPr/>
        </p:nvSpPr>
        <p:spPr>
          <a:xfrm rot="0">
            <a:off x="5012690" y="2969596"/>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1</a:t>
            </a:r>
          </a:p>
        </p:txBody>
      </p:sp>
      <p:sp>
        <p:nvSpPr>
          <p:cNvPr name="TextBox 10" id="10"/>
          <p:cNvSpPr txBox="true"/>
          <p:nvPr/>
        </p:nvSpPr>
        <p:spPr>
          <a:xfrm rot="0">
            <a:off x="5012690" y="6535948"/>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3</a:t>
            </a:r>
          </a:p>
        </p:txBody>
      </p:sp>
      <p:grpSp>
        <p:nvGrpSpPr>
          <p:cNvPr name="Group 11" id="11"/>
          <p:cNvGrpSpPr/>
          <p:nvPr/>
        </p:nvGrpSpPr>
        <p:grpSpPr>
          <a:xfrm rot="0">
            <a:off x="3266720" y="3524893"/>
            <a:ext cx="5235278" cy="2137280"/>
            <a:chOff x="0" y="0"/>
            <a:chExt cx="1710979" cy="698500"/>
          </a:xfrm>
        </p:grpSpPr>
        <p:sp>
          <p:nvSpPr>
            <p:cNvPr name="Freeform 12" id="12"/>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13" id="13"/>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14" id="14"/>
          <p:cNvGrpSpPr/>
          <p:nvPr/>
        </p:nvGrpSpPr>
        <p:grpSpPr>
          <a:xfrm rot="0">
            <a:off x="3266720" y="7091245"/>
            <a:ext cx="5235278" cy="2137280"/>
            <a:chOff x="0" y="0"/>
            <a:chExt cx="1710979" cy="698500"/>
          </a:xfrm>
        </p:grpSpPr>
        <p:sp>
          <p:nvSpPr>
            <p:cNvPr name="Freeform 15" id="15"/>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16" id="16"/>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17" id="17"/>
          <p:cNvGrpSpPr/>
          <p:nvPr/>
        </p:nvGrpSpPr>
        <p:grpSpPr>
          <a:xfrm rot="0">
            <a:off x="1078134" y="2322607"/>
            <a:ext cx="3886041" cy="3339566"/>
            <a:chOff x="0" y="0"/>
            <a:chExt cx="812800" cy="698500"/>
          </a:xfrm>
        </p:grpSpPr>
        <p:sp>
          <p:nvSpPr>
            <p:cNvPr name="Freeform 18" id="18"/>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19" id="19"/>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0" id="20"/>
          <p:cNvGrpSpPr/>
          <p:nvPr/>
        </p:nvGrpSpPr>
        <p:grpSpPr>
          <a:xfrm rot="0">
            <a:off x="1078134" y="5888958"/>
            <a:ext cx="3886041" cy="3339566"/>
            <a:chOff x="0" y="0"/>
            <a:chExt cx="812800" cy="698500"/>
          </a:xfrm>
        </p:grpSpPr>
        <p:sp>
          <p:nvSpPr>
            <p:cNvPr name="Freeform 21" id="21"/>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22" id="22"/>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3" id="23"/>
          <p:cNvGrpSpPr/>
          <p:nvPr/>
        </p:nvGrpSpPr>
        <p:grpSpPr>
          <a:xfrm rot="0">
            <a:off x="1163603" y="2396057"/>
            <a:ext cx="3715103" cy="3192666"/>
            <a:chOff x="0" y="0"/>
            <a:chExt cx="812800" cy="698500"/>
          </a:xfrm>
        </p:grpSpPr>
        <p:sp>
          <p:nvSpPr>
            <p:cNvPr name="Freeform 24" id="24"/>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25" id="25"/>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6" id="26"/>
          <p:cNvGrpSpPr/>
          <p:nvPr/>
        </p:nvGrpSpPr>
        <p:grpSpPr>
          <a:xfrm rot="0">
            <a:off x="1163603" y="5962408"/>
            <a:ext cx="3715103" cy="3192666"/>
            <a:chOff x="0" y="0"/>
            <a:chExt cx="812800" cy="698500"/>
          </a:xfrm>
        </p:grpSpPr>
        <p:sp>
          <p:nvSpPr>
            <p:cNvPr name="Freeform 27" id="27"/>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28" id="28"/>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9" id="29"/>
          <p:cNvGrpSpPr/>
          <p:nvPr/>
        </p:nvGrpSpPr>
        <p:grpSpPr>
          <a:xfrm rot="0">
            <a:off x="1275905" y="2481083"/>
            <a:ext cx="3490498" cy="3022614"/>
            <a:chOff x="0" y="0"/>
            <a:chExt cx="4282440" cy="3708400"/>
          </a:xfrm>
        </p:grpSpPr>
        <p:sp>
          <p:nvSpPr>
            <p:cNvPr name="Freeform 30" id="30"/>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46" t="0" r="-14946" b="0"/>
              </a:stretch>
            </a:blipFill>
          </p:spPr>
        </p:sp>
      </p:grpSp>
      <p:grpSp>
        <p:nvGrpSpPr>
          <p:cNvPr name="Group 31" id="31"/>
          <p:cNvGrpSpPr/>
          <p:nvPr/>
        </p:nvGrpSpPr>
        <p:grpSpPr>
          <a:xfrm rot="0">
            <a:off x="1275905" y="6047434"/>
            <a:ext cx="3490498" cy="3022614"/>
            <a:chOff x="0" y="0"/>
            <a:chExt cx="4282440" cy="3708400"/>
          </a:xfrm>
        </p:grpSpPr>
        <p:sp>
          <p:nvSpPr>
            <p:cNvPr name="Freeform 32" id="3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14946" t="0" r="-14946" b="0"/>
              </a:stretch>
            </a:blipFill>
          </p:spPr>
        </p:sp>
      </p:grpSp>
      <p:sp>
        <p:nvSpPr>
          <p:cNvPr name="TextBox 33" id="33"/>
          <p:cNvSpPr txBox="true"/>
          <p:nvPr/>
        </p:nvSpPr>
        <p:spPr>
          <a:xfrm rot="0">
            <a:off x="5012690" y="4048125"/>
            <a:ext cx="2721701" cy="942975"/>
          </a:xfrm>
          <a:prstGeom prst="rect">
            <a:avLst/>
          </a:prstGeom>
        </p:spPr>
        <p:txBody>
          <a:bodyPr anchor="t" rtlCol="false" tIns="0" lIns="0" bIns="0" rIns="0">
            <a:spAutoFit/>
          </a:bodyPr>
          <a:lstStyle/>
          <a:p>
            <a:pPr algn="ctr">
              <a:lnSpc>
                <a:spcPts val="2400"/>
              </a:lnSpc>
            </a:pPr>
            <a:r>
              <a:rPr lang="en-US" sz="2000">
                <a:solidFill>
                  <a:srgbClr val="000B5D"/>
                </a:solidFill>
                <a:latin typeface="Poppins"/>
                <a:ea typeface="Poppins"/>
                <a:cs typeface="Poppins"/>
                <a:sym typeface="Poppins"/>
              </a:rPr>
              <a:t>Definición incompleta de lo que se va a medir</a:t>
            </a:r>
          </a:p>
        </p:txBody>
      </p:sp>
      <p:sp>
        <p:nvSpPr>
          <p:cNvPr name="TextBox 34" id="34"/>
          <p:cNvSpPr txBox="true"/>
          <p:nvPr/>
        </p:nvSpPr>
        <p:spPr>
          <a:xfrm rot="0">
            <a:off x="5012690" y="7159760"/>
            <a:ext cx="2721701" cy="1990725"/>
          </a:xfrm>
          <a:prstGeom prst="rect">
            <a:avLst/>
          </a:prstGeom>
        </p:spPr>
        <p:txBody>
          <a:bodyPr anchor="t" rtlCol="false" tIns="0" lIns="0" bIns="0" rIns="0">
            <a:spAutoFit/>
          </a:bodyPr>
          <a:lstStyle/>
          <a:p>
            <a:pPr algn="ctr">
              <a:lnSpc>
                <a:spcPts val="1968"/>
              </a:lnSpc>
            </a:pPr>
            <a:r>
              <a:rPr lang="en-US" sz="1640">
                <a:solidFill>
                  <a:srgbClr val="000B5D"/>
                </a:solidFill>
                <a:latin typeface="Poppins"/>
                <a:ea typeface="Poppins"/>
                <a:cs typeface="Poppins"/>
                <a:sym typeface="Poppins"/>
              </a:rPr>
              <a:t>Conocimiento inadecuado de los efectos de las condiciones ambientales sobre las mediciones, o mediciones imperfectas de dichas condiciones ambientales</a:t>
            </a:r>
          </a:p>
        </p:txBody>
      </p:sp>
      <p:grpSp>
        <p:nvGrpSpPr>
          <p:cNvPr name="Group 35" id="35"/>
          <p:cNvGrpSpPr/>
          <p:nvPr/>
        </p:nvGrpSpPr>
        <p:grpSpPr>
          <a:xfrm rot="0">
            <a:off x="12256881" y="2950865"/>
            <a:ext cx="3967043" cy="1041524"/>
            <a:chOff x="0" y="0"/>
            <a:chExt cx="2660504" cy="698500"/>
          </a:xfrm>
        </p:grpSpPr>
        <p:sp>
          <p:nvSpPr>
            <p:cNvPr name="Freeform 36" id="36"/>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37" id="37"/>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38" id="38"/>
          <p:cNvGrpSpPr/>
          <p:nvPr/>
        </p:nvGrpSpPr>
        <p:grpSpPr>
          <a:xfrm rot="0">
            <a:off x="12256881" y="6517217"/>
            <a:ext cx="3967043" cy="1041524"/>
            <a:chOff x="0" y="0"/>
            <a:chExt cx="2660504" cy="698500"/>
          </a:xfrm>
        </p:grpSpPr>
        <p:sp>
          <p:nvSpPr>
            <p:cNvPr name="Freeform 39" id="39"/>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40" id="40"/>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sp>
        <p:nvSpPr>
          <p:cNvPr name="TextBox 41" id="41"/>
          <p:cNvSpPr txBox="true"/>
          <p:nvPr/>
        </p:nvSpPr>
        <p:spPr>
          <a:xfrm rot="0">
            <a:off x="13769992" y="2969596"/>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2</a:t>
            </a:r>
          </a:p>
        </p:txBody>
      </p:sp>
      <p:sp>
        <p:nvSpPr>
          <p:cNvPr name="TextBox 42" id="42"/>
          <p:cNvSpPr txBox="true"/>
          <p:nvPr/>
        </p:nvSpPr>
        <p:spPr>
          <a:xfrm rot="0">
            <a:off x="13769992" y="6535948"/>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4</a:t>
            </a:r>
          </a:p>
        </p:txBody>
      </p:sp>
      <p:grpSp>
        <p:nvGrpSpPr>
          <p:cNvPr name="Group 43" id="43"/>
          <p:cNvGrpSpPr/>
          <p:nvPr/>
        </p:nvGrpSpPr>
        <p:grpSpPr>
          <a:xfrm rot="0">
            <a:off x="12024022" y="3524893"/>
            <a:ext cx="5235278" cy="2137280"/>
            <a:chOff x="0" y="0"/>
            <a:chExt cx="1710979" cy="698500"/>
          </a:xfrm>
        </p:grpSpPr>
        <p:sp>
          <p:nvSpPr>
            <p:cNvPr name="Freeform 44" id="44"/>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45" id="45"/>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46" id="46"/>
          <p:cNvGrpSpPr/>
          <p:nvPr/>
        </p:nvGrpSpPr>
        <p:grpSpPr>
          <a:xfrm rot="0">
            <a:off x="12024022" y="7091245"/>
            <a:ext cx="5235278" cy="2137280"/>
            <a:chOff x="0" y="0"/>
            <a:chExt cx="1710979" cy="698500"/>
          </a:xfrm>
        </p:grpSpPr>
        <p:sp>
          <p:nvSpPr>
            <p:cNvPr name="Freeform 47" id="47"/>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48" id="48"/>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49" id="49"/>
          <p:cNvGrpSpPr/>
          <p:nvPr/>
        </p:nvGrpSpPr>
        <p:grpSpPr>
          <a:xfrm rot="0">
            <a:off x="9835436" y="2322607"/>
            <a:ext cx="3886041" cy="3339566"/>
            <a:chOff x="0" y="0"/>
            <a:chExt cx="812800" cy="698500"/>
          </a:xfrm>
        </p:grpSpPr>
        <p:sp>
          <p:nvSpPr>
            <p:cNvPr name="Freeform 50" id="50"/>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51" id="51"/>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2" id="52"/>
          <p:cNvGrpSpPr/>
          <p:nvPr/>
        </p:nvGrpSpPr>
        <p:grpSpPr>
          <a:xfrm rot="0">
            <a:off x="9835436" y="5888958"/>
            <a:ext cx="3886041" cy="3339566"/>
            <a:chOff x="0" y="0"/>
            <a:chExt cx="812800" cy="698500"/>
          </a:xfrm>
        </p:grpSpPr>
        <p:sp>
          <p:nvSpPr>
            <p:cNvPr name="Freeform 53" id="53"/>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54" id="54"/>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5" id="55"/>
          <p:cNvGrpSpPr/>
          <p:nvPr/>
        </p:nvGrpSpPr>
        <p:grpSpPr>
          <a:xfrm rot="0">
            <a:off x="9920905" y="2396057"/>
            <a:ext cx="3715103" cy="3192666"/>
            <a:chOff x="0" y="0"/>
            <a:chExt cx="812800" cy="698500"/>
          </a:xfrm>
        </p:grpSpPr>
        <p:sp>
          <p:nvSpPr>
            <p:cNvPr name="Freeform 56" id="56"/>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57" id="57"/>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8" id="58"/>
          <p:cNvGrpSpPr/>
          <p:nvPr/>
        </p:nvGrpSpPr>
        <p:grpSpPr>
          <a:xfrm rot="0">
            <a:off x="9920905" y="5962408"/>
            <a:ext cx="3715103" cy="3192666"/>
            <a:chOff x="0" y="0"/>
            <a:chExt cx="812800" cy="698500"/>
          </a:xfrm>
        </p:grpSpPr>
        <p:sp>
          <p:nvSpPr>
            <p:cNvPr name="Freeform 59" id="59"/>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60" id="60"/>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61" id="61"/>
          <p:cNvGrpSpPr/>
          <p:nvPr/>
        </p:nvGrpSpPr>
        <p:grpSpPr>
          <a:xfrm rot="0">
            <a:off x="10033207" y="2481083"/>
            <a:ext cx="3490498" cy="3022614"/>
            <a:chOff x="0" y="0"/>
            <a:chExt cx="4282440" cy="3708400"/>
          </a:xfrm>
        </p:grpSpPr>
        <p:sp>
          <p:nvSpPr>
            <p:cNvPr name="Freeform 62" id="6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4926" t="0" r="-14926" b="0"/>
              </a:stretch>
            </a:blipFill>
          </p:spPr>
        </p:sp>
      </p:grpSp>
      <p:grpSp>
        <p:nvGrpSpPr>
          <p:cNvPr name="Group 63" id="63"/>
          <p:cNvGrpSpPr/>
          <p:nvPr/>
        </p:nvGrpSpPr>
        <p:grpSpPr>
          <a:xfrm rot="0">
            <a:off x="10033207" y="6047434"/>
            <a:ext cx="3490498" cy="3022614"/>
            <a:chOff x="0" y="0"/>
            <a:chExt cx="4282440" cy="3708400"/>
          </a:xfrm>
        </p:grpSpPr>
        <p:sp>
          <p:nvSpPr>
            <p:cNvPr name="Freeform 64" id="6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14946" t="0" r="-14946" b="0"/>
              </a:stretch>
            </a:blipFill>
          </p:spPr>
        </p:sp>
      </p:grpSp>
      <p:sp>
        <p:nvSpPr>
          <p:cNvPr name="TextBox 65" id="65"/>
          <p:cNvSpPr txBox="true"/>
          <p:nvPr/>
        </p:nvSpPr>
        <p:spPr>
          <a:xfrm rot="0">
            <a:off x="13769102" y="4048125"/>
            <a:ext cx="2721701" cy="942975"/>
          </a:xfrm>
          <a:prstGeom prst="rect">
            <a:avLst/>
          </a:prstGeom>
        </p:spPr>
        <p:txBody>
          <a:bodyPr anchor="t" rtlCol="false" tIns="0" lIns="0" bIns="0" rIns="0">
            <a:spAutoFit/>
          </a:bodyPr>
          <a:lstStyle/>
          <a:p>
            <a:pPr algn="ctr">
              <a:lnSpc>
                <a:spcPts val="2400"/>
              </a:lnSpc>
            </a:pPr>
            <a:r>
              <a:rPr lang="en-US" sz="2000">
                <a:solidFill>
                  <a:srgbClr val="000B5D"/>
                </a:solidFill>
                <a:latin typeface="Poppins"/>
                <a:ea typeface="Poppins"/>
                <a:cs typeface="Poppins"/>
                <a:sym typeface="Poppins"/>
              </a:rPr>
              <a:t>Realización imperfecta de la medición</a:t>
            </a:r>
          </a:p>
        </p:txBody>
      </p:sp>
      <p:sp>
        <p:nvSpPr>
          <p:cNvPr name="TextBox 66" id="66"/>
          <p:cNvSpPr txBox="true"/>
          <p:nvPr/>
        </p:nvSpPr>
        <p:spPr>
          <a:xfrm rot="0">
            <a:off x="13769102" y="7216910"/>
            <a:ext cx="2721701" cy="1857375"/>
          </a:xfrm>
          <a:prstGeom prst="rect">
            <a:avLst/>
          </a:prstGeom>
        </p:spPr>
        <p:txBody>
          <a:bodyPr anchor="t" rtlCol="false" tIns="0" lIns="0" bIns="0" rIns="0">
            <a:spAutoFit/>
          </a:bodyPr>
          <a:lstStyle/>
          <a:p>
            <a:pPr algn="ctr">
              <a:lnSpc>
                <a:spcPts val="2400"/>
              </a:lnSpc>
            </a:pPr>
            <a:r>
              <a:rPr lang="en-US" sz="2000">
                <a:solidFill>
                  <a:srgbClr val="000B5D"/>
                </a:solidFill>
                <a:latin typeface="Poppins"/>
                <a:ea typeface="Poppins"/>
                <a:cs typeface="Poppins"/>
                <a:sym typeface="Poppins"/>
              </a:rPr>
              <a:t>Errores de apreciación del operador en la lectura de instrumentos analógicos</a:t>
            </a:r>
          </a:p>
        </p:txBody>
      </p:sp>
      <p:grpSp>
        <p:nvGrpSpPr>
          <p:cNvPr name="Group 67" id="67"/>
          <p:cNvGrpSpPr/>
          <p:nvPr/>
        </p:nvGrpSpPr>
        <p:grpSpPr>
          <a:xfrm rot="0">
            <a:off x="15523005" y="9609524"/>
            <a:ext cx="4185210" cy="2172476"/>
            <a:chOff x="0" y="0"/>
            <a:chExt cx="1345639" cy="698500"/>
          </a:xfrm>
        </p:grpSpPr>
        <p:sp>
          <p:nvSpPr>
            <p:cNvPr name="Freeform 68" id="68"/>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69" id="69"/>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70" id="70"/>
          <p:cNvGrpSpPr/>
          <p:nvPr/>
        </p:nvGrpSpPr>
        <p:grpSpPr>
          <a:xfrm rot="0">
            <a:off x="12024022" y="9871150"/>
            <a:ext cx="8141223" cy="1553840"/>
            <a:chOff x="0" y="0"/>
            <a:chExt cx="3659737" cy="698500"/>
          </a:xfrm>
        </p:grpSpPr>
        <p:sp>
          <p:nvSpPr>
            <p:cNvPr name="Freeform 71" id="71"/>
            <p:cNvSpPr/>
            <p:nvPr/>
          </p:nvSpPr>
          <p:spPr>
            <a:xfrm flipH="false" flipV="false" rot="0">
              <a:off x="2009" y="0"/>
              <a:ext cx="3655720" cy="698500"/>
            </a:xfrm>
            <a:custGeom>
              <a:avLst/>
              <a:gdLst/>
              <a:ahLst/>
              <a:cxnLst/>
              <a:rect r="r" b="b" t="t" l="l"/>
              <a:pathLst>
                <a:path h="698500" w="365572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name="TextBox 72" id="72"/>
            <p:cNvSpPr txBox="true"/>
            <p:nvPr/>
          </p:nvSpPr>
          <p:spPr>
            <a:xfrm>
              <a:off x="114300" y="19050"/>
              <a:ext cx="3431137" cy="679450"/>
            </a:xfrm>
            <a:prstGeom prst="rect">
              <a:avLst/>
            </a:prstGeom>
          </p:spPr>
          <p:txBody>
            <a:bodyPr anchor="ctr" rtlCol="false" tIns="50800" lIns="50800" bIns="50800" rIns="50800"/>
            <a:lstStyle/>
            <a:p>
              <a:pPr algn="ctr">
                <a:lnSpc>
                  <a:spcPts val="2376"/>
                </a:lnSpc>
              </a:pP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499579" y="2950865"/>
            <a:ext cx="3967043" cy="1041524"/>
            <a:chOff x="0" y="0"/>
            <a:chExt cx="2660504" cy="698500"/>
          </a:xfrm>
        </p:grpSpPr>
        <p:sp>
          <p:nvSpPr>
            <p:cNvPr name="Freeform 3" id="3"/>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4" id="4"/>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5" id="5"/>
          <p:cNvGrpSpPr/>
          <p:nvPr/>
        </p:nvGrpSpPr>
        <p:grpSpPr>
          <a:xfrm rot="0">
            <a:off x="3499579" y="6517217"/>
            <a:ext cx="3967043" cy="1041524"/>
            <a:chOff x="0" y="0"/>
            <a:chExt cx="2660504" cy="698500"/>
          </a:xfrm>
        </p:grpSpPr>
        <p:sp>
          <p:nvSpPr>
            <p:cNvPr name="Freeform 6" id="6"/>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7" id="7"/>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8" id="8"/>
          <p:cNvGrpSpPr/>
          <p:nvPr/>
        </p:nvGrpSpPr>
        <p:grpSpPr>
          <a:xfrm rot="0">
            <a:off x="3266720" y="3524893"/>
            <a:ext cx="5235278" cy="2137280"/>
            <a:chOff x="0" y="0"/>
            <a:chExt cx="1710979" cy="698500"/>
          </a:xfrm>
        </p:grpSpPr>
        <p:sp>
          <p:nvSpPr>
            <p:cNvPr name="Freeform 9" id="9"/>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10" id="10"/>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11" id="11"/>
          <p:cNvGrpSpPr/>
          <p:nvPr/>
        </p:nvGrpSpPr>
        <p:grpSpPr>
          <a:xfrm rot="0">
            <a:off x="3266720" y="7091245"/>
            <a:ext cx="5235278" cy="2137280"/>
            <a:chOff x="0" y="0"/>
            <a:chExt cx="1710979" cy="698500"/>
          </a:xfrm>
        </p:grpSpPr>
        <p:sp>
          <p:nvSpPr>
            <p:cNvPr name="Freeform 12" id="12"/>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13" id="13"/>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14" id="14"/>
          <p:cNvGrpSpPr/>
          <p:nvPr/>
        </p:nvGrpSpPr>
        <p:grpSpPr>
          <a:xfrm rot="0">
            <a:off x="1078134" y="2322607"/>
            <a:ext cx="3886041" cy="3339566"/>
            <a:chOff x="0" y="0"/>
            <a:chExt cx="812800" cy="698500"/>
          </a:xfrm>
        </p:grpSpPr>
        <p:sp>
          <p:nvSpPr>
            <p:cNvPr name="Freeform 15" id="15"/>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16" id="16"/>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17" id="17"/>
          <p:cNvGrpSpPr/>
          <p:nvPr/>
        </p:nvGrpSpPr>
        <p:grpSpPr>
          <a:xfrm rot="0">
            <a:off x="1078134" y="5888958"/>
            <a:ext cx="3886041" cy="3339566"/>
            <a:chOff x="0" y="0"/>
            <a:chExt cx="812800" cy="698500"/>
          </a:xfrm>
        </p:grpSpPr>
        <p:sp>
          <p:nvSpPr>
            <p:cNvPr name="Freeform 18" id="18"/>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19" id="19"/>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0" id="20"/>
          <p:cNvGrpSpPr/>
          <p:nvPr/>
        </p:nvGrpSpPr>
        <p:grpSpPr>
          <a:xfrm rot="0">
            <a:off x="1163603" y="2396057"/>
            <a:ext cx="3715103" cy="3192666"/>
            <a:chOff x="0" y="0"/>
            <a:chExt cx="812800" cy="698500"/>
          </a:xfrm>
        </p:grpSpPr>
        <p:sp>
          <p:nvSpPr>
            <p:cNvPr name="Freeform 21" id="21"/>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22" id="22"/>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3" id="23"/>
          <p:cNvGrpSpPr/>
          <p:nvPr/>
        </p:nvGrpSpPr>
        <p:grpSpPr>
          <a:xfrm rot="0">
            <a:off x="1163603" y="5962408"/>
            <a:ext cx="3715103" cy="3192666"/>
            <a:chOff x="0" y="0"/>
            <a:chExt cx="812800" cy="698500"/>
          </a:xfrm>
        </p:grpSpPr>
        <p:sp>
          <p:nvSpPr>
            <p:cNvPr name="Freeform 24" id="24"/>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25" id="25"/>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26" id="26"/>
          <p:cNvGrpSpPr/>
          <p:nvPr/>
        </p:nvGrpSpPr>
        <p:grpSpPr>
          <a:xfrm rot="0">
            <a:off x="1275905" y="2481083"/>
            <a:ext cx="3490498" cy="3022614"/>
            <a:chOff x="0" y="0"/>
            <a:chExt cx="4282440" cy="3708400"/>
          </a:xfrm>
        </p:grpSpPr>
        <p:sp>
          <p:nvSpPr>
            <p:cNvPr name="Freeform 27" id="2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9756" r="0" b="-9756"/>
              </a:stretch>
            </a:blipFill>
          </p:spPr>
        </p:sp>
      </p:grpSp>
      <p:grpSp>
        <p:nvGrpSpPr>
          <p:cNvPr name="Group 28" id="28"/>
          <p:cNvGrpSpPr/>
          <p:nvPr/>
        </p:nvGrpSpPr>
        <p:grpSpPr>
          <a:xfrm rot="0">
            <a:off x="1275905" y="6047434"/>
            <a:ext cx="3490498" cy="3022614"/>
            <a:chOff x="0" y="0"/>
            <a:chExt cx="4282440" cy="3708400"/>
          </a:xfrm>
        </p:grpSpPr>
        <p:sp>
          <p:nvSpPr>
            <p:cNvPr name="Freeform 29" id="2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0" t="-7811" r="0" b="-7811"/>
              </a:stretch>
            </a:blipFill>
          </p:spPr>
        </p:sp>
      </p:grpSp>
      <p:grpSp>
        <p:nvGrpSpPr>
          <p:cNvPr name="Group 30" id="30"/>
          <p:cNvGrpSpPr/>
          <p:nvPr/>
        </p:nvGrpSpPr>
        <p:grpSpPr>
          <a:xfrm rot="0">
            <a:off x="12256881" y="2950865"/>
            <a:ext cx="3967043" cy="1041524"/>
            <a:chOff x="0" y="0"/>
            <a:chExt cx="2660504" cy="698500"/>
          </a:xfrm>
        </p:grpSpPr>
        <p:sp>
          <p:nvSpPr>
            <p:cNvPr name="Freeform 31" id="31"/>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32" id="32"/>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33" id="33"/>
          <p:cNvGrpSpPr/>
          <p:nvPr/>
        </p:nvGrpSpPr>
        <p:grpSpPr>
          <a:xfrm rot="0">
            <a:off x="12256881" y="6517217"/>
            <a:ext cx="3967043" cy="1041524"/>
            <a:chOff x="0" y="0"/>
            <a:chExt cx="2660504" cy="698500"/>
          </a:xfrm>
        </p:grpSpPr>
        <p:sp>
          <p:nvSpPr>
            <p:cNvPr name="Freeform 34" id="34"/>
            <p:cNvSpPr/>
            <p:nvPr/>
          </p:nvSpPr>
          <p:spPr>
            <a:xfrm flipH="false" flipV="false" rot="0">
              <a:off x="4122" y="0"/>
              <a:ext cx="2652260" cy="698500"/>
            </a:xfrm>
            <a:custGeom>
              <a:avLst/>
              <a:gdLst/>
              <a:ahLst/>
              <a:cxnLst/>
              <a:rect r="r" b="b" t="t" l="l"/>
              <a:pathLst>
                <a:path h="698500" w="2652260">
                  <a:moveTo>
                    <a:pt x="2645586" y="367805"/>
                  </a:moveTo>
                  <a:lnTo>
                    <a:pt x="2463978" y="679945"/>
                  </a:lnTo>
                  <a:cubicBezTo>
                    <a:pt x="2457294" y="691433"/>
                    <a:pt x="2445006" y="698500"/>
                    <a:pt x="2431715" y="698500"/>
                  </a:cubicBezTo>
                  <a:lnTo>
                    <a:pt x="220545" y="698500"/>
                  </a:lnTo>
                  <a:cubicBezTo>
                    <a:pt x="207254" y="698500"/>
                    <a:pt x="194966" y="691433"/>
                    <a:pt x="188282" y="679945"/>
                  </a:cubicBezTo>
                  <a:lnTo>
                    <a:pt x="6674" y="367805"/>
                  </a:lnTo>
                  <a:cubicBezTo>
                    <a:pt x="0" y="356335"/>
                    <a:pt x="0" y="342165"/>
                    <a:pt x="6674" y="330695"/>
                  </a:cubicBezTo>
                  <a:lnTo>
                    <a:pt x="188282" y="18555"/>
                  </a:lnTo>
                  <a:cubicBezTo>
                    <a:pt x="194966" y="7067"/>
                    <a:pt x="207254" y="0"/>
                    <a:pt x="220545" y="0"/>
                  </a:cubicBezTo>
                  <a:lnTo>
                    <a:pt x="2431715" y="0"/>
                  </a:lnTo>
                  <a:cubicBezTo>
                    <a:pt x="2445006" y="0"/>
                    <a:pt x="2457294" y="7067"/>
                    <a:pt x="2463978" y="18555"/>
                  </a:cubicBezTo>
                  <a:lnTo>
                    <a:pt x="2645586" y="330695"/>
                  </a:lnTo>
                  <a:cubicBezTo>
                    <a:pt x="2652260" y="342165"/>
                    <a:pt x="2652260" y="356335"/>
                    <a:pt x="2645586" y="367805"/>
                  </a:cubicBezTo>
                  <a:close/>
                </a:path>
              </a:pathLst>
            </a:custGeom>
            <a:solidFill>
              <a:srgbClr val="000B5D"/>
            </a:solidFill>
            <a:ln cap="sq">
              <a:noFill/>
              <a:prstDash val="solid"/>
              <a:miter/>
            </a:ln>
          </p:spPr>
        </p:sp>
        <p:sp>
          <p:nvSpPr>
            <p:cNvPr name="TextBox 35" id="35"/>
            <p:cNvSpPr txBox="true"/>
            <p:nvPr/>
          </p:nvSpPr>
          <p:spPr>
            <a:xfrm>
              <a:off x="114300" y="19050"/>
              <a:ext cx="2431904" cy="679450"/>
            </a:xfrm>
            <a:prstGeom prst="rect">
              <a:avLst/>
            </a:prstGeom>
          </p:spPr>
          <p:txBody>
            <a:bodyPr anchor="ctr" rtlCol="false" tIns="50800" lIns="50800" bIns="50800" rIns="50800"/>
            <a:lstStyle/>
            <a:p>
              <a:pPr algn="ctr">
                <a:lnSpc>
                  <a:spcPts val="2459"/>
                </a:lnSpc>
              </a:pPr>
            </a:p>
          </p:txBody>
        </p:sp>
      </p:grpSp>
      <p:grpSp>
        <p:nvGrpSpPr>
          <p:cNvPr name="Group 36" id="36"/>
          <p:cNvGrpSpPr/>
          <p:nvPr/>
        </p:nvGrpSpPr>
        <p:grpSpPr>
          <a:xfrm rot="0">
            <a:off x="12024022" y="3524893"/>
            <a:ext cx="5235278" cy="2137280"/>
            <a:chOff x="0" y="0"/>
            <a:chExt cx="1710979" cy="698500"/>
          </a:xfrm>
        </p:grpSpPr>
        <p:sp>
          <p:nvSpPr>
            <p:cNvPr name="Freeform 37" id="37"/>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38" id="38"/>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39" id="39"/>
          <p:cNvGrpSpPr/>
          <p:nvPr/>
        </p:nvGrpSpPr>
        <p:grpSpPr>
          <a:xfrm rot="0">
            <a:off x="12024022" y="7091245"/>
            <a:ext cx="5235278" cy="2137280"/>
            <a:chOff x="0" y="0"/>
            <a:chExt cx="1710979" cy="698500"/>
          </a:xfrm>
        </p:grpSpPr>
        <p:sp>
          <p:nvSpPr>
            <p:cNvPr name="Freeform 40" id="40"/>
            <p:cNvSpPr/>
            <p:nvPr/>
          </p:nvSpPr>
          <p:spPr>
            <a:xfrm flipH="false" flipV="false" rot="0">
              <a:off x="3124" y="0"/>
              <a:ext cx="1704732" cy="698500"/>
            </a:xfrm>
            <a:custGeom>
              <a:avLst/>
              <a:gdLst/>
              <a:ahLst/>
              <a:cxnLst/>
              <a:rect r="r" b="b" t="t" l="l"/>
              <a:pathLst>
                <a:path h="698500" w="1704732">
                  <a:moveTo>
                    <a:pt x="1699675" y="363310"/>
                  </a:moveTo>
                  <a:lnTo>
                    <a:pt x="1512836" y="684440"/>
                  </a:lnTo>
                  <a:cubicBezTo>
                    <a:pt x="1507771" y="693145"/>
                    <a:pt x="1498460" y="698500"/>
                    <a:pt x="1488389" y="698500"/>
                  </a:cubicBezTo>
                  <a:lnTo>
                    <a:pt x="216343" y="698500"/>
                  </a:lnTo>
                  <a:cubicBezTo>
                    <a:pt x="206272" y="698500"/>
                    <a:pt x="196960" y="693145"/>
                    <a:pt x="191896" y="684440"/>
                  </a:cubicBezTo>
                  <a:lnTo>
                    <a:pt x="5056" y="363310"/>
                  </a:lnTo>
                  <a:cubicBezTo>
                    <a:pt x="0" y="354619"/>
                    <a:pt x="0" y="343881"/>
                    <a:pt x="5056" y="335190"/>
                  </a:cubicBezTo>
                  <a:lnTo>
                    <a:pt x="191896" y="14060"/>
                  </a:lnTo>
                  <a:cubicBezTo>
                    <a:pt x="196960" y="5355"/>
                    <a:pt x="206272" y="0"/>
                    <a:pt x="216343" y="0"/>
                  </a:cubicBezTo>
                  <a:lnTo>
                    <a:pt x="1488389" y="0"/>
                  </a:lnTo>
                  <a:cubicBezTo>
                    <a:pt x="1498460" y="0"/>
                    <a:pt x="1507771" y="5355"/>
                    <a:pt x="1512836" y="14060"/>
                  </a:cubicBezTo>
                  <a:lnTo>
                    <a:pt x="1699675" y="335190"/>
                  </a:lnTo>
                  <a:cubicBezTo>
                    <a:pt x="1704732" y="343881"/>
                    <a:pt x="1704732" y="354619"/>
                    <a:pt x="1699675" y="363310"/>
                  </a:cubicBezTo>
                  <a:close/>
                </a:path>
              </a:pathLst>
            </a:custGeom>
            <a:solidFill>
              <a:srgbClr val="FFFFFF"/>
            </a:solidFill>
            <a:ln w="57150" cap="sq">
              <a:solidFill>
                <a:srgbClr val="000B5D"/>
              </a:solidFill>
              <a:prstDash val="solid"/>
              <a:miter/>
            </a:ln>
          </p:spPr>
        </p:sp>
        <p:sp>
          <p:nvSpPr>
            <p:cNvPr name="TextBox 41" id="41"/>
            <p:cNvSpPr txBox="true"/>
            <p:nvPr/>
          </p:nvSpPr>
          <p:spPr>
            <a:xfrm>
              <a:off x="114300" y="19050"/>
              <a:ext cx="1482379" cy="679450"/>
            </a:xfrm>
            <a:prstGeom prst="rect">
              <a:avLst/>
            </a:prstGeom>
          </p:spPr>
          <p:txBody>
            <a:bodyPr anchor="ctr" rtlCol="false" tIns="50800" lIns="50800" bIns="50800" rIns="50800"/>
            <a:lstStyle/>
            <a:p>
              <a:pPr algn="ctr">
                <a:lnSpc>
                  <a:spcPts val="2459"/>
                </a:lnSpc>
              </a:pPr>
            </a:p>
          </p:txBody>
        </p:sp>
      </p:grpSp>
      <p:grpSp>
        <p:nvGrpSpPr>
          <p:cNvPr name="Group 42" id="42"/>
          <p:cNvGrpSpPr/>
          <p:nvPr/>
        </p:nvGrpSpPr>
        <p:grpSpPr>
          <a:xfrm rot="0">
            <a:off x="9835436" y="2322607"/>
            <a:ext cx="3886041" cy="3339566"/>
            <a:chOff x="0" y="0"/>
            <a:chExt cx="812800" cy="698500"/>
          </a:xfrm>
        </p:grpSpPr>
        <p:sp>
          <p:nvSpPr>
            <p:cNvPr name="Freeform 43" id="43"/>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44" id="44"/>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45" id="45"/>
          <p:cNvGrpSpPr/>
          <p:nvPr/>
        </p:nvGrpSpPr>
        <p:grpSpPr>
          <a:xfrm rot="0">
            <a:off x="9835436" y="5888958"/>
            <a:ext cx="3886041" cy="3339566"/>
            <a:chOff x="0" y="0"/>
            <a:chExt cx="812800" cy="698500"/>
          </a:xfrm>
        </p:grpSpPr>
        <p:sp>
          <p:nvSpPr>
            <p:cNvPr name="Freeform 46" id="46"/>
            <p:cNvSpPr/>
            <p:nvPr/>
          </p:nvSpPr>
          <p:spPr>
            <a:xfrm flipH="false" flipV="false" rot="0">
              <a:off x="4208" y="0"/>
              <a:ext cx="804384" cy="698500"/>
            </a:xfrm>
            <a:custGeom>
              <a:avLst/>
              <a:gdLst/>
              <a:ahLst/>
              <a:cxnLst/>
              <a:rect r="r" b="b" t="t" l="l"/>
              <a:pathLst>
                <a:path h="698500" w="804384">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name="TextBox 47" id="47"/>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48" id="48"/>
          <p:cNvGrpSpPr/>
          <p:nvPr/>
        </p:nvGrpSpPr>
        <p:grpSpPr>
          <a:xfrm rot="0">
            <a:off x="9920905" y="2396057"/>
            <a:ext cx="3715103" cy="3192666"/>
            <a:chOff x="0" y="0"/>
            <a:chExt cx="812800" cy="698500"/>
          </a:xfrm>
        </p:grpSpPr>
        <p:sp>
          <p:nvSpPr>
            <p:cNvPr name="Freeform 49" id="49"/>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50" id="50"/>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1" id="51"/>
          <p:cNvGrpSpPr/>
          <p:nvPr/>
        </p:nvGrpSpPr>
        <p:grpSpPr>
          <a:xfrm rot="0">
            <a:off x="9920905" y="5962408"/>
            <a:ext cx="3715103" cy="3192666"/>
            <a:chOff x="0" y="0"/>
            <a:chExt cx="812800" cy="698500"/>
          </a:xfrm>
        </p:grpSpPr>
        <p:sp>
          <p:nvSpPr>
            <p:cNvPr name="Freeform 52" id="52"/>
            <p:cNvSpPr/>
            <p:nvPr/>
          </p:nvSpPr>
          <p:spPr>
            <a:xfrm flipH="false" flipV="false" rot="0">
              <a:off x="4402" y="0"/>
              <a:ext cx="803996" cy="698500"/>
            </a:xfrm>
            <a:custGeom>
              <a:avLst/>
              <a:gdLst/>
              <a:ahLst/>
              <a:cxnLst/>
              <a:rect r="r" b="b" t="t" l="l"/>
              <a:pathLst>
                <a:path h="698500" w="803996">
                  <a:moveTo>
                    <a:pt x="796870" y="369063"/>
                  </a:moveTo>
                  <a:lnTo>
                    <a:pt x="616726" y="678687"/>
                  </a:lnTo>
                  <a:cubicBezTo>
                    <a:pt x="609589" y="690954"/>
                    <a:pt x="596467" y="698500"/>
                    <a:pt x="582275" y="698500"/>
                  </a:cubicBezTo>
                  <a:lnTo>
                    <a:pt x="221721" y="698500"/>
                  </a:lnTo>
                  <a:cubicBezTo>
                    <a:pt x="207529" y="698500"/>
                    <a:pt x="194407" y="690954"/>
                    <a:pt x="187270" y="678687"/>
                  </a:cubicBezTo>
                  <a:lnTo>
                    <a:pt x="7126" y="369063"/>
                  </a:lnTo>
                  <a:cubicBezTo>
                    <a:pt x="0" y="356816"/>
                    <a:pt x="0" y="341684"/>
                    <a:pt x="7126" y="329437"/>
                  </a:cubicBezTo>
                  <a:lnTo>
                    <a:pt x="187270" y="19813"/>
                  </a:lnTo>
                  <a:cubicBezTo>
                    <a:pt x="194407" y="7546"/>
                    <a:pt x="207529" y="0"/>
                    <a:pt x="221721" y="0"/>
                  </a:cubicBezTo>
                  <a:lnTo>
                    <a:pt x="582275" y="0"/>
                  </a:lnTo>
                  <a:cubicBezTo>
                    <a:pt x="596467" y="0"/>
                    <a:pt x="609589" y="7546"/>
                    <a:pt x="616726" y="19813"/>
                  </a:cubicBezTo>
                  <a:lnTo>
                    <a:pt x="796870" y="329437"/>
                  </a:lnTo>
                  <a:cubicBezTo>
                    <a:pt x="803996" y="341684"/>
                    <a:pt x="803996" y="356816"/>
                    <a:pt x="796870" y="369063"/>
                  </a:cubicBezTo>
                  <a:close/>
                </a:path>
              </a:pathLst>
            </a:custGeom>
            <a:solidFill>
              <a:srgbClr val="FFFFFF"/>
            </a:solidFill>
          </p:spPr>
        </p:sp>
        <p:sp>
          <p:nvSpPr>
            <p:cNvPr name="TextBox 53" id="53"/>
            <p:cNvSpPr txBox="true"/>
            <p:nvPr/>
          </p:nvSpPr>
          <p:spPr>
            <a:xfrm>
              <a:off x="114300" y="28575"/>
              <a:ext cx="584200" cy="669925"/>
            </a:xfrm>
            <a:prstGeom prst="rect">
              <a:avLst/>
            </a:prstGeom>
          </p:spPr>
          <p:txBody>
            <a:bodyPr anchor="ctr" rtlCol="false" tIns="50800" lIns="50800" bIns="50800" rIns="50800"/>
            <a:lstStyle/>
            <a:p>
              <a:pPr algn="ctr">
                <a:lnSpc>
                  <a:spcPts val="2697"/>
                </a:lnSpc>
              </a:pPr>
            </a:p>
          </p:txBody>
        </p:sp>
      </p:grpSp>
      <p:grpSp>
        <p:nvGrpSpPr>
          <p:cNvPr name="Group 54" id="54"/>
          <p:cNvGrpSpPr/>
          <p:nvPr/>
        </p:nvGrpSpPr>
        <p:grpSpPr>
          <a:xfrm rot="0">
            <a:off x="10033207" y="2481083"/>
            <a:ext cx="3490498" cy="3022614"/>
            <a:chOff x="0" y="0"/>
            <a:chExt cx="4282440" cy="3708400"/>
          </a:xfrm>
        </p:grpSpPr>
        <p:sp>
          <p:nvSpPr>
            <p:cNvPr name="Freeform 55" id="5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0" t="-7739" r="0" b="-7739"/>
              </a:stretch>
            </a:blipFill>
          </p:spPr>
        </p:sp>
      </p:grpSp>
      <p:grpSp>
        <p:nvGrpSpPr>
          <p:cNvPr name="Group 56" id="56"/>
          <p:cNvGrpSpPr/>
          <p:nvPr/>
        </p:nvGrpSpPr>
        <p:grpSpPr>
          <a:xfrm rot="0">
            <a:off x="10033207" y="6047434"/>
            <a:ext cx="3490498" cy="3022614"/>
            <a:chOff x="0" y="0"/>
            <a:chExt cx="4282440" cy="3708400"/>
          </a:xfrm>
        </p:grpSpPr>
        <p:sp>
          <p:nvSpPr>
            <p:cNvPr name="Freeform 57" id="5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0" t="-36501" r="0" b="-36501"/>
              </a:stretch>
            </a:blipFill>
          </p:spPr>
        </p:sp>
      </p:grpSp>
      <p:grpSp>
        <p:nvGrpSpPr>
          <p:cNvPr name="Group 58" id="58"/>
          <p:cNvGrpSpPr/>
          <p:nvPr/>
        </p:nvGrpSpPr>
        <p:grpSpPr>
          <a:xfrm rot="0">
            <a:off x="15523005" y="9609524"/>
            <a:ext cx="4185210" cy="2172476"/>
            <a:chOff x="0" y="0"/>
            <a:chExt cx="1345639" cy="698500"/>
          </a:xfrm>
        </p:grpSpPr>
        <p:sp>
          <p:nvSpPr>
            <p:cNvPr name="Freeform 59" id="59"/>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60" id="60"/>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61" id="61"/>
          <p:cNvGrpSpPr/>
          <p:nvPr/>
        </p:nvGrpSpPr>
        <p:grpSpPr>
          <a:xfrm rot="0">
            <a:off x="12024022" y="9871150"/>
            <a:ext cx="8141223" cy="1553840"/>
            <a:chOff x="0" y="0"/>
            <a:chExt cx="3659737" cy="698500"/>
          </a:xfrm>
        </p:grpSpPr>
        <p:sp>
          <p:nvSpPr>
            <p:cNvPr name="Freeform 62" id="62"/>
            <p:cNvSpPr/>
            <p:nvPr/>
          </p:nvSpPr>
          <p:spPr>
            <a:xfrm flipH="false" flipV="false" rot="0">
              <a:off x="2009" y="0"/>
              <a:ext cx="3655720" cy="698500"/>
            </a:xfrm>
            <a:custGeom>
              <a:avLst/>
              <a:gdLst/>
              <a:ahLst/>
              <a:cxnLst/>
              <a:rect r="r" b="b" t="t" l="l"/>
              <a:pathLst>
                <a:path h="698500" w="365572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name="TextBox 63" id="63"/>
            <p:cNvSpPr txBox="true"/>
            <p:nvPr/>
          </p:nvSpPr>
          <p:spPr>
            <a:xfrm>
              <a:off x="114300" y="19050"/>
              <a:ext cx="3431137" cy="679450"/>
            </a:xfrm>
            <a:prstGeom prst="rect">
              <a:avLst/>
            </a:prstGeom>
          </p:spPr>
          <p:txBody>
            <a:bodyPr anchor="ctr" rtlCol="false" tIns="50800" lIns="50800" bIns="50800" rIns="50800"/>
            <a:lstStyle/>
            <a:p>
              <a:pPr algn="ctr">
                <a:lnSpc>
                  <a:spcPts val="2376"/>
                </a:lnSpc>
              </a:pPr>
            </a:p>
          </p:txBody>
        </p:sp>
      </p:grpSp>
      <p:grpSp>
        <p:nvGrpSpPr>
          <p:cNvPr name="Group 64" id="64"/>
          <p:cNvGrpSpPr/>
          <p:nvPr/>
        </p:nvGrpSpPr>
        <p:grpSpPr>
          <a:xfrm rot="0">
            <a:off x="9432500" y="862078"/>
            <a:ext cx="8183110" cy="1407664"/>
            <a:chOff x="0" y="0"/>
            <a:chExt cx="2155222" cy="370743"/>
          </a:xfrm>
        </p:grpSpPr>
        <p:sp>
          <p:nvSpPr>
            <p:cNvPr name="Freeform 65" id="65"/>
            <p:cNvSpPr/>
            <p:nvPr/>
          </p:nvSpPr>
          <p:spPr>
            <a:xfrm flipH="false" flipV="false" rot="0">
              <a:off x="0" y="0"/>
              <a:ext cx="2155222" cy="370743"/>
            </a:xfrm>
            <a:custGeom>
              <a:avLst/>
              <a:gdLst/>
              <a:ahLst/>
              <a:cxnLst/>
              <a:rect r="r" b="b" t="t" l="l"/>
              <a:pathLst>
                <a:path h="370743" w="2155222">
                  <a:moveTo>
                    <a:pt x="48250" y="0"/>
                  </a:moveTo>
                  <a:lnTo>
                    <a:pt x="2106972" y="0"/>
                  </a:lnTo>
                  <a:cubicBezTo>
                    <a:pt x="2119769" y="0"/>
                    <a:pt x="2132041" y="5084"/>
                    <a:pt x="2141090" y="14132"/>
                  </a:cubicBezTo>
                  <a:cubicBezTo>
                    <a:pt x="2150139" y="23181"/>
                    <a:pt x="2155222" y="35454"/>
                    <a:pt x="2155222" y="48250"/>
                  </a:cubicBezTo>
                  <a:lnTo>
                    <a:pt x="2155222" y="322492"/>
                  </a:lnTo>
                  <a:cubicBezTo>
                    <a:pt x="2155222" y="335289"/>
                    <a:pt x="2150139" y="347562"/>
                    <a:pt x="2141090" y="356611"/>
                  </a:cubicBezTo>
                  <a:cubicBezTo>
                    <a:pt x="2132041" y="365659"/>
                    <a:pt x="2119769" y="370743"/>
                    <a:pt x="2106972" y="370743"/>
                  </a:cubicBezTo>
                  <a:lnTo>
                    <a:pt x="48250" y="370743"/>
                  </a:lnTo>
                  <a:cubicBezTo>
                    <a:pt x="35454" y="370743"/>
                    <a:pt x="23181" y="365659"/>
                    <a:pt x="14132" y="356611"/>
                  </a:cubicBezTo>
                  <a:cubicBezTo>
                    <a:pt x="5084" y="347562"/>
                    <a:pt x="0" y="335289"/>
                    <a:pt x="0" y="322492"/>
                  </a:cubicBezTo>
                  <a:lnTo>
                    <a:pt x="0" y="48250"/>
                  </a:lnTo>
                  <a:cubicBezTo>
                    <a:pt x="0" y="35454"/>
                    <a:pt x="5084" y="23181"/>
                    <a:pt x="14132" y="14132"/>
                  </a:cubicBezTo>
                  <a:cubicBezTo>
                    <a:pt x="23181" y="5084"/>
                    <a:pt x="35454" y="0"/>
                    <a:pt x="48250" y="0"/>
                  </a:cubicBezTo>
                  <a:close/>
                </a:path>
              </a:pathLst>
            </a:custGeom>
            <a:solidFill>
              <a:srgbClr val="16234A"/>
            </a:solidFill>
          </p:spPr>
        </p:sp>
        <p:sp>
          <p:nvSpPr>
            <p:cNvPr name="TextBox 66" id="66"/>
            <p:cNvSpPr txBox="true"/>
            <p:nvPr/>
          </p:nvSpPr>
          <p:spPr>
            <a:xfrm>
              <a:off x="0" y="19050"/>
              <a:ext cx="2155222" cy="351693"/>
            </a:xfrm>
            <a:prstGeom prst="rect">
              <a:avLst/>
            </a:prstGeom>
          </p:spPr>
          <p:txBody>
            <a:bodyPr anchor="ctr" rtlCol="false" tIns="50800" lIns="50800" bIns="50800" rIns="50800"/>
            <a:lstStyle/>
            <a:p>
              <a:pPr algn="ctr">
                <a:lnSpc>
                  <a:spcPts val="2376"/>
                </a:lnSpc>
              </a:pPr>
            </a:p>
          </p:txBody>
        </p:sp>
      </p:grpSp>
      <p:sp>
        <p:nvSpPr>
          <p:cNvPr name="TextBox 67" id="67"/>
          <p:cNvSpPr txBox="true"/>
          <p:nvPr/>
        </p:nvSpPr>
        <p:spPr>
          <a:xfrm rot="0">
            <a:off x="1028700" y="1066800"/>
            <a:ext cx="8294787" cy="647700"/>
          </a:xfrm>
          <a:prstGeom prst="rect">
            <a:avLst/>
          </a:prstGeom>
        </p:spPr>
        <p:txBody>
          <a:bodyPr anchor="t" rtlCol="false" tIns="0" lIns="0" bIns="0" rIns="0">
            <a:spAutoFit/>
          </a:bodyPr>
          <a:lstStyle/>
          <a:p>
            <a:pPr algn="l">
              <a:lnSpc>
                <a:spcPts val="4500"/>
              </a:lnSpc>
            </a:pPr>
            <a:r>
              <a:rPr lang="en-US" b="true" sz="4500">
                <a:solidFill>
                  <a:srgbClr val="000B5D"/>
                </a:solidFill>
                <a:latin typeface="Poppins Semi-Bold"/>
                <a:ea typeface="Poppins Semi-Bold"/>
                <a:cs typeface="Poppins Semi-Bold"/>
                <a:sym typeface="Poppins Semi-Bold"/>
              </a:rPr>
              <a:t>FUENTES DE INCERTIDUMBRE</a:t>
            </a:r>
          </a:p>
        </p:txBody>
      </p:sp>
      <p:sp>
        <p:nvSpPr>
          <p:cNvPr name="TextBox 68" id="68"/>
          <p:cNvSpPr txBox="true"/>
          <p:nvPr/>
        </p:nvSpPr>
        <p:spPr>
          <a:xfrm rot="0">
            <a:off x="5012690" y="2969596"/>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5</a:t>
            </a:r>
          </a:p>
        </p:txBody>
      </p:sp>
      <p:sp>
        <p:nvSpPr>
          <p:cNvPr name="TextBox 69" id="69"/>
          <p:cNvSpPr txBox="true"/>
          <p:nvPr/>
        </p:nvSpPr>
        <p:spPr>
          <a:xfrm rot="0">
            <a:off x="5012690" y="6535948"/>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7</a:t>
            </a:r>
          </a:p>
        </p:txBody>
      </p:sp>
      <p:sp>
        <p:nvSpPr>
          <p:cNvPr name="TextBox 70" id="70"/>
          <p:cNvSpPr txBox="true"/>
          <p:nvPr/>
        </p:nvSpPr>
        <p:spPr>
          <a:xfrm rot="0">
            <a:off x="5012690" y="3802958"/>
            <a:ext cx="2721701" cy="1552575"/>
          </a:xfrm>
          <a:prstGeom prst="rect">
            <a:avLst/>
          </a:prstGeom>
        </p:spPr>
        <p:txBody>
          <a:bodyPr anchor="t" rtlCol="false" tIns="0" lIns="0" bIns="0" rIns="0">
            <a:spAutoFit/>
          </a:bodyPr>
          <a:lstStyle/>
          <a:p>
            <a:pPr algn="ctr">
              <a:lnSpc>
                <a:spcPts val="2400"/>
              </a:lnSpc>
            </a:pPr>
            <a:r>
              <a:rPr lang="en-US" sz="2000">
                <a:solidFill>
                  <a:srgbClr val="000B5D"/>
                </a:solidFill>
                <a:latin typeface="Poppins"/>
                <a:ea typeface="Poppins"/>
                <a:cs typeface="Poppins"/>
                <a:sym typeface="Poppins"/>
              </a:rPr>
              <a:t>Valores inexactos de patrones de medición y materiales de referencia</a:t>
            </a:r>
          </a:p>
        </p:txBody>
      </p:sp>
      <p:sp>
        <p:nvSpPr>
          <p:cNvPr name="TextBox 71" id="71"/>
          <p:cNvSpPr txBox="true"/>
          <p:nvPr/>
        </p:nvSpPr>
        <p:spPr>
          <a:xfrm rot="0">
            <a:off x="5012690" y="7380962"/>
            <a:ext cx="2721701" cy="1676400"/>
          </a:xfrm>
          <a:prstGeom prst="rect">
            <a:avLst/>
          </a:prstGeom>
        </p:spPr>
        <p:txBody>
          <a:bodyPr anchor="t" rtlCol="false" tIns="0" lIns="0" bIns="0" rIns="0">
            <a:spAutoFit/>
          </a:bodyPr>
          <a:lstStyle/>
          <a:p>
            <a:pPr algn="ctr">
              <a:lnSpc>
                <a:spcPts val="2208"/>
              </a:lnSpc>
            </a:pPr>
            <a:r>
              <a:rPr lang="en-US" sz="1840">
                <a:solidFill>
                  <a:srgbClr val="000B5D"/>
                </a:solidFill>
                <a:latin typeface="Poppins"/>
                <a:ea typeface="Poppins"/>
                <a:cs typeface="Poppins"/>
                <a:sym typeface="Poppins"/>
              </a:rPr>
              <a:t>Aproximaciones y suposiciones incorporadas en los métodos y procedimientos de medición</a:t>
            </a:r>
          </a:p>
        </p:txBody>
      </p:sp>
      <p:sp>
        <p:nvSpPr>
          <p:cNvPr name="TextBox 72" id="72"/>
          <p:cNvSpPr txBox="true"/>
          <p:nvPr/>
        </p:nvSpPr>
        <p:spPr>
          <a:xfrm rot="0">
            <a:off x="13769992" y="2969596"/>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6</a:t>
            </a:r>
          </a:p>
        </p:txBody>
      </p:sp>
      <p:sp>
        <p:nvSpPr>
          <p:cNvPr name="TextBox 73" id="73"/>
          <p:cNvSpPr txBox="true"/>
          <p:nvPr/>
        </p:nvSpPr>
        <p:spPr>
          <a:xfrm rot="0">
            <a:off x="13769992" y="6535948"/>
            <a:ext cx="2001606" cy="492589"/>
          </a:xfrm>
          <a:prstGeom prst="rect">
            <a:avLst/>
          </a:prstGeom>
        </p:spPr>
        <p:txBody>
          <a:bodyPr anchor="t" rtlCol="false" tIns="0" lIns="0" bIns="0" rIns="0">
            <a:spAutoFit/>
          </a:bodyPr>
          <a:lstStyle/>
          <a:p>
            <a:pPr algn="ctr">
              <a:lnSpc>
                <a:spcPts val="3824"/>
              </a:lnSpc>
            </a:pPr>
            <a:r>
              <a:rPr lang="en-US" sz="2731">
                <a:solidFill>
                  <a:srgbClr val="FFFFFF"/>
                </a:solidFill>
                <a:latin typeface="Poppins"/>
                <a:ea typeface="Poppins"/>
                <a:cs typeface="Poppins"/>
                <a:sym typeface="Poppins"/>
              </a:rPr>
              <a:t>8</a:t>
            </a:r>
          </a:p>
        </p:txBody>
      </p:sp>
      <p:sp>
        <p:nvSpPr>
          <p:cNvPr name="TextBox 74" id="74"/>
          <p:cNvSpPr txBox="true"/>
          <p:nvPr/>
        </p:nvSpPr>
        <p:spPr>
          <a:xfrm rot="0">
            <a:off x="13769102" y="3617747"/>
            <a:ext cx="2721701" cy="1885950"/>
          </a:xfrm>
          <a:prstGeom prst="rect">
            <a:avLst/>
          </a:prstGeom>
        </p:spPr>
        <p:txBody>
          <a:bodyPr anchor="t" rtlCol="false" tIns="0" lIns="0" bIns="0" rIns="0">
            <a:spAutoFit/>
          </a:bodyPr>
          <a:lstStyle/>
          <a:p>
            <a:pPr algn="ctr">
              <a:lnSpc>
                <a:spcPts val="2160"/>
              </a:lnSpc>
            </a:pPr>
            <a:r>
              <a:rPr lang="en-US" sz="1800">
                <a:solidFill>
                  <a:srgbClr val="000B5D"/>
                </a:solidFill>
                <a:latin typeface="Poppins"/>
                <a:ea typeface="Poppins"/>
                <a:cs typeface="Poppins"/>
                <a:sym typeface="Poppins"/>
              </a:rPr>
              <a:t>Valores inexactos de constantes y otros parámetros obtenidos de fuentes externas y usados en los algoritmos de reducción de datos</a:t>
            </a:r>
          </a:p>
        </p:txBody>
      </p:sp>
      <p:sp>
        <p:nvSpPr>
          <p:cNvPr name="TextBox 75" id="75"/>
          <p:cNvSpPr txBox="true"/>
          <p:nvPr/>
        </p:nvSpPr>
        <p:spPr>
          <a:xfrm rot="0">
            <a:off x="13769102" y="7488372"/>
            <a:ext cx="2721701" cy="1314450"/>
          </a:xfrm>
          <a:prstGeom prst="rect">
            <a:avLst/>
          </a:prstGeom>
        </p:spPr>
        <p:txBody>
          <a:bodyPr anchor="t" rtlCol="false" tIns="0" lIns="0" bIns="0" rIns="0">
            <a:spAutoFit/>
          </a:bodyPr>
          <a:lstStyle/>
          <a:p>
            <a:pPr algn="ctr">
              <a:lnSpc>
                <a:spcPts val="2040"/>
              </a:lnSpc>
            </a:pPr>
            <a:r>
              <a:rPr lang="en-US" sz="1700">
                <a:solidFill>
                  <a:srgbClr val="000B5D"/>
                </a:solidFill>
                <a:latin typeface="Poppins"/>
                <a:ea typeface="Poppins"/>
                <a:cs typeface="Poppins"/>
                <a:sym typeface="Poppins"/>
              </a:rPr>
              <a:t>Variaciones en observaciones repetidas del mensurando bajo condiciones aparentemente iguales.</a:t>
            </a:r>
          </a:p>
        </p:txBody>
      </p:sp>
      <p:sp>
        <p:nvSpPr>
          <p:cNvPr name="TextBox 76" id="76"/>
          <p:cNvSpPr txBox="true"/>
          <p:nvPr/>
        </p:nvSpPr>
        <p:spPr>
          <a:xfrm rot="0">
            <a:off x="9535369" y="948690"/>
            <a:ext cx="7723931" cy="1196340"/>
          </a:xfrm>
          <a:prstGeom prst="rect">
            <a:avLst/>
          </a:prstGeom>
        </p:spPr>
        <p:txBody>
          <a:bodyPr anchor="t" rtlCol="false" tIns="0" lIns="0" bIns="0" rIns="0">
            <a:spAutoFit/>
          </a:bodyPr>
          <a:lstStyle/>
          <a:p>
            <a:pPr algn="ctr">
              <a:lnSpc>
                <a:spcPts val="2339"/>
              </a:lnSpc>
            </a:pPr>
            <a:r>
              <a:rPr lang="en-US" sz="1799">
                <a:solidFill>
                  <a:srgbClr val="FFDE59"/>
                </a:solidFill>
                <a:latin typeface="Poppins"/>
                <a:ea typeface="Poppins"/>
                <a:cs typeface="Poppins"/>
                <a:sym typeface="Poppins"/>
              </a:rPr>
              <a:t>El resultado de una medición está completo únicamente cuando está acompañado por una declaración </a:t>
            </a:r>
            <a:r>
              <a:rPr lang="en-US" b="true" sz="1799">
                <a:solidFill>
                  <a:srgbClr val="FFDE59"/>
                </a:solidFill>
                <a:latin typeface="Poppins Bold"/>
                <a:ea typeface="Poppins Bold"/>
                <a:cs typeface="Poppins Bold"/>
                <a:sym typeface="Poppins Bold"/>
              </a:rPr>
              <a:t>cuantitativa</a:t>
            </a:r>
            <a:r>
              <a:rPr lang="en-US" sz="1799">
                <a:solidFill>
                  <a:srgbClr val="FFDE59"/>
                </a:solidFill>
                <a:latin typeface="Poppins"/>
                <a:ea typeface="Poppins"/>
                <a:cs typeface="Poppins"/>
                <a:sym typeface="Poppins"/>
              </a:rPr>
              <a:t> de la incertidumbre, que expresa la calidad del mismo y permite valorar la confiabilidad en este resultado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85549" y="7980780"/>
            <a:ext cx="3880634" cy="3334920"/>
            <a:chOff x="0" y="0"/>
            <a:chExt cx="812800" cy="698500"/>
          </a:xfrm>
        </p:grpSpPr>
        <p:sp>
          <p:nvSpPr>
            <p:cNvPr name="Freeform 3" id="3"/>
            <p:cNvSpPr/>
            <p:nvPr/>
          </p:nvSpPr>
          <p:spPr>
            <a:xfrm flipH="false" flipV="false" rot="0">
              <a:off x="4214" y="0"/>
              <a:ext cx="804372" cy="698500"/>
            </a:xfrm>
            <a:custGeom>
              <a:avLst/>
              <a:gdLst/>
              <a:ahLst/>
              <a:cxnLst/>
              <a:rect r="r" b="b" t="t" l="l"/>
              <a:pathLst>
                <a:path h="698500" w="804372">
                  <a:moveTo>
                    <a:pt x="797550" y="368218"/>
                  </a:moveTo>
                  <a:lnTo>
                    <a:pt x="616422" y="679532"/>
                  </a:lnTo>
                  <a:cubicBezTo>
                    <a:pt x="609589" y="691275"/>
                    <a:pt x="597028" y="698500"/>
                    <a:pt x="583441" y="698500"/>
                  </a:cubicBezTo>
                  <a:lnTo>
                    <a:pt x="220931" y="698500"/>
                  </a:lnTo>
                  <a:cubicBezTo>
                    <a:pt x="207344" y="698500"/>
                    <a:pt x="194783" y="691275"/>
                    <a:pt x="187950" y="679532"/>
                  </a:cubicBezTo>
                  <a:lnTo>
                    <a:pt x="6822" y="368218"/>
                  </a:lnTo>
                  <a:cubicBezTo>
                    <a:pt x="0" y="356493"/>
                    <a:pt x="0" y="342007"/>
                    <a:pt x="6822" y="330282"/>
                  </a:cubicBezTo>
                  <a:lnTo>
                    <a:pt x="187950" y="18968"/>
                  </a:lnTo>
                  <a:cubicBezTo>
                    <a:pt x="194783" y="7225"/>
                    <a:pt x="207344" y="0"/>
                    <a:pt x="220931" y="0"/>
                  </a:cubicBezTo>
                  <a:lnTo>
                    <a:pt x="583441" y="0"/>
                  </a:lnTo>
                  <a:cubicBezTo>
                    <a:pt x="597028" y="0"/>
                    <a:pt x="609589" y="7225"/>
                    <a:pt x="616422" y="18968"/>
                  </a:cubicBezTo>
                  <a:lnTo>
                    <a:pt x="797550" y="330282"/>
                  </a:lnTo>
                  <a:cubicBezTo>
                    <a:pt x="804372" y="342007"/>
                    <a:pt x="804372" y="356493"/>
                    <a:pt x="797550" y="368218"/>
                  </a:cubicBezTo>
                  <a:close/>
                </a:path>
              </a:pathLst>
            </a:custGeom>
            <a:solidFill>
              <a:srgbClr val="00ADEF"/>
            </a:solidFill>
          </p:spPr>
        </p:sp>
        <p:sp>
          <p:nvSpPr>
            <p:cNvPr name="TextBox 4" id="4"/>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TextBox 5" id="5"/>
          <p:cNvSpPr txBox="true"/>
          <p:nvPr/>
        </p:nvSpPr>
        <p:spPr>
          <a:xfrm rot="0">
            <a:off x="1028700" y="4151461"/>
            <a:ext cx="8425875" cy="2103794"/>
          </a:xfrm>
          <a:prstGeom prst="rect">
            <a:avLst/>
          </a:prstGeom>
        </p:spPr>
        <p:txBody>
          <a:bodyPr anchor="t" rtlCol="false" tIns="0" lIns="0" bIns="0" rIns="0">
            <a:spAutoFit/>
          </a:bodyPr>
          <a:lstStyle/>
          <a:p>
            <a:pPr algn="l">
              <a:lnSpc>
                <a:spcPts val="7826"/>
              </a:lnSpc>
            </a:pPr>
            <a:r>
              <a:rPr lang="en-US" b="true" sz="7826">
                <a:solidFill>
                  <a:srgbClr val="000B5D"/>
                </a:solidFill>
                <a:latin typeface="Poppins Semi-Bold"/>
                <a:ea typeface="Poppins Semi-Bold"/>
                <a:cs typeface="Poppins Semi-Bold"/>
                <a:sym typeface="Poppins Semi-Bold"/>
              </a:rPr>
              <a:t>INCERTIDUMBRE EN LA MEDICIÓN</a:t>
            </a:r>
          </a:p>
        </p:txBody>
      </p:sp>
      <p:sp>
        <p:nvSpPr>
          <p:cNvPr name="TextBox 6" id="6"/>
          <p:cNvSpPr txBox="true"/>
          <p:nvPr/>
        </p:nvSpPr>
        <p:spPr>
          <a:xfrm rot="0">
            <a:off x="1028700" y="3110237"/>
            <a:ext cx="7973476" cy="930740"/>
          </a:xfrm>
          <a:prstGeom prst="rect">
            <a:avLst/>
          </a:prstGeom>
        </p:spPr>
        <p:txBody>
          <a:bodyPr anchor="t" rtlCol="false" tIns="0" lIns="0" bIns="0" rIns="0">
            <a:spAutoFit/>
          </a:bodyPr>
          <a:lstStyle/>
          <a:p>
            <a:pPr algn="l">
              <a:lnSpc>
                <a:spcPts val="7267"/>
              </a:lnSpc>
            </a:pPr>
            <a:r>
              <a:rPr lang="en-US" sz="5191">
                <a:solidFill>
                  <a:srgbClr val="000B5D"/>
                </a:solidFill>
                <a:latin typeface="Poppins"/>
                <a:ea typeface="Poppins"/>
                <a:cs typeface="Poppins"/>
                <a:sym typeface="Poppins"/>
              </a:rPr>
              <a:t>METROLOGÍA INDUSTRIAL</a:t>
            </a:r>
          </a:p>
        </p:txBody>
      </p:sp>
      <p:sp>
        <p:nvSpPr>
          <p:cNvPr name="TextBox 7" id="7"/>
          <p:cNvSpPr txBox="true"/>
          <p:nvPr/>
        </p:nvSpPr>
        <p:spPr>
          <a:xfrm rot="0">
            <a:off x="1028700" y="8911590"/>
            <a:ext cx="4689791" cy="346710"/>
          </a:xfrm>
          <a:prstGeom prst="rect">
            <a:avLst/>
          </a:prstGeom>
        </p:spPr>
        <p:txBody>
          <a:bodyPr anchor="t" rtlCol="false" tIns="0" lIns="0" bIns="0" rIns="0">
            <a:spAutoFit/>
          </a:bodyPr>
          <a:lstStyle/>
          <a:p>
            <a:pPr algn="l">
              <a:lnSpc>
                <a:spcPts val="2400"/>
              </a:lnSpc>
              <a:spcBef>
                <a:spcPct val="0"/>
              </a:spcBef>
            </a:pPr>
            <a:r>
              <a:rPr lang="en-US" b="true" sz="2400">
                <a:solidFill>
                  <a:srgbClr val="000B5D"/>
                </a:solidFill>
                <a:latin typeface="Poppins Bold"/>
                <a:ea typeface="Poppins Bold"/>
                <a:cs typeface="Poppins Bold"/>
                <a:sym typeface="Poppins Bold"/>
              </a:rPr>
              <a:t>WWW.OREMINING.CL</a:t>
            </a:r>
          </a:p>
        </p:txBody>
      </p:sp>
      <p:sp>
        <p:nvSpPr>
          <p:cNvPr name="AutoShape 8" id="8"/>
          <p:cNvSpPr/>
          <p:nvPr/>
        </p:nvSpPr>
        <p:spPr>
          <a:xfrm rot="-5400000">
            <a:off x="-1672563" y="6817397"/>
            <a:ext cx="4576012" cy="0"/>
          </a:xfrm>
          <a:prstGeom prst="line">
            <a:avLst/>
          </a:prstGeom>
          <a:ln cap="rnd" w="95250">
            <a:solidFill>
              <a:srgbClr val="00ADEF"/>
            </a:solidFill>
            <a:prstDash val="solid"/>
            <a:headEnd type="none" len="sm" w="sm"/>
            <a:tailEnd type="none" len="sm" w="sm"/>
          </a:ln>
        </p:spPr>
      </p:sp>
      <p:sp>
        <p:nvSpPr>
          <p:cNvPr name="AutoShape 9" id="9"/>
          <p:cNvSpPr/>
          <p:nvPr/>
        </p:nvSpPr>
        <p:spPr>
          <a:xfrm rot="-5400000">
            <a:off x="-1672563" y="3374353"/>
            <a:ext cx="4576012" cy="0"/>
          </a:xfrm>
          <a:prstGeom prst="line">
            <a:avLst/>
          </a:prstGeom>
          <a:ln cap="rnd" w="95250">
            <a:solidFill>
              <a:srgbClr val="000B5D"/>
            </a:solidFill>
            <a:prstDash val="solid"/>
            <a:headEnd type="none" len="sm" w="sm"/>
            <a:tailEnd type="none" len="sm" w="sm"/>
          </a:ln>
        </p:spPr>
      </p:sp>
      <p:grpSp>
        <p:nvGrpSpPr>
          <p:cNvPr name="Group 10" id="10"/>
          <p:cNvGrpSpPr/>
          <p:nvPr/>
        </p:nvGrpSpPr>
        <p:grpSpPr>
          <a:xfrm rot="0">
            <a:off x="13266184" y="412629"/>
            <a:ext cx="5944395" cy="2533943"/>
            <a:chOff x="0" y="0"/>
            <a:chExt cx="1638616" cy="698500"/>
          </a:xfrm>
        </p:grpSpPr>
        <p:sp>
          <p:nvSpPr>
            <p:cNvPr name="Freeform 11" id="11"/>
            <p:cNvSpPr/>
            <p:nvPr/>
          </p:nvSpPr>
          <p:spPr>
            <a:xfrm flipH="false" flipV="false" rot="0">
              <a:off x="2751" y="0"/>
              <a:ext cx="1633114" cy="698500"/>
            </a:xfrm>
            <a:custGeom>
              <a:avLst/>
              <a:gdLst/>
              <a:ahLst/>
              <a:cxnLst/>
              <a:rect r="r" b="b" t="t" l="l"/>
              <a:pathLst>
                <a:path h="698500" w="1633114">
                  <a:moveTo>
                    <a:pt x="1628660" y="361633"/>
                  </a:moveTo>
                  <a:lnTo>
                    <a:pt x="1439870" y="686117"/>
                  </a:lnTo>
                  <a:cubicBezTo>
                    <a:pt x="1435409" y="693784"/>
                    <a:pt x="1427208" y="698500"/>
                    <a:pt x="1418339" y="698500"/>
                  </a:cubicBezTo>
                  <a:lnTo>
                    <a:pt x="214775" y="698500"/>
                  </a:lnTo>
                  <a:cubicBezTo>
                    <a:pt x="205906" y="698500"/>
                    <a:pt x="197705" y="693784"/>
                    <a:pt x="193244" y="686117"/>
                  </a:cubicBezTo>
                  <a:lnTo>
                    <a:pt x="4454" y="361633"/>
                  </a:lnTo>
                  <a:cubicBezTo>
                    <a:pt x="0" y="353978"/>
                    <a:pt x="0" y="344522"/>
                    <a:pt x="4454" y="336867"/>
                  </a:cubicBezTo>
                  <a:lnTo>
                    <a:pt x="193244" y="12383"/>
                  </a:lnTo>
                  <a:cubicBezTo>
                    <a:pt x="197705" y="4716"/>
                    <a:pt x="205906" y="0"/>
                    <a:pt x="214775" y="0"/>
                  </a:cubicBezTo>
                  <a:lnTo>
                    <a:pt x="1418339" y="0"/>
                  </a:lnTo>
                  <a:cubicBezTo>
                    <a:pt x="1427208" y="0"/>
                    <a:pt x="1435409" y="4716"/>
                    <a:pt x="1439870" y="12383"/>
                  </a:cubicBezTo>
                  <a:lnTo>
                    <a:pt x="1628660" y="336867"/>
                  </a:lnTo>
                  <a:cubicBezTo>
                    <a:pt x="1633114" y="344522"/>
                    <a:pt x="1633114" y="353978"/>
                    <a:pt x="1628660" y="361633"/>
                  </a:cubicBezTo>
                  <a:close/>
                </a:path>
              </a:pathLst>
            </a:custGeom>
            <a:solidFill>
              <a:srgbClr val="00ADEF"/>
            </a:solidFill>
          </p:spPr>
        </p:sp>
        <p:sp>
          <p:nvSpPr>
            <p:cNvPr name="TextBox 12" id="12"/>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10150791" y="1004710"/>
            <a:ext cx="10689850" cy="9186590"/>
            <a:chOff x="0" y="0"/>
            <a:chExt cx="812800" cy="698500"/>
          </a:xfrm>
        </p:grpSpPr>
        <p:sp>
          <p:nvSpPr>
            <p:cNvPr name="Freeform 14" id="14"/>
            <p:cNvSpPr/>
            <p:nvPr/>
          </p:nvSpPr>
          <p:spPr>
            <a:xfrm flipH="false" flipV="false" rot="0">
              <a:off x="1530" y="0"/>
              <a:ext cx="809740" cy="698500"/>
            </a:xfrm>
            <a:custGeom>
              <a:avLst/>
              <a:gdLst/>
              <a:ahLst/>
              <a:cxnLst/>
              <a:rect r="r" b="b" t="t" l="l"/>
              <a:pathLst>
                <a:path h="698500" w="809740">
                  <a:moveTo>
                    <a:pt x="807264" y="356136"/>
                  </a:moveTo>
                  <a:lnTo>
                    <a:pt x="612076" y="691614"/>
                  </a:lnTo>
                  <a:cubicBezTo>
                    <a:pt x="609596" y="695877"/>
                    <a:pt x="605036" y="698500"/>
                    <a:pt x="600103" y="698500"/>
                  </a:cubicBezTo>
                  <a:lnTo>
                    <a:pt x="209637" y="698500"/>
                  </a:lnTo>
                  <a:cubicBezTo>
                    <a:pt x="204704" y="698500"/>
                    <a:pt x="200144" y="695877"/>
                    <a:pt x="197664" y="691614"/>
                  </a:cubicBezTo>
                  <a:lnTo>
                    <a:pt x="2476" y="356136"/>
                  </a:lnTo>
                  <a:cubicBezTo>
                    <a:pt x="0" y="351879"/>
                    <a:pt x="0" y="346621"/>
                    <a:pt x="2476" y="342364"/>
                  </a:cubicBezTo>
                  <a:lnTo>
                    <a:pt x="197664" y="6886"/>
                  </a:lnTo>
                  <a:cubicBezTo>
                    <a:pt x="200144" y="2623"/>
                    <a:pt x="204704" y="0"/>
                    <a:pt x="209637" y="0"/>
                  </a:cubicBezTo>
                  <a:lnTo>
                    <a:pt x="600103" y="0"/>
                  </a:lnTo>
                  <a:cubicBezTo>
                    <a:pt x="605036" y="0"/>
                    <a:pt x="609596" y="2623"/>
                    <a:pt x="612076" y="6886"/>
                  </a:cubicBezTo>
                  <a:lnTo>
                    <a:pt x="807264" y="342364"/>
                  </a:lnTo>
                  <a:cubicBezTo>
                    <a:pt x="809740" y="346621"/>
                    <a:pt x="809740" y="351879"/>
                    <a:pt x="807264" y="356136"/>
                  </a:cubicBezTo>
                  <a:close/>
                </a:path>
              </a:pathLst>
            </a:custGeom>
            <a:solidFill>
              <a:srgbClr val="000B5D"/>
            </a:solidFill>
          </p:spPr>
        </p:sp>
        <p:sp>
          <p:nvSpPr>
            <p:cNvPr name="TextBox 15" id="1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6" id="16"/>
          <p:cNvGrpSpPr/>
          <p:nvPr/>
        </p:nvGrpSpPr>
        <p:grpSpPr>
          <a:xfrm rot="0">
            <a:off x="10809808" y="897105"/>
            <a:ext cx="10857146" cy="9401799"/>
            <a:chOff x="0" y="0"/>
            <a:chExt cx="4282440" cy="3708400"/>
          </a:xfrm>
        </p:grpSpPr>
        <p:sp>
          <p:nvSpPr>
            <p:cNvPr name="Freeform 17" id="1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26" t="0" r="-14926" b="0"/>
              </a:stretch>
            </a:blipFill>
          </p:spPr>
        </p:sp>
      </p:grpSp>
      <p:grpSp>
        <p:nvGrpSpPr>
          <p:cNvPr name="Group 18" id="18"/>
          <p:cNvGrpSpPr/>
          <p:nvPr/>
        </p:nvGrpSpPr>
        <p:grpSpPr>
          <a:xfrm rot="0">
            <a:off x="11235971" y="8781757"/>
            <a:ext cx="2948589" cy="2533943"/>
            <a:chOff x="0" y="0"/>
            <a:chExt cx="812800" cy="698500"/>
          </a:xfrm>
        </p:grpSpPr>
        <p:sp>
          <p:nvSpPr>
            <p:cNvPr name="Freeform 19" id="19"/>
            <p:cNvSpPr/>
            <p:nvPr/>
          </p:nvSpPr>
          <p:spPr>
            <a:xfrm flipH="false" flipV="false" rot="0">
              <a:off x="5546" y="0"/>
              <a:ext cx="801708" cy="698500"/>
            </a:xfrm>
            <a:custGeom>
              <a:avLst/>
              <a:gdLst/>
              <a:ahLst/>
              <a:cxnLst/>
              <a:rect r="r" b="b" t="t" l="l"/>
              <a:pathLst>
                <a:path h="698500" w="801708">
                  <a:moveTo>
                    <a:pt x="792729" y="374214"/>
                  </a:moveTo>
                  <a:lnTo>
                    <a:pt x="618579" y="673536"/>
                  </a:lnTo>
                  <a:cubicBezTo>
                    <a:pt x="609586" y="688992"/>
                    <a:pt x="593053" y="698500"/>
                    <a:pt x="575172" y="698500"/>
                  </a:cubicBezTo>
                  <a:lnTo>
                    <a:pt x="226536" y="698500"/>
                  </a:lnTo>
                  <a:cubicBezTo>
                    <a:pt x="208655" y="698500"/>
                    <a:pt x="192122" y="688992"/>
                    <a:pt x="183129" y="673536"/>
                  </a:cubicBezTo>
                  <a:lnTo>
                    <a:pt x="8979" y="374214"/>
                  </a:lnTo>
                  <a:cubicBezTo>
                    <a:pt x="0" y="358782"/>
                    <a:pt x="0" y="339718"/>
                    <a:pt x="8979" y="324286"/>
                  </a:cubicBezTo>
                  <a:lnTo>
                    <a:pt x="183129" y="24964"/>
                  </a:lnTo>
                  <a:cubicBezTo>
                    <a:pt x="192122" y="9508"/>
                    <a:pt x="208655" y="0"/>
                    <a:pt x="226536" y="0"/>
                  </a:cubicBezTo>
                  <a:lnTo>
                    <a:pt x="575172" y="0"/>
                  </a:lnTo>
                  <a:cubicBezTo>
                    <a:pt x="593053" y="0"/>
                    <a:pt x="609586" y="9508"/>
                    <a:pt x="618579" y="24964"/>
                  </a:cubicBezTo>
                  <a:lnTo>
                    <a:pt x="792729" y="324286"/>
                  </a:lnTo>
                  <a:cubicBezTo>
                    <a:pt x="801708" y="339718"/>
                    <a:pt x="801708" y="358782"/>
                    <a:pt x="792729" y="374214"/>
                  </a:cubicBezTo>
                  <a:close/>
                </a:path>
              </a:pathLst>
            </a:custGeom>
            <a:solidFill>
              <a:srgbClr val="000B5D"/>
            </a:solidFill>
          </p:spPr>
        </p:sp>
        <p:sp>
          <p:nvSpPr>
            <p:cNvPr name="TextBox 20" id="20"/>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21" id="21"/>
          <p:cNvSpPr/>
          <p:nvPr/>
        </p:nvSpPr>
        <p:spPr>
          <a:xfrm flipH="false" flipV="false" rot="0">
            <a:off x="1028700" y="897105"/>
            <a:ext cx="2181385" cy="1247269"/>
          </a:xfrm>
          <a:custGeom>
            <a:avLst/>
            <a:gdLst/>
            <a:ahLst/>
            <a:cxnLst/>
            <a:rect r="r" b="b" t="t" l="l"/>
            <a:pathLst>
              <a:path h="1247269" w="2181385">
                <a:moveTo>
                  <a:pt x="0" y="0"/>
                </a:moveTo>
                <a:lnTo>
                  <a:pt x="2181385" y="0"/>
                </a:lnTo>
                <a:lnTo>
                  <a:pt x="2181385" y="1247269"/>
                </a:lnTo>
                <a:lnTo>
                  <a:pt x="0" y="1247269"/>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59183" y="1624292"/>
            <a:ext cx="7300117" cy="829993"/>
            <a:chOff x="0" y="0"/>
            <a:chExt cx="6143581" cy="698500"/>
          </a:xfrm>
        </p:grpSpPr>
        <p:sp>
          <p:nvSpPr>
            <p:cNvPr name="Freeform 3" id="3"/>
            <p:cNvSpPr/>
            <p:nvPr/>
          </p:nvSpPr>
          <p:spPr>
            <a:xfrm flipH="false" flipV="false" rot="0">
              <a:off x="2240" y="0"/>
              <a:ext cx="6139101" cy="698500"/>
            </a:xfrm>
            <a:custGeom>
              <a:avLst/>
              <a:gdLst/>
              <a:ahLst/>
              <a:cxnLst/>
              <a:rect r="r" b="b" t="t" l="l"/>
              <a:pathLst>
                <a:path h="698500" w="6139101">
                  <a:moveTo>
                    <a:pt x="6135475" y="359333"/>
                  </a:moveTo>
                  <a:lnTo>
                    <a:pt x="5944008" y="688417"/>
                  </a:lnTo>
                  <a:cubicBezTo>
                    <a:pt x="5940376" y="694659"/>
                    <a:pt x="5933698" y="698500"/>
                    <a:pt x="5926476" y="698500"/>
                  </a:cubicBezTo>
                  <a:lnTo>
                    <a:pt x="212626" y="698500"/>
                  </a:lnTo>
                  <a:cubicBezTo>
                    <a:pt x="205403" y="698500"/>
                    <a:pt x="198726" y="694659"/>
                    <a:pt x="195093" y="688417"/>
                  </a:cubicBezTo>
                  <a:lnTo>
                    <a:pt x="3627" y="359333"/>
                  </a:lnTo>
                  <a:cubicBezTo>
                    <a:pt x="0" y="353100"/>
                    <a:pt x="0" y="345400"/>
                    <a:pt x="3627" y="339167"/>
                  </a:cubicBezTo>
                  <a:lnTo>
                    <a:pt x="195093" y="10083"/>
                  </a:lnTo>
                  <a:cubicBezTo>
                    <a:pt x="198726" y="3840"/>
                    <a:pt x="205403" y="0"/>
                    <a:pt x="212626" y="0"/>
                  </a:cubicBezTo>
                  <a:lnTo>
                    <a:pt x="5926476" y="0"/>
                  </a:lnTo>
                  <a:cubicBezTo>
                    <a:pt x="5933698" y="0"/>
                    <a:pt x="5940376" y="3840"/>
                    <a:pt x="5944008" y="10083"/>
                  </a:cubicBezTo>
                  <a:lnTo>
                    <a:pt x="6135475" y="339167"/>
                  </a:lnTo>
                  <a:cubicBezTo>
                    <a:pt x="6139101" y="345400"/>
                    <a:pt x="6139101" y="353100"/>
                    <a:pt x="6135475" y="359333"/>
                  </a:cubicBezTo>
                  <a:close/>
                </a:path>
              </a:pathLst>
            </a:custGeom>
            <a:solidFill>
              <a:srgbClr val="000000">
                <a:alpha val="0"/>
              </a:srgbClr>
            </a:solidFill>
            <a:ln w="57150" cap="sq">
              <a:solidFill>
                <a:srgbClr val="000B5D"/>
              </a:solidFill>
              <a:prstDash val="solid"/>
              <a:miter/>
            </a:ln>
          </p:spPr>
        </p:sp>
        <p:sp>
          <p:nvSpPr>
            <p:cNvPr name="TextBox 4" id="4"/>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9959183" y="3293051"/>
            <a:ext cx="7300117" cy="829993"/>
            <a:chOff x="0" y="0"/>
            <a:chExt cx="6143581" cy="698500"/>
          </a:xfrm>
        </p:grpSpPr>
        <p:sp>
          <p:nvSpPr>
            <p:cNvPr name="Freeform 6" id="6"/>
            <p:cNvSpPr/>
            <p:nvPr/>
          </p:nvSpPr>
          <p:spPr>
            <a:xfrm flipH="false" flipV="false" rot="0">
              <a:off x="2240" y="0"/>
              <a:ext cx="6139101" cy="698500"/>
            </a:xfrm>
            <a:custGeom>
              <a:avLst/>
              <a:gdLst/>
              <a:ahLst/>
              <a:cxnLst/>
              <a:rect r="r" b="b" t="t" l="l"/>
              <a:pathLst>
                <a:path h="698500" w="6139101">
                  <a:moveTo>
                    <a:pt x="6135475" y="359333"/>
                  </a:moveTo>
                  <a:lnTo>
                    <a:pt x="5944008" y="688417"/>
                  </a:lnTo>
                  <a:cubicBezTo>
                    <a:pt x="5940376" y="694659"/>
                    <a:pt x="5933698" y="698500"/>
                    <a:pt x="5926476" y="698500"/>
                  </a:cubicBezTo>
                  <a:lnTo>
                    <a:pt x="212626" y="698500"/>
                  </a:lnTo>
                  <a:cubicBezTo>
                    <a:pt x="205403" y="698500"/>
                    <a:pt x="198726" y="694659"/>
                    <a:pt x="195093" y="688417"/>
                  </a:cubicBezTo>
                  <a:lnTo>
                    <a:pt x="3627" y="359333"/>
                  </a:lnTo>
                  <a:cubicBezTo>
                    <a:pt x="0" y="353100"/>
                    <a:pt x="0" y="345400"/>
                    <a:pt x="3627" y="339167"/>
                  </a:cubicBezTo>
                  <a:lnTo>
                    <a:pt x="195093" y="10083"/>
                  </a:lnTo>
                  <a:cubicBezTo>
                    <a:pt x="198726" y="3840"/>
                    <a:pt x="205403" y="0"/>
                    <a:pt x="212626" y="0"/>
                  </a:cubicBezTo>
                  <a:lnTo>
                    <a:pt x="5926476" y="0"/>
                  </a:lnTo>
                  <a:cubicBezTo>
                    <a:pt x="5933698" y="0"/>
                    <a:pt x="5940376" y="3840"/>
                    <a:pt x="5944008" y="10083"/>
                  </a:cubicBezTo>
                  <a:lnTo>
                    <a:pt x="6135475" y="339167"/>
                  </a:lnTo>
                  <a:cubicBezTo>
                    <a:pt x="6139101" y="345400"/>
                    <a:pt x="6139101" y="353100"/>
                    <a:pt x="6135475" y="359333"/>
                  </a:cubicBezTo>
                  <a:close/>
                </a:path>
              </a:pathLst>
            </a:custGeom>
            <a:solidFill>
              <a:srgbClr val="000000">
                <a:alpha val="0"/>
              </a:srgbClr>
            </a:solidFill>
            <a:ln w="57150" cap="sq">
              <a:solidFill>
                <a:srgbClr val="000B5D"/>
              </a:solidFill>
              <a:prstDash val="solid"/>
              <a:miter/>
            </a:ln>
          </p:spPr>
        </p:sp>
        <p:sp>
          <p:nvSpPr>
            <p:cNvPr name="TextBox 7" id="7"/>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9959183" y="4962173"/>
            <a:ext cx="7300117" cy="829993"/>
            <a:chOff x="0" y="0"/>
            <a:chExt cx="6143581" cy="698500"/>
          </a:xfrm>
        </p:grpSpPr>
        <p:sp>
          <p:nvSpPr>
            <p:cNvPr name="Freeform 9" id="9"/>
            <p:cNvSpPr/>
            <p:nvPr/>
          </p:nvSpPr>
          <p:spPr>
            <a:xfrm flipH="false" flipV="false" rot="0">
              <a:off x="2240" y="0"/>
              <a:ext cx="6139101" cy="698500"/>
            </a:xfrm>
            <a:custGeom>
              <a:avLst/>
              <a:gdLst/>
              <a:ahLst/>
              <a:cxnLst/>
              <a:rect r="r" b="b" t="t" l="l"/>
              <a:pathLst>
                <a:path h="698500" w="6139101">
                  <a:moveTo>
                    <a:pt x="6135475" y="359333"/>
                  </a:moveTo>
                  <a:lnTo>
                    <a:pt x="5944008" y="688417"/>
                  </a:lnTo>
                  <a:cubicBezTo>
                    <a:pt x="5940376" y="694659"/>
                    <a:pt x="5933698" y="698500"/>
                    <a:pt x="5926476" y="698500"/>
                  </a:cubicBezTo>
                  <a:lnTo>
                    <a:pt x="212626" y="698500"/>
                  </a:lnTo>
                  <a:cubicBezTo>
                    <a:pt x="205403" y="698500"/>
                    <a:pt x="198726" y="694659"/>
                    <a:pt x="195093" y="688417"/>
                  </a:cubicBezTo>
                  <a:lnTo>
                    <a:pt x="3627" y="359333"/>
                  </a:lnTo>
                  <a:cubicBezTo>
                    <a:pt x="0" y="353100"/>
                    <a:pt x="0" y="345400"/>
                    <a:pt x="3627" y="339167"/>
                  </a:cubicBezTo>
                  <a:lnTo>
                    <a:pt x="195093" y="10083"/>
                  </a:lnTo>
                  <a:cubicBezTo>
                    <a:pt x="198726" y="3840"/>
                    <a:pt x="205403" y="0"/>
                    <a:pt x="212626" y="0"/>
                  </a:cubicBezTo>
                  <a:lnTo>
                    <a:pt x="5926476" y="0"/>
                  </a:lnTo>
                  <a:cubicBezTo>
                    <a:pt x="5933698" y="0"/>
                    <a:pt x="5940376" y="3840"/>
                    <a:pt x="5944008" y="10083"/>
                  </a:cubicBezTo>
                  <a:lnTo>
                    <a:pt x="6135475" y="339167"/>
                  </a:lnTo>
                  <a:cubicBezTo>
                    <a:pt x="6139101" y="345400"/>
                    <a:pt x="6139101" y="353100"/>
                    <a:pt x="6135475" y="359333"/>
                  </a:cubicBezTo>
                  <a:close/>
                </a:path>
              </a:pathLst>
            </a:custGeom>
            <a:solidFill>
              <a:srgbClr val="000000">
                <a:alpha val="0"/>
              </a:srgbClr>
            </a:solidFill>
            <a:ln w="57150" cap="sq">
              <a:solidFill>
                <a:srgbClr val="000B5D"/>
              </a:solidFill>
              <a:prstDash val="solid"/>
              <a:miter/>
            </a:ln>
          </p:spPr>
        </p:sp>
        <p:sp>
          <p:nvSpPr>
            <p:cNvPr name="TextBox 10" id="10"/>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9959183" y="6631294"/>
            <a:ext cx="7300117" cy="829993"/>
            <a:chOff x="0" y="0"/>
            <a:chExt cx="6143581" cy="698500"/>
          </a:xfrm>
        </p:grpSpPr>
        <p:sp>
          <p:nvSpPr>
            <p:cNvPr name="Freeform 12" id="12"/>
            <p:cNvSpPr/>
            <p:nvPr/>
          </p:nvSpPr>
          <p:spPr>
            <a:xfrm flipH="false" flipV="false" rot="0">
              <a:off x="2240" y="0"/>
              <a:ext cx="6139101" cy="698500"/>
            </a:xfrm>
            <a:custGeom>
              <a:avLst/>
              <a:gdLst/>
              <a:ahLst/>
              <a:cxnLst/>
              <a:rect r="r" b="b" t="t" l="l"/>
              <a:pathLst>
                <a:path h="698500" w="6139101">
                  <a:moveTo>
                    <a:pt x="6135475" y="359333"/>
                  </a:moveTo>
                  <a:lnTo>
                    <a:pt x="5944008" y="688417"/>
                  </a:lnTo>
                  <a:cubicBezTo>
                    <a:pt x="5940376" y="694659"/>
                    <a:pt x="5933698" y="698500"/>
                    <a:pt x="5926476" y="698500"/>
                  </a:cubicBezTo>
                  <a:lnTo>
                    <a:pt x="212626" y="698500"/>
                  </a:lnTo>
                  <a:cubicBezTo>
                    <a:pt x="205403" y="698500"/>
                    <a:pt x="198726" y="694659"/>
                    <a:pt x="195093" y="688417"/>
                  </a:cubicBezTo>
                  <a:lnTo>
                    <a:pt x="3627" y="359333"/>
                  </a:lnTo>
                  <a:cubicBezTo>
                    <a:pt x="0" y="353100"/>
                    <a:pt x="0" y="345400"/>
                    <a:pt x="3627" y="339167"/>
                  </a:cubicBezTo>
                  <a:lnTo>
                    <a:pt x="195093" y="10083"/>
                  </a:lnTo>
                  <a:cubicBezTo>
                    <a:pt x="198726" y="3840"/>
                    <a:pt x="205403" y="0"/>
                    <a:pt x="212626" y="0"/>
                  </a:cubicBezTo>
                  <a:lnTo>
                    <a:pt x="5926476" y="0"/>
                  </a:lnTo>
                  <a:cubicBezTo>
                    <a:pt x="5933698" y="0"/>
                    <a:pt x="5940376" y="3840"/>
                    <a:pt x="5944008" y="10083"/>
                  </a:cubicBezTo>
                  <a:lnTo>
                    <a:pt x="6135475" y="339167"/>
                  </a:lnTo>
                  <a:cubicBezTo>
                    <a:pt x="6139101" y="345400"/>
                    <a:pt x="6139101" y="353100"/>
                    <a:pt x="6135475" y="359333"/>
                  </a:cubicBezTo>
                  <a:close/>
                </a:path>
              </a:pathLst>
            </a:custGeom>
            <a:solidFill>
              <a:srgbClr val="000000">
                <a:alpha val="0"/>
              </a:srgbClr>
            </a:solidFill>
            <a:ln w="57150" cap="sq">
              <a:solidFill>
                <a:srgbClr val="000B5D"/>
              </a:solidFill>
              <a:prstDash val="solid"/>
              <a:miter/>
            </a:ln>
          </p:spPr>
        </p:sp>
        <p:sp>
          <p:nvSpPr>
            <p:cNvPr name="TextBox 13" id="13"/>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9266131" y="1028700"/>
            <a:ext cx="1386104" cy="1191183"/>
            <a:chOff x="0" y="0"/>
            <a:chExt cx="812800" cy="698500"/>
          </a:xfrm>
        </p:grpSpPr>
        <p:sp>
          <p:nvSpPr>
            <p:cNvPr name="Freeform 15" id="15"/>
            <p:cNvSpPr/>
            <p:nvPr/>
          </p:nvSpPr>
          <p:spPr>
            <a:xfrm flipH="false" flipV="false" rot="0">
              <a:off x="11798" y="0"/>
              <a:ext cx="789204" cy="698500"/>
            </a:xfrm>
            <a:custGeom>
              <a:avLst/>
              <a:gdLst/>
              <a:ahLst/>
              <a:cxnLst/>
              <a:rect r="r" b="b" t="t" l="l"/>
              <a:pathLst>
                <a:path h="698500" w="789204">
                  <a:moveTo>
                    <a:pt x="770105" y="402355"/>
                  </a:moveTo>
                  <a:lnTo>
                    <a:pt x="628699" y="645395"/>
                  </a:lnTo>
                  <a:cubicBezTo>
                    <a:pt x="609570" y="678274"/>
                    <a:pt x="574401" y="698500"/>
                    <a:pt x="536363" y="698500"/>
                  </a:cubicBezTo>
                  <a:lnTo>
                    <a:pt x="252841" y="698500"/>
                  </a:lnTo>
                  <a:cubicBezTo>
                    <a:pt x="214803" y="698500"/>
                    <a:pt x="179634" y="678274"/>
                    <a:pt x="160505" y="645395"/>
                  </a:cubicBezTo>
                  <a:lnTo>
                    <a:pt x="19099" y="402355"/>
                  </a:lnTo>
                  <a:cubicBezTo>
                    <a:pt x="0" y="369528"/>
                    <a:pt x="0" y="328972"/>
                    <a:pt x="19099" y="296145"/>
                  </a:cubicBezTo>
                  <a:lnTo>
                    <a:pt x="160505" y="53105"/>
                  </a:lnTo>
                  <a:cubicBezTo>
                    <a:pt x="179634" y="20226"/>
                    <a:pt x="214803" y="0"/>
                    <a:pt x="252841" y="0"/>
                  </a:cubicBezTo>
                  <a:lnTo>
                    <a:pt x="536363" y="0"/>
                  </a:lnTo>
                  <a:cubicBezTo>
                    <a:pt x="574401" y="0"/>
                    <a:pt x="609570" y="20226"/>
                    <a:pt x="628699" y="53105"/>
                  </a:cubicBezTo>
                  <a:lnTo>
                    <a:pt x="770105" y="296145"/>
                  </a:lnTo>
                  <a:cubicBezTo>
                    <a:pt x="789204" y="328972"/>
                    <a:pt x="789204" y="369528"/>
                    <a:pt x="770105" y="402355"/>
                  </a:cubicBezTo>
                  <a:close/>
                </a:path>
              </a:pathLst>
            </a:custGeom>
            <a:solidFill>
              <a:srgbClr val="000B5D"/>
            </a:solidFill>
          </p:spPr>
        </p:sp>
        <p:sp>
          <p:nvSpPr>
            <p:cNvPr name="TextBox 16" id="16"/>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9266131" y="2697459"/>
            <a:ext cx="1386104" cy="1191183"/>
            <a:chOff x="0" y="0"/>
            <a:chExt cx="812800" cy="698500"/>
          </a:xfrm>
        </p:grpSpPr>
        <p:sp>
          <p:nvSpPr>
            <p:cNvPr name="Freeform 18" id="18"/>
            <p:cNvSpPr/>
            <p:nvPr/>
          </p:nvSpPr>
          <p:spPr>
            <a:xfrm flipH="false" flipV="false" rot="0">
              <a:off x="11798" y="0"/>
              <a:ext cx="789204" cy="698500"/>
            </a:xfrm>
            <a:custGeom>
              <a:avLst/>
              <a:gdLst/>
              <a:ahLst/>
              <a:cxnLst/>
              <a:rect r="r" b="b" t="t" l="l"/>
              <a:pathLst>
                <a:path h="698500" w="789204">
                  <a:moveTo>
                    <a:pt x="770105" y="402355"/>
                  </a:moveTo>
                  <a:lnTo>
                    <a:pt x="628699" y="645395"/>
                  </a:lnTo>
                  <a:cubicBezTo>
                    <a:pt x="609570" y="678274"/>
                    <a:pt x="574401" y="698500"/>
                    <a:pt x="536363" y="698500"/>
                  </a:cubicBezTo>
                  <a:lnTo>
                    <a:pt x="252841" y="698500"/>
                  </a:lnTo>
                  <a:cubicBezTo>
                    <a:pt x="214803" y="698500"/>
                    <a:pt x="179634" y="678274"/>
                    <a:pt x="160505" y="645395"/>
                  </a:cubicBezTo>
                  <a:lnTo>
                    <a:pt x="19099" y="402355"/>
                  </a:lnTo>
                  <a:cubicBezTo>
                    <a:pt x="0" y="369528"/>
                    <a:pt x="0" y="328972"/>
                    <a:pt x="19099" y="296145"/>
                  </a:cubicBezTo>
                  <a:lnTo>
                    <a:pt x="160505" y="53105"/>
                  </a:lnTo>
                  <a:cubicBezTo>
                    <a:pt x="179634" y="20226"/>
                    <a:pt x="214803" y="0"/>
                    <a:pt x="252841" y="0"/>
                  </a:cubicBezTo>
                  <a:lnTo>
                    <a:pt x="536363" y="0"/>
                  </a:lnTo>
                  <a:cubicBezTo>
                    <a:pt x="574401" y="0"/>
                    <a:pt x="609570" y="20226"/>
                    <a:pt x="628699" y="53105"/>
                  </a:cubicBezTo>
                  <a:lnTo>
                    <a:pt x="770105" y="296145"/>
                  </a:lnTo>
                  <a:cubicBezTo>
                    <a:pt x="789204" y="328972"/>
                    <a:pt x="789204" y="369528"/>
                    <a:pt x="770105" y="402355"/>
                  </a:cubicBezTo>
                  <a:close/>
                </a:path>
              </a:pathLst>
            </a:custGeom>
            <a:solidFill>
              <a:srgbClr val="000B5D"/>
            </a:solidFill>
          </p:spPr>
        </p:sp>
        <p:sp>
          <p:nvSpPr>
            <p:cNvPr name="TextBox 19" id="19"/>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9266131" y="4366581"/>
            <a:ext cx="1386104" cy="1191183"/>
            <a:chOff x="0" y="0"/>
            <a:chExt cx="812800" cy="698500"/>
          </a:xfrm>
        </p:grpSpPr>
        <p:sp>
          <p:nvSpPr>
            <p:cNvPr name="Freeform 21" id="21"/>
            <p:cNvSpPr/>
            <p:nvPr/>
          </p:nvSpPr>
          <p:spPr>
            <a:xfrm flipH="false" flipV="false" rot="0">
              <a:off x="11798" y="0"/>
              <a:ext cx="789204" cy="698500"/>
            </a:xfrm>
            <a:custGeom>
              <a:avLst/>
              <a:gdLst/>
              <a:ahLst/>
              <a:cxnLst/>
              <a:rect r="r" b="b" t="t" l="l"/>
              <a:pathLst>
                <a:path h="698500" w="789204">
                  <a:moveTo>
                    <a:pt x="770105" y="402355"/>
                  </a:moveTo>
                  <a:lnTo>
                    <a:pt x="628699" y="645395"/>
                  </a:lnTo>
                  <a:cubicBezTo>
                    <a:pt x="609570" y="678274"/>
                    <a:pt x="574401" y="698500"/>
                    <a:pt x="536363" y="698500"/>
                  </a:cubicBezTo>
                  <a:lnTo>
                    <a:pt x="252841" y="698500"/>
                  </a:lnTo>
                  <a:cubicBezTo>
                    <a:pt x="214803" y="698500"/>
                    <a:pt x="179634" y="678274"/>
                    <a:pt x="160505" y="645395"/>
                  </a:cubicBezTo>
                  <a:lnTo>
                    <a:pt x="19099" y="402355"/>
                  </a:lnTo>
                  <a:cubicBezTo>
                    <a:pt x="0" y="369528"/>
                    <a:pt x="0" y="328972"/>
                    <a:pt x="19099" y="296145"/>
                  </a:cubicBezTo>
                  <a:lnTo>
                    <a:pt x="160505" y="53105"/>
                  </a:lnTo>
                  <a:cubicBezTo>
                    <a:pt x="179634" y="20226"/>
                    <a:pt x="214803" y="0"/>
                    <a:pt x="252841" y="0"/>
                  </a:cubicBezTo>
                  <a:lnTo>
                    <a:pt x="536363" y="0"/>
                  </a:lnTo>
                  <a:cubicBezTo>
                    <a:pt x="574401" y="0"/>
                    <a:pt x="609570" y="20226"/>
                    <a:pt x="628699" y="53105"/>
                  </a:cubicBezTo>
                  <a:lnTo>
                    <a:pt x="770105" y="296145"/>
                  </a:lnTo>
                  <a:cubicBezTo>
                    <a:pt x="789204" y="328972"/>
                    <a:pt x="789204" y="369528"/>
                    <a:pt x="770105" y="402355"/>
                  </a:cubicBezTo>
                  <a:close/>
                </a:path>
              </a:pathLst>
            </a:custGeom>
            <a:solidFill>
              <a:srgbClr val="000B5D"/>
            </a:solidFill>
          </p:spPr>
        </p:sp>
        <p:sp>
          <p:nvSpPr>
            <p:cNvPr name="TextBox 22" id="2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11935766" y="9331740"/>
            <a:ext cx="8377487" cy="2964361"/>
            <a:chOff x="0" y="0"/>
            <a:chExt cx="1974009" cy="698500"/>
          </a:xfrm>
        </p:grpSpPr>
        <p:sp>
          <p:nvSpPr>
            <p:cNvPr name="Freeform 24" id="24"/>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25" id="25"/>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9266131" y="6035703"/>
            <a:ext cx="1386104" cy="1191183"/>
            <a:chOff x="0" y="0"/>
            <a:chExt cx="812800" cy="698500"/>
          </a:xfrm>
        </p:grpSpPr>
        <p:sp>
          <p:nvSpPr>
            <p:cNvPr name="Freeform 27" id="27"/>
            <p:cNvSpPr/>
            <p:nvPr/>
          </p:nvSpPr>
          <p:spPr>
            <a:xfrm flipH="false" flipV="false" rot="0">
              <a:off x="11798" y="0"/>
              <a:ext cx="789204" cy="698500"/>
            </a:xfrm>
            <a:custGeom>
              <a:avLst/>
              <a:gdLst/>
              <a:ahLst/>
              <a:cxnLst/>
              <a:rect r="r" b="b" t="t" l="l"/>
              <a:pathLst>
                <a:path h="698500" w="789204">
                  <a:moveTo>
                    <a:pt x="770105" y="402355"/>
                  </a:moveTo>
                  <a:lnTo>
                    <a:pt x="628699" y="645395"/>
                  </a:lnTo>
                  <a:cubicBezTo>
                    <a:pt x="609570" y="678274"/>
                    <a:pt x="574401" y="698500"/>
                    <a:pt x="536363" y="698500"/>
                  </a:cubicBezTo>
                  <a:lnTo>
                    <a:pt x="252841" y="698500"/>
                  </a:lnTo>
                  <a:cubicBezTo>
                    <a:pt x="214803" y="698500"/>
                    <a:pt x="179634" y="678274"/>
                    <a:pt x="160505" y="645395"/>
                  </a:cubicBezTo>
                  <a:lnTo>
                    <a:pt x="19099" y="402355"/>
                  </a:lnTo>
                  <a:cubicBezTo>
                    <a:pt x="0" y="369528"/>
                    <a:pt x="0" y="328972"/>
                    <a:pt x="19099" y="296145"/>
                  </a:cubicBezTo>
                  <a:lnTo>
                    <a:pt x="160505" y="53105"/>
                  </a:lnTo>
                  <a:cubicBezTo>
                    <a:pt x="179634" y="20226"/>
                    <a:pt x="214803" y="0"/>
                    <a:pt x="252841" y="0"/>
                  </a:cubicBezTo>
                  <a:lnTo>
                    <a:pt x="536363" y="0"/>
                  </a:lnTo>
                  <a:cubicBezTo>
                    <a:pt x="574401" y="0"/>
                    <a:pt x="609570" y="20226"/>
                    <a:pt x="628699" y="53105"/>
                  </a:cubicBezTo>
                  <a:lnTo>
                    <a:pt x="770105" y="296145"/>
                  </a:lnTo>
                  <a:cubicBezTo>
                    <a:pt x="789204" y="328972"/>
                    <a:pt x="789204" y="369528"/>
                    <a:pt x="770105" y="402355"/>
                  </a:cubicBezTo>
                  <a:close/>
                </a:path>
              </a:pathLst>
            </a:custGeom>
            <a:solidFill>
              <a:srgbClr val="000B5D"/>
            </a:solidFill>
          </p:spPr>
        </p:sp>
        <p:sp>
          <p:nvSpPr>
            <p:cNvPr name="TextBox 28" id="28"/>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29" id="29"/>
          <p:cNvSpPr/>
          <p:nvPr/>
        </p:nvSpPr>
        <p:spPr>
          <a:xfrm flipH="false" flipV="false" rot="0">
            <a:off x="9640738" y="1250201"/>
            <a:ext cx="636890" cy="748182"/>
          </a:xfrm>
          <a:custGeom>
            <a:avLst/>
            <a:gdLst/>
            <a:ahLst/>
            <a:cxnLst/>
            <a:rect r="r" b="b" t="t" l="l"/>
            <a:pathLst>
              <a:path h="748182" w="636890">
                <a:moveTo>
                  <a:pt x="0" y="0"/>
                </a:moveTo>
                <a:lnTo>
                  <a:pt x="636890" y="0"/>
                </a:lnTo>
                <a:lnTo>
                  <a:pt x="636890" y="748181"/>
                </a:lnTo>
                <a:lnTo>
                  <a:pt x="0" y="7481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9560098" y="2893966"/>
            <a:ext cx="798169" cy="798169"/>
          </a:xfrm>
          <a:custGeom>
            <a:avLst/>
            <a:gdLst/>
            <a:ahLst/>
            <a:cxnLst/>
            <a:rect r="r" b="b" t="t" l="l"/>
            <a:pathLst>
              <a:path h="798169" w="798169">
                <a:moveTo>
                  <a:pt x="0" y="0"/>
                </a:moveTo>
                <a:lnTo>
                  <a:pt x="798170" y="0"/>
                </a:lnTo>
                <a:lnTo>
                  <a:pt x="798170" y="798170"/>
                </a:lnTo>
                <a:lnTo>
                  <a:pt x="0" y="7981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9503004" y="4518538"/>
            <a:ext cx="912358" cy="887268"/>
          </a:xfrm>
          <a:custGeom>
            <a:avLst/>
            <a:gdLst/>
            <a:ahLst/>
            <a:cxnLst/>
            <a:rect r="r" b="b" t="t" l="l"/>
            <a:pathLst>
              <a:path h="887268" w="912358">
                <a:moveTo>
                  <a:pt x="0" y="0"/>
                </a:moveTo>
                <a:lnTo>
                  <a:pt x="912358" y="0"/>
                </a:lnTo>
                <a:lnTo>
                  <a:pt x="912358" y="887269"/>
                </a:lnTo>
                <a:lnTo>
                  <a:pt x="0" y="8872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2" id="32"/>
          <p:cNvSpPr/>
          <p:nvPr/>
        </p:nvSpPr>
        <p:spPr>
          <a:xfrm flipH="false" flipV="false" rot="0">
            <a:off x="9593479" y="6219971"/>
            <a:ext cx="731408" cy="822647"/>
          </a:xfrm>
          <a:custGeom>
            <a:avLst/>
            <a:gdLst/>
            <a:ahLst/>
            <a:cxnLst/>
            <a:rect r="r" b="b" t="t" l="l"/>
            <a:pathLst>
              <a:path h="822647" w="731408">
                <a:moveTo>
                  <a:pt x="0" y="0"/>
                </a:moveTo>
                <a:lnTo>
                  <a:pt x="731408" y="0"/>
                </a:lnTo>
                <a:lnTo>
                  <a:pt x="731408" y="822647"/>
                </a:lnTo>
                <a:lnTo>
                  <a:pt x="0" y="8226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33" id="33"/>
          <p:cNvGrpSpPr/>
          <p:nvPr/>
        </p:nvGrpSpPr>
        <p:grpSpPr>
          <a:xfrm rot="0">
            <a:off x="9959183" y="8304529"/>
            <a:ext cx="7300117" cy="829993"/>
            <a:chOff x="0" y="0"/>
            <a:chExt cx="6143581" cy="698500"/>
          </a:xfrm>
        </p:grpSpPr>
        <p:sp>
          <p:nvSpPr>
            <p:cNvPr name="Freeform 34" id="34"/>
            <p:cNvSpPr/>
            <p:nvPr/>
          </p:nvSpPr>
          <p:spPr>
            <a:xfrm flipH="false" flipV="false" rot="0">
              <a:off x="2240" y="0"/>
              <a:ext cx="6139101" cy="698500"/>
            </a:xfrm>
            <a:custGeom>
              <a:avLst/>
              <a:gdLst/>
              <a:ahLst/>
              <a:cxnLst/>
              <a:rect r="r" b="b" t="t" l="l"/>
              <a:pathLst>
                <a:path h="698500" w="6139101">
                  <a:moveTo>
                    <a:pt x="6135475" y="359333"/>
                  </a:moveTo>
                  <a:lnTo>
                    <a:pt x="5944008" y="688417"/>
                  </a:lnTo>
                  <a:cubicBezTo>
                    <a:pt x="5940376" y="694659"/>
                    <a:pt x="5933698" y="698500"/>
                    <a:pt x="5926476" y="698500"/>
                  </a:cubicBezTo>
                  <a:lnTo>
                    <a:pt x="212626" y="698500"/>
                  </a:lnTo>
                  <a:cubicBezTo>
                    <a:pt x="205403" y="698500"/>
                    <a:pt x="198726" y="694659"/>
                    <a:pt x="195093" y="688417"/>
                  </a:cubicBezTo>
                  <a:lnTo>
                    <a:pt x="3627" y="359333"/>
                  </a:lnTo>
                  <a:cubicBezTo>
                    <a:pt x="0" y="353100"/>
                    <a:pt x="0" y="345400"/>
                    <a:pt x="3627" y="339167"/>
                  </a:cubicBezTo>
                  <a:lnTo>
                    <a:pt x="195093" y="10083"/>
                  </a:lnTo>
                  <a:cubicBezTo>
                    <a:pt x="198726" y="3840"/>
                    <a:pt x="205403" y="0"/>
                    <a:pt x="212626" y="0"/>
                  </a:cubicBezTo>
                  <a:lnTo>
                    <a:pt x="5926476" y="0"/>
                  </a:lnTo>
                  <a:cubicBezTo>
                    <a:pt x="5933698" y="0"/>
                    <a:pt x="5940376" y="3840"/>
                    <a:pt x="5944008" y="10083"/>
                  </a:cubicBezTo>
                  <a:lnTo>
                    <a:pt x="6135475" y="339167"/>
                  </a:lnTo>
                  <a:cubicBezTo>
                    <a:pt x="6139101" y="345400"/>
                    <a:pt x="6139101" y="353100"/>
                    <a:pt x="6135475" y="359333"/>
                  </a:cubicBezTo>
                  <a:close/>
                </a:path>
              </a:pathLst>
            </a:custGeom>
            <a:solidFill>
              <a:srgbClr val="000000">
                <a:alpha val="0"/>
              </a:srgbClr>
            </a:solidFill>
            <a:ln w="57150" cap="sq">
              <a:solidFill>
                <a:srgbClr val="000B5D"/>
              </a:solidFill>
              <a:prstDash val="solid"/>
              <a:miter/>
            </a:ln>
          </p:spPr>
        </p:sp>
        <p:sp>
          <p:nvSpPr>
            <p:cNvPr name="TextBox 35" id="35"/>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36" id="36"/>
          <p:cNvGrpSpPr/>
          <p:nvPr/>
        </p:nvGrpSpPr>
        <p:grpSpPr>
          <a:xfrm rot="0">
            <a:off x="9266131" y="7708938"/>
            <a:ext cx="1386104" cy="1191183"/>
            <a:chOff x="0" y="0"/>
            <a:chExt cx="812800" cy="698500"/>
          </a:xfrm>
        </p:grpSpPr>
        <p:sp>
          <p:nvSpPr>
            <p:cNvPr name="Freeform 37" id="37"/>
            <p:cNvSpPr/>
            <p:nvPr/>
          </p:nvSpPr>
          <p:spPr>
            <a:xfrm flipH="false" flipV="false" rot="0">
              <a:off x="11798" y="0"/>
              <a:ext cx="789204" cy="698500"/>
            </a:xfrm>
            <a:custGeom>
              <a:avLst/>
              <a:gdLst/>
              <a:ahLst/>
              <a:cxnLst/>
              <a:rect r="r" b="b" t="t" l="l"/>
              <a:pathLst>
                <a:path h="698500" w="789204">
                  <a:moveTo>
                    <a:pt x="770105" y="402355"/>
                  </a:moveTo>
                  <a:lnTo>
                    <a:pt x="628699" y="645395"/>
                  </a:lnTo>
                  <a:cubicBezTo>
                    <a:pt x="609570" y="678274"/>
                    <a:pt x="574401" y="698500"/>
                    <a:pt x="536363" y="698500"/>
                  </a:cubicBezTo>
                  <a:lnTo>
                    <a:pt x="252841" y="698500"/>
                  </a:lnTo>
                  <a:cubicBezTo>
                    <a:pt x="214803" y="698500"/>
                    <a:pt x="179634" y="678274"/>
                    <a:pt x="160505" y="645395"/>
                  </a:cubicBezTo>
                  <a:lnTo>
                    <a:pt x="19099" y="402355"/>
                  </a:lnTo>
                  <a:cubicBezTo>
                    <a:pt x="0" y="369528"/>
                    <a:pt x="0" y="328972"/>
                    <a:pt x="19099" y="296145"/>
                  </a:cubicBezTo>
                  <a:lnTo>
                    <a:pt x="160505" y="53105"/>
                  </a:lnTo>
                  <a:cubicBezTo>
                    <a:pt x="179634" y="20226"/>
                    <a:pt x="214803" y="0"/>
                    <a:pt x="252841" y="0"/>
                  </a:cubicBezTo>
                  <a:lnTo>
                    <a:pt x="536363" y="0"/>
                  </a:lnTo>
                  <a:cubicBezTo>
                    <a:pt x="574401" y="0"/>
                    <a:pt x="609570" y="20226"/>
                    <a:pt x="628699" y="53105"/>
                  </a:cubicBezTo>
                  <a:lnTo>
                    <a:pt x="770105" y="296145"/>
                  </a:lnTo>
                  <a:cubicBezTo>
                    <a:pt x="789204" y="328972"/>
                    <a:pt x="789204" y="369528"/>
                    <a:pt x="770105" y="402355"/>
                  </a:cubicBezTo>
                  <a:close/>
                </a:path>
              </a:pathLst>
            </a:custGeom>
            <a:solidFill>
              <a:srgbClr val="000B5D"/>
            </a:solidFill>
          </p:spPr>
        </p:sp>
        <p:sp>
          <p:nvSpPr>
            <p:cNvPr name="TextBox 38" id="38"/>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39" id="39"/>
          <p:cNvSpPr/>
          <p:nvPr/>
        </p:nvSpPr>
        <p:spPr>
          <a:xfrm flipH="false" flipV="false" rot="0">
            <a:off x="9560098" y="7937538"/>
            <a:ext cx="797570" cy="783613"/>
          </a:xfrm>
          <a:custGeom>
            <a:avLst/>
            <a:gdLst/>
            <a:ahLst/>
            <a:cxnLst/>
            <a:rect r="r" b="b" t="t" l="l"/>
            <a:pathLst>
              <a:path h="783613" w="797570">
                <a:moveTo>
                  <a:pt x="0" y="0"/>
                </a:moveTo>
                <a:lnTo>
                  <a:pt x="797571" y="0"/>
                </a:lnTo>
                <a:lnTo>
                  <a:pt x="797571" y="783613"/>
                </a:lnTo>
                <a:lnTo>
                  <a:pt x="0" y="78361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0" id="40"/>
          <p:cNvSpPr/>
          <p:nvPr/>
        </p:nvSpPr>
        <p:spPr>
          <a:xfrm flipH="false" flipV="false" rot="0">
            <a:off x="2474514" y="6097029"/>
            <a:ext cx="4559090" cy="3037493"/>
          </a:xfrm>
          <a:custGeom>
            <a:avLst/>
            <a:gdLst/>
            <a:ahLst/>
            <a:cxnLst/>
            <a:rect r="r" b="b" t="t" l="l"/>
            <a:pathLst>
              <a:path h="3037493" w="4559090">
                <a:moveTo>
                  <a:pt x="0" y="0"/>
                </a:moveTo>
                <a:lnTo>
                  <a:pt x="4559090" y="0"/>
                </a:lnTo>
                <a:lnTo>
                  <a:pt x="4559090" y="3037494"/>
                </a:lnTo>
                <a:lnTo>
                  <a:pt x="0" y="3037494"/>
                </a:lnTo>
                <a:lnTo>
                  <a:pt x="0" y="0"/>
                </a:lnTo>
                <a:close/>
              </a:path>
            </a:pathLst>
          </a:custGeom>
          <a:blipFill>
            <a:blip r:embed="rId12"/>
            <a:stretch>
              <a:fillRect l="0" t="0" r="0" b="0"/>
            </a:stretch>
          </a:blipFill>
        </p:spPr>
      </p:sp>
      <p:sp>
        <p:nvSpPr>
          <p:cNvPr name="TextBox 41" id="41"/>
          <p:cNvSpPr txBox="true"/>
          <p:nvPr/>
        </p:nvSpPr>
        <p:spPr>
          <a:xfrm rot="0">
            <a:off x="10694964" y="1817407"/>
            <a:ext cx="5981640" cy="333375"/>
          </a:xfrm>
          <a:prstGeom prst="rect">
            <a:avLst/>
          </a:prstGeom>
        </p:spPr>
        <p:txBody>
          <a:bodyPr anchor="t" rtlCol="false" tIns="0" lIns="0" bIns="0" rIns="0">
            <a:spAutoFit/>
          </a:bodyPr>
          <a:lstStyle/>
          <a:p>
            <a:pPr algn="just">
              <a:lnSpc>
                <a:spcPts val="2400"/>
              </a:lnSpc>
            </a:pPr>
            <a:r>
              <a:rPr lang="en-US" sz="2000">
                <a:solidFill>
                  <a:srgbClr val="000B5D"/>
                </a:solidFill>
                <a:latin typeface="Poppins"/>
                <a:ea typeface="Poppins"/>
                <a:cs typeface="Poppins"/>
                <a:sym typeface="Poppins"/>
              </a:rPr>
              <a:t>Pequeñas corrientes de aire y vibraciones</a:t>
            </a:r>
          </a:p>
        </p:txBody>
      </p:sp>
      <p:sp>
        <p:nvSpPr>
          <p:cNvPr name="TextBox 42" id="42"/>
          <p:cNvSpPr txBox="true"/>
          <p:nvPr/>
        </p:nvSpPr>
        <p:spPr>
          <a:xfrm rot="0">
            <a:off x="10652235" y="3374854"/>
            <a:ext cx="5981640" cy="638175"/>
          </a:xfrm>
          <a:prstGeom prst="rect">
            <a:avLst/>
          </a:prstGeom>
        </p:spPr>
        <p:txBody>
          <a:bodyPr anchor="t" rtlCol="false" tIns="0" lIns="0" bIns="0" rIns="0">
            <a:spAutoFit/>
          </a:bodyPr>
          <a:lstStyle/>
          <a:p>
            <a:pPr algn="just">
              <a:lnSpc>
                <a:spcPts val="2400"/>
              </a:lnSpc>
            </a:pPr>
            <a:r>
              <a:rPr lang="en-US" sz="2000">
                <a:solidFill>
                  <a:srgbClr val="000B5D"/>
                </a:solidFill>
                <a:latin typeface="Poppins"/>
                <a:ea typeface="Poppins"/>
                <a:cs typeface="Poppins"/>
                <a:sym typeface="Poppins"/>
              </a:rPr>
              <a:t>Variación de la atención del ojo del observador</a:t>
            </a:r>
          </a:p>
        </p:txBody>
      </p:sp>
      <p:sp>
        <p:nvSpPr>
          <p:cNvPr name="TextBox 43" id="43"/>
          <p:cNvSpPr txBox="true"/>
          <p:nvPr/>
        </p:nvSpPr>
        <p:spPr>
          <a:xfrm rot="0">
            <a:off x="10652235" y="5043794"/>
            <a:ext cx="5981640" cy="638175"/>
          </a:xfrm>
          <a:prstGeom prst="rect">
            <a:avLst/>
          </a:prstGeom>
        </p:spPr>
        <p:txBody>
          <a:bodyPr anchor="t" rtlCol="false" tIns="0" lIns="0" bIns="0" rIns="0">
            <a:spAutoFit/>
          </a:bodyPr>
          <a:lstStyle/>
          <a:p>
            <a:pPr algn="just">
              <a:lnSpc>
                <a:spcPts val="2400"/>
              </a:lnSpc>
            </a:pPr>
            <a:r>
              <a:rPr lang="en-US" sz="2000">
                <a:solidFill>
                  <a:srgbClr val="000B5D"/>
                </a:solidFill>
                <a:latin typeface="Poppins"/>
                <a:ea typeface="Poppins"/>
                <a:cs typeface="Poppins"/>
                <a:sym typeface="Poppins"/>
              </a:rPr>
              <a:t>Variaciones de la temperatura, la humedad y la presión atmosférica</a:t>
            </a:r>
          </a:p>
        </p:txBody>
      </p:sp>
      <p:sp>
        <p:nvSpPr>
          <p:cNvPr name="TextBox 44" id="44"/>
          <p:cNvSpPr txBox="true"/>
          <p:nvPr/>
        </p:nvSpPr>
        <p:spPr>
          <a:xfrm rot="0">
            <a:off x="10694964" y="6709243"/>
            <a:ext cx="5981640" cy="638175"/>
          </a:xfrm>
          <a:prstGeom prst="rect">
            <a:avLst/>
          </a:prstGeom>
        </p:spPr>
        <p:txBody>
          <a:bodyPr anchor="t" rtlCol="false" tIns="0" lIns="0" bIns="0" rIns="0">
            <a:spAutoFit/>
          </a:bodyPr>
          <a:lstStyle/>
          <a:p>
            <a:pPr algn="just">
              <a:lnSpc>
                <a:spcPts val="2400"/>
              </a:lnSpc>
            </a:pPr>
            <a:r>
              <a:rPr lang="en-US" sz="2000">
                <a:solidFill>
                  <a:srgbClr val="000B5D"/>
                </a:solidFill>
                <a:latin typeface="Poppins"/>
                <a:ea typeface="Poppins"/>
                <a:cs typeface="Poppins"/>
                <a:sym typeface="Poppins"/>
              </a:rPr>
              <a:t>Variaciones de los momentos de fricción entre partes móviles de instrumentos mecánicos</a:t>
            </a:r>
          </a:p>
        </p:txBody>
      </p:sp>
      <p:sp>
        <p:nvSpPr>
          <p:cNvPr name="TextBox 45" id="45"/>
          <p:cNvSpPr txBox="true"/>
          <p:nvPr/>
        </p:nvSpPr>
        <p:spPr>
          <a:xfrm rot="0">
            <a:off x="10694964" y="8375688"/>
            <a:ext cx="5981640" cy="638175"/>
          </a:xfrm>
          <a:prstGeom prst="rect">
            <a:avLst/>
          </a:prstGeom>
        </p:spPr>
        <p:txBody>
          <a:bodyPr anchor="t" rtlCol="false" tIns="0" lIns="0" bIns="0" rIns="0">
            <a:spAutoFit/>
          </a:bodyPr>
          <a:lstStyle/>
          <a:p>
            <a:pPr algn="just">
              <a:lnSpc>
                <a:spcPts val="2400"/>
              </a:lnSpc>
            </a:pPr>
            <a:r>
              <a:rPr lang="en-US" sz="2000">
                <a:solidFill>
                  <a:srgbClr val="000B5D"/>
                </a:solidFill>
                <a:latin typeface="Poppins"/>
                <a:ea typeface="Poppins"/>
                <a:cs typeface="Poppins"/>
                <a:sym typeface="Poppins"/>
              </a:rPr>
              <a:t>Fluctuaciones del voltaje y la frecuencia de la red de alimentación eléctrica</a:t>
            </a:r>
          </a:p>
        </p:txBody>
      </p:sp>
      <p:sp>
        <p:nvSpPr>
          <p:cNvPr name="TextBox 46" id="46"/>
          <p:cNvSpPr txBox="true"/>
          <p:nvPr/>
        </p:nvSpPr>
        <p:spPr>
          <a:xfrm rot="0">
            <a:off x="1028700" y="2050438"/>
            <a:ext cx="8115300" cy="843528"/>
          </a:xfrm>
          <a:prstGeom prst="rect">
            <a:avLst/>
          </a:prstGeom>
        </p:spPr>
        <p:txBody>
          <a:bodyPr anchor="t" rtlCol="false" tIns="0" lIns="0" bIns="0" rIns="0">
            <a:spAutoFit/>
          </a:bodyPr>
          <a:lstStyle/>
          <a:p>
            <a:pPr algn="l">
              <a:lnSpc>
                <a:spcPts val="3106"/>
              </a:lnSpc>
            </a:pPr>
            <a:r>
              <a:rPr lang="en-US" b="true" sz="3106">
                <a:solidFill>
                  <a:srgbClr val="000B5D"/>
                </a:solidFill>
                <a:latin typeface="Poppins Semi-Bold"/>
                <a:ea typeface="Poppins Semi-Bold"/>
                <a:cs typeface="Poppins Semi-Bold"/>
                <a:sym typeface="Poppins Semi-Bold"/>
              </a:rPr>
              <a:t>INCERTIDUMBRE DE LA MEDICIÓN (PROCEDIMIENTOS ESTADÍSTICOS ÚTILES)</a:t>
            </a:r>
          </a:p>
        </p:txBody>
      </p:sp>
      <p:sp>
        <p:nvSpPr>
          <p:cNvPr name="TextBox 47" id="47"/>
          <p:cNvSpPr txBox="true"/>
          <p:nvPr/>
        </p:nvSpPr>
        <p:spPr>
          <a:xfrm rot="0">
            <a:off x="1028700" y="3898563"/>
            <a:ext cx="7450718" cy="2019300"/>
          </a:xfrm>
          <a:prstGeom prst="rect">
            <a:avLst/>
          </a:prstGeom>
        </p:spPr>
        <p:txBody>
          <a:bodyPr anchor="t" rtlCol="false" tIns="0" lIns="0" bIns="0" rIns="0">
            <a:spAutoFit/>
          </a:bodyPr>
          <a:lstStyle/>
          <a:p>
            <a:pPr algn="just">
              <a:lnSpc>
                <a:spcPts val="2639"/>
              </a:lnSpc>
            </a:pPr>
            <a:r>
              <a:rPr lang="en-US" sz="2199">
                <a:solidFill>
                  <a:srgbClr val="000B5D"/>
                </a:solidFill>
                <a:latin typeface="Poppins"/>
                <a:ea typeface="Poppins"/>
                <a:cs typeface="Poppins"/>
                <a:sym typeface="Poppins"/>
              </a:rPr>
              <a:t>El resultado de cada observación realizada en un proceso de medición depende de la acción de un gran número de factores que varían durante el proceso de medición de forma incontrolable (efectos aleatorios).</a:t>
            </a:r>
          </a:p>
          <a:p>
            <a:pPr algn="just">
              <a:lnSpc>
                <a:spcPts val="2639"/>
              </a:lnSpc>
            </a:pPr>
          </a:p>
        </p:txBody>
      </p:sp>
    </p:spTree>
  </p:cSld>
  <p:clrMapOvr>
    <a:masterClrMapping/>
  </p:clrMapOvr>
</p:sld>
</file>

<file path=ppt/slides/slide2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092605" y="9258300"/>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4234417" y="-1711588"/>
            <a:ext cx="4185210" cy="2172476"/>
            <a:chOff x="0" y="0"/>
            <a:chExt cx="1345639" cy="698500"/>
          </a:xfrm>
        </p:grpSpPr>
        <p:sp>
          <p:nvSpPr>
            <p:cNvPr name="Freeform 6" id="6"/>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7" id="7"/>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016746" y="9777990"/>
            <a:ext cx="5306302" cy="1494660"/>
            <a:chOff x="0" y="0"/>
            <a:chExt cx="2479796" cy="698500"/>
          </a:xfrm>
        </p:grpSpPr>
        <p:sp>
          <p:nvSpPr>
            <p:cNvPr name="Freeform 9" id="9"/>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10" id="10"/>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6327022" y="-286442"/>
            <a:ext cx="2511232" cy="1494660"/>
            <a:chOff x="0" y="0"/>
            <a:chExt cx="1173575" cy="698500"/>
          </a:xfrm>
        </p:grpSpPr>
        <p:sp>
          <p:nvSpPr>
            <p:cNvPr name="Freeform 12" id="12"/>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13" id="13"/>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
        <p:nvSpPr>
          <p:cNvPr name="TextBox 14" id="14"/>
          <p:cNvSpPr txBox="true"/>
          <p:nvPr/>
        </p:nvSpPr>
        <p:spPr>
          <a:xfrm rot="0">
            <a:off x="1404142" y="1964055"/>
            <a:ext cx="15479717" cy="6292215"/>
          </a:xfrm>
          <a:prstGeom prst="rect">
            <a:avLst/>
          </a:prstGeom>
        </p:spPr>
        <p:txBody>
          <a:bodyPr anchor="t" rtlCol="false" tIns="0" lIns="0" bIns="0" rIns="0">
            <a:spAutoFit/>
          </a:bodyPr>
          <a:lstStyle/>
          <a:p>
            <a:pPr algn="l">
              <a:lnSpc>
                <a:spcPts val="3360"/>
              </a:lnSpc>
            </a:pPr>
            <a:r>
              <a:rPr lang="en-US" sz="2400">
                <a:solidFill>
                  <a:srgbClr val="000B5D"/>
                </a:solidFill>
                <a:latin typeface="Poppins"/>
                <a:ea typeface="Poppins"/>
                <a:cs typeface="Poppins"/>
                <a:sym typeface="Poppins"/>
              </a:rPr>
              <a:t>Por esta razón, al repetir muchas veces una medición obtendremos, en general, diferentes valores en cada realización, algunos de los cuales pueden o no repetirse.</a:t>
            </a:r>
          </a:p>
          <a:p>
            <a:pPr algn="l">
              <a:lnSpc>
                <a:spcPts val="3360"/>
              </a:lnSpc>
            </a:pPr>
          </a:p>
          <a:p>
            <a:pPr algn="l">
              <a:lnSpc>
                <a:spcPts val="3360"/>
              </a:lnSpc>
            </a:pPr>
            <a:r>
              <a:rPr lang="en-US" sz="2400">
                <a:solidFill>
                  <a:srgbClr val="000B5D"/>
                </a:solidFill>
                <a:latin typeface="Poppins"/>
                <a:ea typeface="Poppins"/>
                <a:cs typeface="Poppins"/>
                <a:sym typeface="Poppins"/>
              </a:rPr>
              <a:t> La experiencia demuestra que, por mucho que se trate, es imposible lograr la misma combinación de factores en cada observación repetida. Los fenómenos que cumplen estas condiciones se llaman </a:t>
            </a:r>
            <a:r>
              <a:rPr lang="en-US" sz="2400" b="true">
                <a:solidFill>
                  <a:srgbClr val="000B5D"/>
                </a:solidFill>
                <a:latin typeface="Poppins Bold"/>
                <a:ea typeface="Poppins Bold"/>
                <a:cs typeface="Poppins Bold"/>
                <a:sym typeface="Poppins Bold"/>
              </a:rPr>
              <a:t>fenómenos aleatorios </a:t>
            </a:r>
            <a:r>
              <a:rPr lang="en-US" sz="2400">
                <a:solidFill>
                  <a:srgbClr val="000B5D"/>
                </a:solidFill>
                <a:latin typeface="Poppins"/>
                <a:ea typeface="Poppins"/>
                <a:cs typeface="Poppins"/>
                <a:sym typeface="Poppins"/>
              </a:rPr>
              <a:t>y las variables que los caracterizan se denominan </a:t>
            </a:r>
            <a:r>
              <a:rPr lang="en-US" sz="2400" b="true">
                <a:solidFill>
                  <a:srgbClr val="000B5D"/>
                </a:solidFill>
                <a:latin typeface="Poppins Bold"/>
                <a:ea typeface="Poppins Bold"/>
                <a:cs typeface="Poppins Bold"/>
                <a:sym typeface="Poppins Bold"/>
              </a:rPr>
              <a:t>variables aleatorias.</a:t>
            </a:r>
          </a:p>
          <a:p>
            <a:pPr algn="l">
              <a:lnSpc>
                <a:spcPts val="3360"/>
              </a:lnSpc>
            </a:pPr>
          </a:p>
          <a:p>
            <a:pPr algn="l">
              <a:lnSpc>
                <a:spcPts val="3360"/>
              </a:lnSpc>
            </a:pPr>
            <a:r>
              <a:rPr lang="en-US" sz="2400">
                <a:solidFill>
                  <a:srgbClr val="000B5D"/>
                </a:solidFill>
                <a:latin typeface="Poppins"/>
                <a:ea typeface="Poppins"/>
                <a:cs typeface="Poppins"/>
                <a:sym typeface="Poppins"/>
              </a:rPr>
              <a:t>Por tanto, el resultado de una medición es una variable aleatoria, para el tratamiento de las cuales se usan los métodos de la teoría de probabilidades y la estadística matemática.</a:t>
            </a:r>
          </a:p>
          <a:p>
            <a:pPr algn="l">
              <a:lnSpc>
                <a:spcPts val="3360"/>
              </a:lnSpc>
            </a:pPr>
          </a:p>
          <a:p>
            <a:pPr algn="l">
              <a:lnSpc>
                <a:spcPts val="3360"/>
              </a:lnSpc>
            </a:pPr>
            <a:r>
              <a:rPr lang="en-US" sz="2400">
                <a:solidFill>
                  <a:srgbClr val="000B5D"/>
                </a:solidFill>
                <a:latin typeface="Poppins"/>
                <a:ea typeface="Poppins"/>
                <a:cs typeface="Poppins"/>
                <a:sym typeface="Poppins"/>
              </a:rPr>
              <a:t>Utilizaremos la letra mayúscula X para denotar la variable aleatoria (resultado de la medición) y su correspondiente minúscula, x, para uno de sus valores.</a:t>
            </a:r>
          </a:p>
          <a:p>
            <a:pPr algn="l">
              <a:lnSpc>
                <a:spcPts val="3360"/>
              </a:lnSpc>
            </a:pPr>
          </a:p>
          <a:p>
            <a:pPr algn="l">
              <a:lnSpc>
                <a:spcPts val="3360"/>
              </a:lnSpc>
            </a:pPr>
            <a:r>
              <a:rPr lang="en-US" sz="2400">
                <a:solidFill>
                  <a:srgbClr val="000B5D"/>
                </a:solidFill>
                <a:latin typeface="Poppins"/>
                <a:ea typeface="Poppins"/>
                <a:cs typeface="Poppins"/>
                <a:sym typeface="Poppins"/>
              </a:rPr>
              <a:t>Las variables aleatorias se clasifican como Variable discreta o variable continua.</a:t>
            </a:r>
          </a:p>
          <a:p>
            <a:pPr algn="l">
              <a:lnSpc>
                <a:spcPts val="3360"/>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240179" y="3900219"/>
            <a:ext cx="4571266" cy="2109124"/>
            <a:chOff x="0" y="0"/>
            <a:chExt cx="1513913" cy="698500"/>
          </a:xfrm>
        </p:grpSpPr>
        <p:sp>
          <p:nvSpPr>
            <p:cNvPr name="Freeform 3" id="3"/>
            <p:cNvSpPr/>
            <p:nvPr/>
          </p:nvSpPr>
          <p:spPr>
            <a:xfrm flipH="false" flipV="false" rot="0">
              <a:off x="3577" y="0"/>
              <a:ext cx="1506758" cy="698500"/>
            </a:xfrm>
            <a:custGeom>
              <a:avLst/>
              <a:gdLst/>
              <a:ahLst/>
              <a:cxnLst/>
              <a:rect r="r" b="b" t="t" l="l"/>
              <a:pathLst>
                <a:path h="698500" w="1506758">
                  <a:moveTo>
                    <a:pt x="1500967" y="365353"/>
                  </a:moveTo>
                  <a:lnTo>
                    <a:pt x="1316504" y="682397"/>
                  </a:lnTo>
                  <a:cubicBezTo>
                    <a:pt x="1310704" y="692367"/>
                    <a:pt x="1300040" y="698500"/>
                    <a:pt x="1288506" y="698500"/>
                  </a:cubicBezTo>
                  <a:lnTo>
                    <a:pt x="218253" y="698500"/>
                  </a:lnTo>
                  <a:cubicBezTo>
                    <a:pt x="206719" y="698500"/>
                    <a:pt x="196055" y="692367"/>
                    <a:pt x="190254" y="682397"/>
                  </a:cubicBezTo>
                  <a:lnTo>
                    <a:pt x="5792" y="365353"/>
                  </a:lnTo>
                  <a:cubicBezTo>
                    <a:pt x="0" y="355399"/>
                    <a:pt x="0" y="343101"/>
                    <a:pt x="5792" y="333147"/>
                  </a:cubicBezTo>
                  <a:lnTo>
                    <a:pt x="190254" y="16103"/>
                  </a:lnTo>
                  <a:cubicBezTo>
                    <a:pt x="196055" y="6133"/>
                    <a:pt x="206719" y="0"/>
                    <a:pt x="218253" y="0"/>
                  </a:cubicBezTo>
                  <a:lnTo>
                    <a:pt x="1288506" y="0"/>
                  </a:lnTo>
                  <a:cubicBezTo>
                    <a:pt x="1300040" y="0"/>
                    <a:pt x="1310704" y="6133"/>
                    <a:pt x="1316504" y="16103"/>
                  </a:cubicBezTo>
                  <a:lnTo>
                    <a:pt x="1500967" y="333147"/>
                  </a:lnTo>
                  <a:cubicBezTo>
                    <a:pt x="1506758" y="343101"/>
                    <a:pt x="1506758" y="355399"/>
                    <a:pt x="1500967" y="365353"/>
                  </a:cubicBezTo>
                  <a:close/>
                </a:path>
              </a:pathLst>
            </a:custGeom>
            <a:solidFill>
              <a:srgbClr val="000000">
                <a:alpha val="0"/>
              </a:srgbClr>
            </a:solidFill>
            <a:ln w="47625" cap="sq">
              <a:solidFill>
                <a:srgbClr val="000B5D"/>
              </a:solidFill>
              <a:prstDash val="solid"/>
              <a:miter/>
            </a:ln>
          </p:spPr>
        </p:sp>
        <p:sp>
          <p:nvSpPr>
            <p:cNvPr name="TextBox 4" id="4"/>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8943219" y="3853056"/>
            <a:ext cx="4775707" cy="2203450"/>
            <a:chOff x="0" y="0"/>
            <a:chExt cx="1513913" cy="698500"/>
          </a:xfrm>
        </p:grpSpPr>
        <p:sp>
          <p:nvSpPr>
            <p:cNvPr name="Freeform 6" id="6"/>
            <p:cNvSpPr/>
            <p:nvPr/>
          </p:nvSpPr>
          <p:spPr>
            <a:xfrm flipH="false" flipV="false" rot="0">
              <a:off x="3424" y="0"/>
              <a:ext cx="1507064" cy="698500"/>
            </a:xfrm>
            <a:custGeom>
              <a:avLst/>
              <a:gdLst/>
              <a:ahLst/>
              <a:cxnLst/>
              <a:rect r="r" b="b" t="t" l="l"/>
              <a:pathLst>
                <a:path h="698500" w="1507064">
                  <a:moveTo>
                    <a:pt x="1501521" y="364663"/>
                  </a:moveTo>
                  <a:lnTo>
                    <a:pt x="1316256" y="683087"/>
                  </a:lnTo>
                  <a:cubicBezTo>
                    <a:pt x="1310704" y="692629"/>
                    <a:pt x="1300497" y="698500"/>
                    <a:pt x="1289456" y="698500"/>
                  </a:cubicBezTo>
                  <a:lnTo>
                    <a:pt x="217608" y="698500"/>
                  </a:lnTo>
                  <a:cubicBezTo>
                    <a:pt x="206568" y="698500"/>
                    <a:pt x="196360" y="692629"/>
                    <a:pt x="190808" y="683087"/>
                  </a:cubicBezTo>
                  <a:lnTo>
                    <a:pt x="5544" y="364663"/>
                  </a:lnTo>
                  <a:cubicBezTo>
                    <a:pt x="0" y="355135"/>
                    <a:pt x="0" y="343365"/>
                    <a:pt x="5544" y="333837"/>
                  </a:cubicBezTo>
                  <a:lnTo>
                    <a:pt x="190808" y="15413"/>
                  </a:lnTo>
                  <a:cubicBezTo>
                    <a:pt x="196360" y="5871"/>
                    <a:pt x="206568" y="0"/>
                    <a:pt x="217608" y="0"/>
                  </a:cubicBezTo>
                  <a:lnTo>
                    <a:pt x="1289456" y="0"/>
                  </a:lnTo>
                  <a:cubicBezTo>
                    <a:pt x="1300497" y="0"/>
                    <a:pt x="1310704" y="5871"/>
                    <a:pt x="1316256" y="15413"/>
                  </a:cubicBezTo>
                  <a:lnTo>
                    <a:pt x="1501521" y="333837"/>
                  </a:lnTo>
                  <a:cubicBezTo>
                    <a:pt x="1507064" y="343365"/>
                    <a:pt x="1507064" y="355135"/>
                    <a:pt x="1501521" y="364663"/>
                  </a:cubicBezTo>
                  <a:close/>
                </a:path>
              </a:pathLst>
            </a:custGeom>
            <a:solidFill>
              <a:srgbClr val="FFFFFF"/>
            </a:solidFill>
            <a:ln w="47625" cap="sq">
              <a:solidFill>
                <a:srgbClr val="000B5D"/>
              </a:solidFill>
              <a:prstDash val="solid"/>
              <a:miter/>
            </a:ln>
          </p:spPr>
        </p:sp>
        <p:sp>
          <p:nvSpPr>
            <p:cNvPr name="TextBox 7" id="7"/>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4751512" y="3892818"/>
            <a:ext cx="4667405" cy="2153481"/>
            <a:chOff x="0" y="0"/>
            <a:chExt cx="1513913" cy="698500"/>
          </a:xfrm>
        </p:grpSpPr>
        <p:sp>
          <p:nvSpPr>
            <p:cNvPr name="Freeform 9" id="9"/>
            <p:cNvSpPr/>
            <p:nvPr/>
          </p:nvSpPr>
          <p:spPr>
            <a:xfrm flipH="false" flipV="false" rot="0">
              <a:off x="3504" y="0"/>
              <a:ext cx="1506905" cy="698500"/>
            </a:xfrm>
            <a:custGeom>
              <a:avLst/>
              <a:gdLst/>
              <a:ahLst/>
              <a:cxnLst/>
              <a:rect r="r" b="b" t="t" l="l"/>
              <a:pathLst>
                <a:path h="698500" w="1506905">
                  <a:moveTo>
                    <a:pt x="1501233" y="365021"/>
                  </a:moveTo>
                  <a:lnTo>
                    <a:pt x="1316384" y="682729"/>
                  </a:lnTo>
                  <a:cubicBezTo>
                    <a:pt x="1310703" y="692493"/>
                    <a:pt x="1300259" y="698500"/>
                    <a:pt x="1288963" y="698500"/>
                  </a:cubicBezTo>
                  <a:lnTo>
                    <a:pt x="217942" y="698500"/>
                  </a:lnTo>
                  <a:cubicBezTo>
                    <a:pt x="206645" y="698500"/>
                    <a:pt x="196201" y="692493"/>
                    <a:pt x="190520" y="682729"/>
                  </a:cubicBezTo>
                  <a:lnTo>
                    <a:pt x="5672" y="365021"/>
                  </a:lnTo>
                  <a:cubicBezTo>
                    <a:pt x="0" y="355272"/>
                    <a:pt x="0" y="343228"/>
                    <a:pt x="5672" y="333479"/>
                  </a:cubicBezTo>
                  <a:lnTo>
                    <a:pt x="190520" y="15771"/>
                  </a:lnTo>
                  <a:cubicBezTo>
                    <a:pt x="196201" y="6007"/>
                    <a:pt x="206645" y="0"/>
                    <a:pt x="217942" y="0"/>
                  </a:cubicBezTo>
                  <a:lnTo>
                    <a:pt x="1288963" y="0"/>
                  </a:lnTo>
                  <a:cubicBezTo>
                    <a:pt x="1300259" y="0"/>
                    <a:pt x="1310703" y="6007"/>
                    <a:pt x="1316384" y="15771"/>
                  </a:cubicBezTo>
                  <a:lnTo>
                    <a:pt x="1501233" y="333479"/>
                  </a:lnTo>
                  <a:cubicBezTo>
                    <a:pt x="1506905" y="343228"/>
                    <a:pt x="1506905" y="355272"/>
                    <a:pt x="1501233" y="365021"/>
                  </a:cubicBezTo>
                  <a:close/>
                </a:path>
              </a:pathLst>
            </a:custGeom>
            <a:solidFill>
              <a:srgbClr val="FFFFFF"/>
            </a:solidFill>
            <a:ln w="47625" cap="sq">
              <a:solidFill>
                <a:srgbClr val="000B5D"/>
              </a:solidFill>
              <a:prstDash val="solid"/>
              <a:miter/>
            </a:ln>
          </p:spPr>
        </p:sp>
        <p:sp>
          <p:nvSpPr>
            <p:cNvPr name="TextBox 10" id="10"/>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476555" y="3824527"/>
            <a:ext cx="4735318" cy="2184815"/>
            <a:chOff x="0" y="0"/>
            <a:chExt cx="1513913" cy="698500"/>
          </a:xfrm>
        </p:grpSpPr>
        <p:sp>
          <p:nvSpPr>
            <p:cNvPr name="Freeform 12" id="12"/>
            <p:cNvSpPr/>
            <p:nvPr/>
          </p:nvSpPr>
          <p:spPr>
            <a:xfrm flipH="false" flipV="false" rot="0">
              <a:off x="3453" y="0"/>
              <a:ext cx="1507006" cy="698500"/>
            </a:xfrm>
            <a:custGeom>
              <a:avLst/>
              <a:gdLst/>
              <a:ahLst/>
              <a:cxnLst/>
              <a:rect r="r" b="b" t="t" l="l"/>
              <a:pathLst>
                <a:path h="698500" w="1507006">
                  <a:moveTo>
                    <a:pt x="1501416" y="364795"/>
                  </a:moveTo>
                  <a:lnTo>
                    <a:pt x="1316304" y="682955"/>
                  </a:lnTo>
                  <a:cubicBezTo>
                    <a:pt x="1310704" y="692579"/>
                    <a:pt x="1300410" y="698500"/>
                    <a:pt x="1289275" y="698500"/>
                  </a:cubicBezTo>
                  <a:lnTo>
                    <a:pt x="217731" y="698500"/>
                  </a:lnTo>
                  <a:cubicBezTo>
                    <a:pt x="206597" y="698500"/>
                    <a:pt x="196302" y="692579"/>
                    <a:pt x="190703" y="682955"/>
                  </a:cubicBezTo>
                  <a:lnTo>
                    <a:pt x="5591" y="364795"/>
                  </a:lnTo>
                  <a:cubicBezTo>
                    <a:pt x="0" y="355186"/>
                    <a:pt x="0" y="343314"/>
                    <a:pt x="5591" y="333705"/>
                  </a:cubicBezTo>
                  <a:lnTo>
                    <a:pt x="190703" y="15545"/>
                  </a:lnTo>
                  <a:cubicBezTo>
                    <a:pt x="196302" y="5921"/>
                    <a:pt x="206597" y="0"/>
                    <a:pt x="217731" y="0"/>
                  </a:cubicBezTo>
                  <a:lnTo>
                    <a:pt x="1289275" y="0"/>
                  </a:lnTo>
                  <a:cubicBezTo>
                    <a:pt x="1300410" y="0"/>
                    <a:pt x="1310704" y="5921"/>
                    <a:pt x="1316304" y="15545"/>
                  </a:cubicBezTo>
                  <a:lnTo>
                    <a:pt x="1501416" y="333705"/>
                  </a:lnTo>
                  <a:cubicBezTo>
                    <a:pt x="1507006" y="343314"/>
                    <a:pt x="1507006" y="355186"/>
                    <a:pt x="1501416" y="364795"/>
                  </a:cubicBezTo>
                  <a:close/>
                </a:path>
              </a:pathLst>
            </a:custGeom>
            <a:solidFill>
              <a:srgbClr val="000B5D"/>
            </a:solidFill>
          </p:spPr>
        </p:sp>
        <p:sp>
          <p:nvSpPr>
            <p:cNvPr name="TextBox 13" id="13"/>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15358737" y="8672814"/>
            <a:ext cx="4185210" cy="2172476"/>
            <a:chOff x="0" y="0"/>
            <a:chExt cx="1345639" cy="698500"/>
          </a:xfrm>
        </p:grpSpPr>
        <p:sp>
          <p:nvSpPr>
            <p:cNvPr name="Freeform 15" id="15"/>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16" id="16"/>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11935766" y="9331740"/>
            <a:ext cx="8141223" cy="1553840"/>
            <a:chOff x="0" y="0"/>
            <a:chExt cx="3659737" cy="698500"/>
          </a:xfrm>
        </p:grpSpPr>
        <p:sp>
          <p:nvSpPr>
            <p:cNvPr name="Freeform 18" id="18"/>
            <p:cNvSpPr/>
            <p:nvPr/>
          </p:nvSpPr>
          <p:spPr>
            <a:xfrm flipH="false" flipV="false" rot="0">
              <a:off x="2009" y="0"/>
              <a:ext cx="3655720" cy="698500"/>
            </a:xfrm>
            <a:custGeom>
              <a:avLst/>
              <a:gdLst/>
              <a:ahLst/>
              <a:cxnLst/>
              <a:rect r="r" b="b" t="t" l="l"/>
              <a:pathLst>
                <a:path h="698500" w="365572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name="TextBox 19" id="19"/>
            <p:cNvSpPr txBox="true"/>
            <p:nvPr/>
          </p:nvSpPr>
          <p:spPr>
            <a:xfrm>
              <a:off x="114300" y="19050"/>
              <a:ext cx="3431137"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2092605" y="9258300"/>
            <a:ext cx="4185210" cy="2172476"/>
            <a:chOff x="0" y="0"/>
            <a:chExt cx="1345639" cy="698500"/>
          </a:xfrm>
        </p:grpSpPr>
        <p:sp>
          <p:nvSpPr>
            <p:cNvPr name="Freeform 21" id="21"/>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22" id="22"/>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14234417" y="-1711588"/>
            <a:ext cx="4185210" cy="2172476"/>
            <a:chOff x="0" y="0"/>
            <a:chExt cx="1345639" cy="698500"/>
          </a:xfrm>
        </p:grpSpPr>
        <p:sp>
          <p:nvSpPr>
            <p:cNvPr name="Freeform 24" id="24"/>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25" id="25"/>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1016746" y="9777990"/>
            <a:ext cx="5306302" cy="1494660"/>
            <a:chOff x="0" y="0"/>
            <a:chExt cx="2479796" cy="698500"/>
          </a:xfrm>
        </p:grpSpPr>
        <p:sp>
          <p:nvSpPr>
            <p:cNvPr name="Freeform 27" id="27"/>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28" id="28"/>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29" id="29"/>
          <p:cNvGrpSpPr/>
          <p:nvPr/>
        </p:nvGrpSpPr>
        <p:grpSpPr>
          <a:xfrm rot="0">
            <a:off x="16327022" y="-286442"/>
            <a:ext cx="2511232" cy="1494660"/>
            <a:chOff x="0" y="0"/>
            <a:chExt cx="1173575" cy="698500"/>
          </a:xfrm>
        </p:grpSpPr>
        <p:sp>
          <p:nvSpPr>
            <p:cNvPr name="Freeform 30" id="30"/>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31" id="31"/>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
        <p:nvSpPr>
          <p:cNvPr name="Freeform 32" id="32"/>
          <p:cNvSpPr/>
          <p:nvPr/>
        </p:nvSpPr>
        <p:spPr>
          <a:xfrm flipH="false" flipV="false" rot="0">
            <a:off x="1028700" y="6847081"/>
            <a:ext cx="16230600" cy="1582484"/>
          </a:xfrm>
          <a:custGeom>
            <a:avLst/>
            <a:gdLst/>
            <a:ahLst/>
            <a:cxnLst/>
            <a:rect r="r" b="b" t="t" l="l"/>
            <a:pathLst>
              <a:path h="1582484" w="16230600">
                <a:moveTo>
                  <a:pt x="0" y="0"/>
                </a:moveTo>
                <a:lnTo>
                  <a:pt x="16230600" y="0"/>
                </a:lnTo>
                <a:lnTo>
                  <a:pt x="16230600" y="1582483"/>
                </a:lnTo>
                <a:lnTo>
                  <a:pt x="0" y="1582483"/>
                </a:lnTo>
                <a:lnTo>
                  <a:pt x="0" y="0"/>
                </a:lnTo>
                <a:close/>
              </a:path>
            </a:pathLst>
          </a:custGeom>
          <a:blipFill>
            <a:blip r:embed="rId2"/>
            <a:stretch>
              <a:fillRect l="0" t="0" r="0" b="0"/>
            </a:stretch>
          </a:blipFill>
        </p:spPr>
      </p:sp>
      <p:sp>
        <p:nvSpPr>
          <p:cNvPr name="TextBox 33" id="33"/>
          <p:cNvSpPr txBox="true"/>
          <p:nvPr/>
        </p:nvSpPr>
        <p:spPr>
          <a:xfrm rot="0">
            <a:off x="1028700" y="2550666"/>
            <a:ext cx="9302426" cy="485775"/>
          </a:xfrm>
          <a:prstGeom prst="rect">
            <a:avLst/>
          </a:prstGeom>
        </p:spPr>
        <p:txBody>
          <a:bodyPr anchor="t" rtlCol="false" tIns="0" lIns="0" bIns="0" rIns="0">
            <a:spAutoFit/>
          </a:bodyPr>
          <a:lstStyle/>
          <a:p>
            <a:pPr algn="just">
              <a:lnSpc>
                <a:spcPts val="3600"/>
              </a:lnSpc>
            </a:pPr>
            <a:r>
              <a:rPr lang="en-US" sz="3000">
                <a:solidFill>
                  <a:srgbClr val="000B5D"/>
                </a:solidFill>
                <a:latin typeface="Poppins"/>
                <a:ea typeface="Poppins"/>
                <a:cs typeface="Poppins"/>
                <a:sym typeface="Poppins"/>
              </a:rPr>
              <a:t>Es aquella que se presenta en valores enteros.</a:t>
            </a:r>
          </a:p>
        </p:txBody>
      </p:sp>
      <p:sp>
        <p:nvSpPr>
          <p:cNvPr name="TextBox 34" id="34"/>
          <p:cNvSpPr txBox="true"/>
          <p:nvPr/>
        </p:nvSpPr>
        <p:spPr>
          <a:xfrm rot="0">
            <a:off x="14099119" y="4122657"/>
            <a:ext cx="837466" cy="515414"/>
          </a:xfrm>
          <a:prstGeom prst="rect">
            <a:avLst/>
          </a:prstGeom>
        </p:spPr>
        <p:txBody>
          <a:bodyPr anchor="t" rtlCol="false" tIns="0" lIns="0" bIns="0" rIns="0">
            <a:spAutoFit/>
          </a:bodyPr>
          <a:lstStyle/>
          <a:p>
            <a:pPr algn="l">
              <a:lnSpc>
                <a:spcPts val="4099"/>
              </a:lnSpc>
            </a:pPr>
            <a:r>
              <a:rPr lang="en-US" b="true" sz="2927">
                <a:solidFill>
                  <a:srgbClr val="000B5D"/>
                </a:solidFill>
                <a:latin typeface="Poppins Semi-Bold"/>
                <a:ea typeface="Poppins Semi-Bold"/>
                <a:cs typeface="Poppins Semi-Bold"/>
                <a:sym typeface="Poppins Semi-Bold"/>
              </a:rPr>
              <a:t>3</a:t>
            </a:r>
          </a:p>
        </p:txBody>
      </p:sp>
      <p:sp>
        <p:nvSpPr>
          <p:cNvPr name="TextBox 35" id="35"/>
          <p:cNvSpPr txBox="true"/>
          <p:nvPr/>
        </p:nvSpPr>
        <p:spPr>
          <a:xfrm rot="0">
            <a:off x="14099119" y="4579873"/>
            <a:ext cx="3565368" cy="1073150"/>
          </a:xfrm>
          <a:prstGeom prst="rect">
            <a:avLst/>
          </a:prstGeom>
        </p:spPr>
        <p:txBody>
          <a:bodyPr anchor="t" rtlCol="false" tIns="0" lIns="0" bIns="0" rIns="0">
            <a:spAutoFit/>
          </a:bodyPr>
          <a:lstStyle/>
          <a:p>
            <a:pPr algn="l">
              <a:lnSpc>
                <a:spcPts val="2800"/>
              </a:lnSpc>
            </a:pPr>
            <a:r>
              <a:rPr lang="en-US" sz="2000" b="true">
                <a:solidFill>
                  <a:srgbClr val="000B5D"/>
                </a:solidFill>
                <a:latin typeface="Poppins Semi-Bold"/>
                <a:ea typeface="Poppins Semi-Bold"/>
                <a:cs typeface="Poppins Semi-Bold"/>
                <a:sym typeface="Poppins Semi-Bold"/>
              </a:rPr>
              <a:t>Número de manómetros u otros instrumentos</a:t>
            </a:r>
          </a:p>
          <a:p>
            <a:pPr algn="l">
              <a:lnSpc>
                <a:spcPts val="2800"/>
              </a:lnSpc>
            </a:pPr>
          </a:p>
        </p:txBody>
      </p:sp>
      <p:sp>
        <p:nvSpPr>
          <p:cNvPr name="TextBox 36" id="36"/>
          <p:cNvSpPr txBox="true"/>
          <p:nvPr/>
        </p:nvSpPr>
        <p:spPr>
          <a:xfrm rot="0">
            <a:off x="1675344" y="4647558"/>
            <a:ext cx="2380843" cy="462554"/>
          </a:xfrm>
          <a:prstGeom prst="rect">
            <a:avLst/>
          </a:prstGeom>
        </p:spPr>
        <p:txBody>
          <a:bodyPr anchor="t" rtlCol="false" tIns="0" lIns="0" bIns="0" rIns="0">
            <a:spAutoFit/>
          </a:bodyPr>
          <a:lstStyle/>
          <a:p>
            <a:pPr algn="l">
              <a:lnSpc>
                <a:spcPts val="3566"/>
              </a:lnSpc>
            </a:pPr>
            <a:r>
              <a:rPr lang="en-US" b="true" sz="2547">
                <a:solidFill>
                  <a:srgbClr val="FFFFFF"/>
                </a:solidFill>
                <a:latin typeface="Poppins Semi-Bold"/>
                <a:ea typeface="Poppins Semi-Bold"/>
                <a:cs typeface="Poppins Semi-Bold"/>
                <a:sym typeface="Poppins Semi-Bold"/>
              </a:rPr>
              <a:t>POR EJEMPLO:</a:t>
            </a:r>
          </a:p>
        </p:txBody>
      </p:sp>
      <p:sp>
        <p:nvSpPr>
          <p:cNvPr name="TextBox 37" id="37"/>
          <p:cNvSpPr txBox="true"/>
          <p:nvPr/>
        </p:nvSpPr>
        <p:spPr>
          <a:xfrm rot="0">
            <a:off x="5627424" y="4084234"/>
            <a:ext cx="855079" cy="524652"/>
          </a:xfrm>
          <a:prstGeom prst="rect">
            <a:avLst/>
          </a:prstGeom>
        </p:spPr>
        <p:txBody>
          <a:bodyPr anchor="t" rtlCol="false" tIns="0" lIns="0" bIns="0" rIns="0">
            <a:spAutoFit/>
          </a:bodyPr>
          <a:lstStyle/>
          <a:p>
            <a:pPr algn="l">
              <a:lnSpc>
                <a:spcPts val="4185"/>
              </a:lnSpc>
            </a:pPr>
            <a:r>
              <a:rPr lang="en-US" b="true" sz="2989">
                <a:solidFill>
                  <a:srgbClr val="000B5D"/>
                </a:solidFill>
                <a:latin typeface="Poppins Semi-Bold"/>
                <a:ea typeface="Poppins Semi-Bold"/>
                <a:cs typeface="Poppins Semi-Bold"/>
                <a:sym typeface="Poppins Semi-Bold"/>
              </a:rPr>
              <a:t>1</a:t>
            </a:r>
          </a:p>
        </p:txBody>
      </p:sp>
      <p:sp>
        <p:nvSpPr>
          <p:cNvPr name="TextBox 38" id="38"/>
          <p:cNvSpPr txBox="true"/>
          <p:nvPr/>
        </p:nvSpPr>
        <p:spPr>
          <a:xfrm rot="0">
            <a:off x="5627424" y="4550866"/>
            <a:ext cx="3315795" cy="1073150"/>
          </a:xfrm>
          <a:prstGeom prst="rect">
            <a:avLst/>
          </a:prstGeom>
        </p:spPr>
        <p:txBody>
          <a:bodyPr anchor="t" rtlCol="false" tIns="0" lIns="0" bIns="0" rIns="0">
            <a:spAutoFit/>
          </a:bodyPr>
          <a:lstStyle/>
          <a:p>
            <a:pPr algn="l">
              <a:lnSpc>
                <a:spcPts val="2800"/>
              </a:lnSpc>
            </a:pPr>
            <a:r>
              <a:rPr lang="en-US" sz="2000" b="true">
                <a:solidFill>
                  <a:srgbClr val="000B5D"/>
                </a:solidFill>
                <a:latin typeface="Poppins Semi-Bold"/>
                <a:ea typeface="Poppins Semi-Bold"/>
                <a:cs typeface="Poppins Semi-Bold"/>
                <a:sym typeface="Poppins Semi-Bold"/>
              </a:rPr>
              <a:t>Número de trabajadores en el taller</a:t>
            </a:r>
          </a:p>
          <a:p>
            <a:pPr algn="l">
              <a:lnSpc>
                <a:spcPts val="2800"/>
              </a:lnSpc>
            </a:pPr>
          </a:p>
        </p:txBody>
      </p:sp>
      <p:sp>
        <p:nvSpPr>
          <p:cNvPr name="TextBox 39" id="39"/>
          <p:cNvSpPr txBox="true"/>
          <p:nvPr/>
        </p:nvSpPr>
        <p:spPr>
          <a:xfrm rot="0">
            <a:off x="9634706" y="4079325"/>
            <a:ext cx="874920" cy="544582"/>
          </a:xfrm>
          <a:prstGeom prst="rect">
            <a:avLst/>
          </a:prstGeom>
        </p:spPr>
        <p:txBody>
          <a:bodyPr anchor="t" rtlCol="false" tIns="0" lIns="0" bIns="0" rIns="0">
            <a:spAutoFit/>
          </a:bodyPr>
          <a:lstStyle/>
          <a:p>
            <a:pPr algn="l">
              <a:lnSpc>
                <a:spcPts val="4282"/>
              </a:lnSpc>
            </a:pPr>
            <a:r>
              <a:rPr lang="en-US" b="true" sz="3058">
                <a:solidFill>
                  <a:srgbClr val="000B5D"/>
                </a:solidFill>
                <a:latin typeface="Poppins Semi-Bold"/>
                <a:ea typeface="Poppins Semi-Bold"/>
                <a:cs typeface="Poppins Semi-Bold"/>
                <a:sym typeface="Poppins Semi-Bold"/>
              </a:rPr>
              <a:t>2</a:t>
            </a:r>
          </a:p>
        </p:txBody>
      </p:sp>
      <p:sp>
        <p:nvSpPr>
          <p:cNvPr name="TextBox 40" id="40"/>
          <p:cNvSpPr txBox="true"/>
          <p:nvPr/>
        </p:nvSpPr>
        <p:spPr>
          <a:xfrm rot="0">
            <a:off x="9634706" y="4566088"/>
            <a:ext cx="3392734" cy="808749"/>
          </a:xfrm>
          <a:prstGeom prst="rect">
            <a:avLst/>
          </a:prstGeom>
        </p:spPr>
        <p:txBody>
          <a:bodyPr anchor="t" rtlCol="false" tIns="0" lIns="0" bIns="0" rIns="0">
            <a:spAutoFit/>
          </a:bodyPr>
          <a:lstStyle/>
          <a:p>
            <a:pPr algn="l">
              <a:lnSpc>
                <a:spcPts val="2800"/>
              </a:lnSpc>
            </a:pPr>
            <a:r>
              <a:rPr lang="en-US" sz="2000" b="true">
                <a:solidFill>
                  <a:srgbClr val="000B5D"/>
                </a:solidFill>
                <a:latin typeface="Poppins Semi-Bold"/>
                <a:ea typeface="Poppins Semi-Bold"/>
                <a:cs typeface="Poppins Semi-Bold"/>
                <a:sym typeface="Poppins Semi-Bold"/>
              </a:rPr>
              <a:t>Cantidad de EPP</a:t>
            </a:r>
          </a:p>
          <a:p>
            <a:pPr algn="l">
              <a:lnSpc>
                <a:spcPts val="3596"/>
              </a:lnSpc>
            </a:pPr>
          </a:p>
        </p:txBody>
      </p:sp>
      <p:sp>
        <p:nvSpPr>
          <p:cNvPr name="TextBox 41" id="41"/>
          <p:cNvSpPr txBox="true"/>
          <p:nvPr/>
        </p:nvSpPr>
        <p:spPr>
          <a:xfrm rot="0">
            <a:off x="1028700" y="1543049"/>
            <a:ext cx="7259372" cy="747538"/>
          </a:xfrm>
          <a:prstGeom prst="rect">
            <a:avLst/>
          </a:prstGeom>
        </p:spPr>
        <p:txBody>
          <a:bodyPr anchor="t" rtlCol="false" tIns="0" lIns="0" bIns="0" rIns="0">
            <a:spAutoFit/>
          </a:bodyPr>
          <a:lstStyle/>
          <a:p>
            <a:pPr algn="l">
              <a:lnSpc>
                <a:spcPts val="5280"/>
              </a:lnSpc>
            </a:pPr>
            <a:r>
              <a:rPr lang="en-US" b="true" sz="5280">
                <a:solidFill>
                  <a:srgbClr val="000B5D"/>
                </a:solidFill>
                <a:latin typeface="Poppins Semi-Bold"/>
                <a:ea typeface="Poppins Semi-Bold"/>
                <a:cs typeface="Poppins Semi-Bold"/>
                <a:sym typeface="Poppins Semi-Bold"/>
              </a:rPr>
              <a:t>VARIABLE DISCRETA</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89479" y="3854300"/>
            <a:ext cx="4775707" cy="2203450"/>
            <a:chOff x="0" y="0"/>
            <a:chExt cx="1513913" cy="698500"/>
          </a:xfrm>
        </p:grpSpPr>
        <p:sp>
          <p:nvSpPr>
            <p:cNvPr name="Freeform 3" id="3"/>
            <p:cNvSpPr/>
            <p:nvPr/>
          </p:nvSpPr>
          <p:spPr>
            <a:xfrm flipH="false" flipV="false" rot="0">
              <a:off x="3424" y="0"/>
              <a:ext cx="1507064" cy="698500"/>
            </a:xfrm>
            <a:custGeom>
              <a:avLst/>
              <a:gdLst/>
              <a:ahLst/>
              <a:cxnLst/>
              <a:rect r="r" b="b" t="t" l="l"/>
              <a:pathLst>
                <a:path h="698500" w="1507064">
                  <a:moveTo>
                    <a:pt x="1501521" y="364663"/>
                  </a:moveTo>
                  <a:lnTo>
                    <a:pt x="1316256" y="683087"/>
                  </a:lnTo>
                  <a:cubicBezTo>
                    <a:pt x="1310704" y="692629"/>
                    <a:pt x="1300497" y="698500"/>
                    <a:pt x="1289456" y="698500"/>
                  </a:cubicBezTo>
                  <a:lnTo>
                    <a:pt x="217608" y="698500"/>
                  </a:lnTo>
                  <a:cubicBezTo>
                    <a:pt x="206568" y="698500"/>
                    <a:pt x="196360" y="692629"/>
                    <a:pt x="190808" y="683087"/>
                  </a:cubicBezTo>
                  <a:lnTo>
                    <a:pt x="5544" y="364663"/>
                  </a:lnTo>
                  <a:cubicBezTo>
                    <a:pt x="0" y="355135"/>
                    <a:pt x="0" y="343365"/>
                    <a:pt x="5544" y="333837"/>
                  </a:cubicBezTo>
                  <a:lnTo>
                    <a:pt x="190808" y="15413"/>
                  </a:lnTo>
                  <a:cubicBezTo>
                    <a:pt x="196360" y="5871"/>
                    <a:pt x="206568" y="0"/>
                    <a:pt x="217608" y="0"/>
                  </a:cubicBezTo>
                  <a:lnTo>
                    <a:pt x="1289456" y="0"/>
                  </a:lnTo>
                  <a:cubicBezTo>
                    <a:pt x="1300497" y="0"/>
                    <a:pt x="1310704" y="5871"/>
                    <a:pt x="1316256" y="15413"/>
                  </a:cubicBezTo>
                  <a:lnTo>
                    <a:pt x="1501521" y="333837"/>
                  </a:lnTo>
                  <a:cubicBezTo>
                    <a:pt x="1507064" y="343365"/>
                    <a:pt x="1507064" y="355135"/>
                    <a:pt x="1501521" y="364663"/>
                  </a:cubicBezTo>
                  <a:close/>
                </a:path>
              </a:pathLst>
            </a:custGeom>
            <a:solidFill>
              <a:srgbClr val="FFFFFF"/>
            </a:solidFill>
            <a:ln w="47625" cap="sq">
              <a:solidFill>
                <a:srgbClr val="000B5D"/>
              </a:solidFill>
              <a:prstDash val="solid"/>
              <a:miter/>
            </a:ln>
          </p:spPr>
        </p:sp>
        <p:sp>
          <p:nvSpPr>
            <p:cNvPr name="TextBox 4" id="4"/>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6797772" y="3894062"/>
            <a:ext cx="4667405" cy="2153481"/>
            <a:chOff x="0" y="0"/>
            <a:chExt cx="1513913" cy="698500"/>
          </a:xfrm>
        </p:grpSpPr>
        <p:sp>
          <p:nvSpPr>
            <p:cNvPr name="Freeform 6" id="6"/>
            <p:cNvSpPr/>
            <p:nvPr/>
          </p:nvSpPr>
          <p:spPr>
            <a:xfrm flipH="false" flipV="false" rot="0">
              <a:off x="3504" y="0"/>
              <a:ext cx="1506905" cy="698500"/>
            </a:xfrm>
            <a:custGeom>
              <a:avLst/>
              <a:gdLst/>
              <a:ahLst/>
              <a:cxnLst/>
              <a:rect r="r" b="b" t="t" l="l"/>
              <a:pathLst>
                <a:path h="698500" w="1506905">
                  <a:moveTo>
                    <a:pt x="1501233" y="365021"/>
                  </a:moveTo>
                  <a:lnTo>
                    <a:pt x="1316384" y="682729"/>
                  </a:lnTo>
                  <a:cubicBezTo>
                    <a:pt x="1310703" y="692493"/>
                    <a:pt x="1300259" y="698500"/>
                    <a:pt x="1288963" y="698500"/>
                  </a:cubicBezTo>
                  <a:lnTo>
                    <a:pt x="217942" y="698500"/>
                  </a:lnTo>
                  <a:cubicBezTo>
                    <a:pt x="206645" y="698500"/>
                    <a:pt x="196201" y="692493"/>
                    <a:pt x="190520" y="682729"/>
                  </a:cubicBezTo>
                  <a:lnTo>
                    <a:pt x="5672" y="365021"/>
                  </a:lnTo>
                  <a:cubicBezTo>
                    <a:pt x="0" y="355272"/>
                    <a:pt x="0" y="343228"/>
                    <a:pt x="5672" y="333479"/>
                  </a:cubicBezTo>
                  <a:lnTo>
                    <a:pt x="190520" y="15771"/>
                  </a:lnTo>
                  <a:cubicBezTo>
                    <a:pt x="196201" y="6007"/>
                    <a:pt x="206645" y="0"/>
                    <a:pt x="217942" y="0"/>
                  </a:cubicBezTo>
                  <a:lnTo>
                    <a:pt x="1288963" y="0"/>
                  </a:lnTo>
                  <a:cubicBezTo>
                    <a:pt x="1300259" y="0"/>
                    <a:pt x="1310703" y="6007"/>
                    <a:pt x="1316384" y="15771"/>
                  </a:cubicBezTo>
                  <a:lnTo>
                    <a:pt x="1501233" y="333479"/>
                  </a:lnTo>
                  <a:cubicBezTo>
                    <a:pt x="1506905" y="343228"/>
                    <a:pt x="1506905" y="355272"/>
                    <a:pt x="1501233" y="365021"/>
                  </a:cubicBezTo>
                  <a:close/>
                </a:path>
              </a:pathLst>
            </a:custGeom>
            <a:solidFill>
              <a:srgbClr val="FFFFFF"/>
            </a:solidFill>
            <a:ln w="47625" cap="sq">
              <a:solidFill>
                <a:srgbClr val="000B5D"/>
              </a:solidFill>
              <a:prstDash val="solid"/>
              <a:miter/>
            </a:ln>
          </p:spPr>
        </p:sp>
        <p:sp>
          <p:nvSpPr>
            <p:cNvPr name="TextBox 7" id="7"/>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2522814" y="3825772"/>
            <a:ext cx="4735318" cy="2184815"/>
            <a:chOff x="0" y="0"/>
            <a:chExt cx="1513913" cy="698500"/>
          </a:xfrm>
        </p:grpSpPr>
        <p:sp>
          <p:nvSpPr>
            <p:cNvPr name="Freeform 9" id="9"/>
            <p:cNvSpPr/>
            <p:nvPr/>
          </p:nvSpPr>
          <p:spPr>
            <a:xfrm flipH="false" flipV="false" rot="0">
              <a:off x="3453" y="0"/>
              <a:ext cx="1507006" cy="698500"/>
            </a:xfrm>
            <a:custGeom>
              <a:avLst/>
              <a:gdLst/>
              <a:ahLst/>
              <a:cxnLst/>
              <a:rect r="r" b="b" t="t" l="l"/>
              <a:pathLst>
                <a:path h="698500" w="1507006">
                  <a:moveTo>
                    <a:pt x="1501416" y="364795"/>
                  </a:moveTo>
                  <a:lnTo>
                    <a:pt x="1316304" y="682955"/>
                  </a:lnTo>
                  <a:cubicBezTo>
                    <a:pt x="1310704" y="692579"/>
                    <a:pt x="1300410" y="698500"/>
                    <a:pt x="1289275" y="698500"/>
                  </a:cubicBezTo>
                  <a:lnTo>
                    <a:pt x="217731" y="698500"/>
                  </a:lnTo>
                  <a:cubicBezTo>
                    <a:pt x="206597" y="698500"/>
                    <a:pt x="196302" y="692579"/>
                    <a:pt x="190703" y="682955"/>
                  </a:cubicBezTo>
                  <a:lnTo>
                    <a:pt x="5591" y="364795"/>
                  </a:lnTo>
                  <a:cubicBezTo>
                    <a:pt x="0" y="355186"/>
                    <a:pt x="0" y="343314"/>
                    <a:pt x="5591" y="333705"/>
                  </a:cubicBezTo>
                  <a:lnTo>
                    <a:pt x="190703" y="15545"/>
                  </a:lnTo>
                  <a:cubicBezTo>
                    <a:pt x="196302" y="5921"/>
                    <a:pt x="206597" y="0"/>
                    <a:pt x="217731" y="0"/>
                  </a:cubicBezTo>
                  <a:lnTo>
                    <a:pt x="1289275" y="0"/>
                  </a:lnTo>
                  <a:cubicBezTo>
                    <a:pt x="1300410" y="0"/>
                    <a:pt x="1310704" y="5921"/>
                    <a:pt x="1316304" y="15545"/>
                  </a:cubicBezTo>
                  <a:lnTo>
                    <a:pt x="1501416" y="333705"/>
                  </a:lnTo>
                  <a:cubicBezTo>
                    <a:pt x="1507006" y="343314"/>
                    <a:pt x="1507006" y="355186"/>
                    <a:pt x="1501416" y="364795"/>
                  </a:cubicBezTo>
                  <a:close/>
                </a:path>
              </a:pathLst>
            </a:custGeom>
            <a:solidFill>
              <a:srgbClr val="000B5D"/>
            </a:solidFill>
          </p:spPr>
        </p:sp>
        <p:sp>
          <p:nvSpPr>
            <p:cNvPr name="TextBox 10" id="10"/>
            <p:cNvSpPr txBox="true"/>
            <p:nvPr/>
          </p:nvSpPr>
          <p:spPr>
            <a:xfrm>
              <a:off x="114300" y="19050"/>
              <a:ext cx="1285313"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5358737" y="8672814"/>
            <a:ext cx="4185210" cy="2172476"/>
            <a:chOff x="0" y="0"/>
            <a:chExt cx="1345639" cy="698500"/>
          </a:xfrm>
        </p:grpSpPr>
        <p:sp>
          <p:nvSpPr>
            <p:cNvPr name="Freeform 12" id="12"/>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13" id="13"/>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11935766" y="9331740"/>
            <a:ext cx="8141223" cy="1553840"/>
            <a:chOff x="0" y="0"/>
            <a:chExt cx="3659737" cy="698500"/>
          </a:xfrm>
        </p:grpSpPr>
        <p:sp>
          <p:nvSpPr>
            <p:cNvPr name="Freeform 15" id="15"/>
            <p:cNvSpPr/>
            <p:nvPr/>
          </p:nvSpPr>
          <p:spPr>
            <a:xfrm flipH="false" flipV="false" rot="0">
              <a:off x="2009" y="0"/>
              <a:ext cx="3655720" cy="698500"/>
            </a:xfrm>
            <a:custGeom>
              <a:avLst/>
              <a:gdLst/>
              <a:ahLst/>
              <a:cxnLst/>
              <a:rect r="r" b="b" t="t" l="l"/>
              <a:pathLst>
                <a:path h="698500" w="365572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name="TextBox 16" id="16"/>
            <p:cNvSpPr txBox="true"/>
            <p:nvPr/>
          </p:nvSpPr>
          <p:spPr>
            <a:xfrm>
              <a:off x="114300" y="19050"/>
              <a:ext cx="3431137"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2092605" y="9258300"/>
            <a:ext cx="4185210" cy="2172476"/>
            <a:chOff x="0" y="0"/>
            <a:chExt cx="1345639" cy="698500"/>
          </a:xfrm>
        </p:grpSpPr>
        <p:sp>
          <p:nvSpPr>
            <p:cNvPr name="Freeform 18" id="18"/>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19" id="19"/>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14234417" y="-1711588"/>
            <a:ext cx="4185210" cy="2172476"/>
            <a:chOff x="0" y="0"/>
            <a:chExt cx="1345639" cy="698500"/>
          </a:xfrm>
        </p:grpSpPr>
        <p:sp>
          <p:nvSpPr>
            <p:cNvPr name="Freeform 21" id="21"/>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22" id="22"/>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1016746" y="9777990"/>
            <a:ext cx="5306302" cy="1494660"/>
            <a:chOff x="0" y="0"/>
            <a:chExt cx="2479796" cy="698500"/>
          </a:xfrm>
        </p:grpSpPr>
        <p:sp>
          <p:nvSpPr>
            <p:cNvPr name="Freeform 24" id="24"/>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25" id="25"/>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16327022" y="-286442"/>
            <a:ext cx="2511232" cy="1494660"/>
            <a:chOff x="0" y="0"/>
            <a:chExt cx="1173575" cy="698500"/>
          </a:xfrm>
        </p:grpSpPr>
        <p:sp>
          <p:nvSpPr>
            <p:cNvPr name="Freeform 27" id="27"/>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28" id="28"/>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
        <p:nvSpPr>
          <p:cNvPr name="Freeform 29" id="29"/>
          <p:cNvSpPr/>
          <p:nvPr/>
        </p:nvSpPr>
        <p:spPr>
          <a:xfrm flipH="false" flipV="false" rot="1698436">
            <a:off x="1940849" y="3384563"/>
            <a:ext cx="14406302" cy="8229600"/>
          </a:xfrm>
          <a:custGeom>
            <a:avLst/>
            <a:gdLst/>
            <a:ahLst/>
            <a:cxnLst/>
            <a:rect r="r" b="b" t="t" l="l"/>
            <a:pathLst>
              <a:path h="8229600" w="14406302">
                <a:moveTo>
                  <a:pt x="0" y="0"/>
                </a:moveTo>
                <a:lnTo>
                  <a:pt x="14406302" y="0"/>
                </a:lnTo>
                <a:lnTo>
                  <a:pt x="14406302" y="8229600"/>
                </a:lnTo>
                <a:lnTo>
                  <a:pt x="0" y="8229600"/>
                </a:lnTo>
                <a:lnTo>
                  <a:pt x="0" y="0"/>
                </a:lnTo>
                <a:close/>
              </a:path>
            </a:pathLst>
          </a:custGeom>
          <a:blipFill>
            <a:blip r:embed="rId2"/>
            <a:stretch>
              <a:fillRect l="0" t="0" r="0" b="0"/>
            </a:stretch>
          </a:blipFill>
        </p:spPr>
      </p:sp>
      <p:sp>
        <p:nvSpPr>
          <p:cNvPr name="TextBox 30" id="30"/>
          <p:cNvSpPr txBox="true"/>
          <p:nvPr/>
        </p:nvSpPr>
        <p:spPr>
          <a:xfrm rot="0">
            <a:off x="1028700" y="2550666"/>
            <a:ext cx="11329811" cy="485775"/>
          </a:xfrm>
          <a:prstGeom prst="rect">
            <a:avLst/>
          </a:prstGeom>
        </p:spPr>
        <p:txBody>
          <a:bodyPr anchor="t" rtlCol="false" tIns="0" lIns="0" bIns="0" rIns="0">
            <a:spAutoFit/>
          </a:bodyPr>
          <a:lstStyle/>
          <a:p>
            <a:pPr algn="just">
              <a:lnSpc>
                <a:spcPts val="3600"/>
              </a:lnSpc>
            </a:pPr>
            <a:r>
              <a:rPr lang="en-US" sz="3000">
                <a:solidFill>
                  <a:srgbClr val="000B5D"/>
                </a:solidFill>
                <a:latin typeface="Poppins"/>
                <a:ea typeface="Poppins"/>
                <a:cs typeface="Poppins"/>
                <a:sym typeface="Poppins"/>
              </a:rPr>
              <a:t>Es aquella que se presenta a través de un intervalo. </a:t>
            </a:r>
          </a:p>
        </p:txBody>
      </p:sp>
      <p:sp>
        <p:nvSpPr>
          <p:cNvPr name="TextBox 31" id="31"/>
          <p:cNvSpPr txBox="true"/>
          <p:nvPr/>
        </p:nvSpPr>
        <p:spPr>
          <a:xfrm rot="0">
            <a:off x="3721604" y="4648802"/>
            <a:ext cx="2380843" cy="462554"/>
          </a:xfrm>
          <a:prstGeom prst="rect">
            <a:avLst/>
          </a:prstGeom>
        </p:spPr>
        <p:txBody>
          <a:bodyPr anchor="t" rtlCol="false" tIns="0" lIns="0" bIns="0" rIns="0">
            <a:spAutoFit/>
          </a:bodyPr>
          <a:lstStyle/>
          <a:p>
            <a:pPr algn="l">
              <a:lnSpc>
                <a:spcPts val="3566"/>
              </a:lnSpc>
            </a:pPr>
            <a:r>
              <a:rPr lang="en-US" b="true" sz="2547">
                <a:solidFill>
                  <a:srgbClr val="FFFFFF"/>
                </a:solidFill>
                <a:latin typeface="Poppins Semi-Bold"/>
                <a:ea typeface="Poppins Semi-Bold"/>
                <a:cs typeface="Poppins Semi-Bold"/>
                <a:sym typeface="Poppins Semi-Bold"/>
              </a:rPr>
              <a:t>POR EJEMPLO:</a:t>
            </a:r>
          </a:p>
        </p:txBody>
      </p:sp>
      <p:sp>
        <p:nvSpPr>
          <p:cNvPr name="TextBox 32" id="32"/>
          <p:cNvSpPr txBox="true"/>
          <p:nvPr/>
        </p:nvSpPr>
        <p:spPr>
          <a:xfrm rot="0">
            <a:off x="7446925" y="4617754"/>
            <a:ext cx="855079" cy="524652"/>
          </a:xfrm>
          <a:prstGeom prst="rect">
            <a:avLst/>
          </a:prstGeom>
        </p:spPr>
        <p:txBody>
          <a:bodyPr anchor="t" rtlCol="false" tIns="0" lIns="0" bIns="0" rIns="0">
            <a:spAutoFit/>
          </a:bodyPr>
          <a:lstStyle/>
          <a:p>
            <a:pPr algn="l">
              <a:lnSpc>
                <a:spcPts val="4185"/>
              </a:lnSpc>
            </a:pPr>
            <a:r>
              <a:rPr lang="en-US" b="true" sz="2989">
                <a:solidFill>
                  <a:srgbClr val="000B5D"/>
                </a:solidFill>
                <a:latin typeface="Poppins Semi-Bold"/>
                <a:ea typeface="Poppins Semi-Bold"/>
                <a:cs typeface="Poppins Semi-Bold"/>
                <a:sym typeface="Poppins Semi-Bold"/>
              </a:rPr>
              <a:t>1</a:t>
            </a:r>
          </a:p>
        </p:txBody>
      </p:sp>
      <p:sp>
        <p:nvSpPr>
          <p:cNvPr name="TextBox 33" id="33"/>
          <p:cNvSpPr txBox="true"/>
          <p:nvPr/>
        </p:nvSpPr>
        <p:spPr>
          <a:xfrm rot="0">
            <a:off x="7874464" y="4224678"/>
            <a:ext cx="3315795" cy="1425575"/>
          </a:xfrm>
          <a:prstGeom prst="rect">
            <a:avLst/>
          </a:prstGeom>
        </p:spPr>
        <p:txBody>
          <a:bodyPr anchor="t" rtlCol="false" tIns="0" lIns="0" bIns="0" rIns="0">
            <a:spAutoFit/>
          </a:bodyPr>
          <a:lstStyle/>
          <a:p>
            <a:pPr algn="l">
              <a:lnSpc>
                <a:spcPts val="2800"/>
              </a:lnSpc>
            </a:pPr>
            <a:r>
              <a:rPr lang="en-US" sz="2000">
                <a:solidFill>
                  <a:srgbClr val="000B5D"/>
                </a:solidFill>
                <a:latin typeface="Poppins"/>
                <a:ea typeface="Poppins"/>
                <a:cs typeface="Poppins"/>
                <a:sym typeface="Poppins"/>
              </a:rPr>
              <a:t>Temperatura de un equipo de un sistema de refrigeración (ejemplos de temperatura).</a:t>
            </a:r>
          </a:p>
        </p:txBody>
      </p:sp>
      <p:sp>
        <p:nvSpPr>
          <p:cNvPr name="TextBox 34" id="34"/>
          <p:cNvSpPr txBox="true"/>
          <p:nvPr/>
        </p:nvSpPr>
        <p:spPr>
          <a:xfrm rot="0">
            <a:off x="11655677" y="4639277"/>
            <a:ext cx="874920" cy="544582"/>
          </a:xfrm>
          <a:prstGeom prst="rect">
            <a:avLst/>
          </a:prstGeom>
        </p:spPr>
        <p:txBody>
          <a:bodyPr anchor="t" rtlCol="false" tIns="0" lIns="0" bIns="0" rIns="0">
            <a:spAutoFit/>
          </a:bodyPr>
          <a:lstStyle/>
          <a:p>
            <a:pPr algn="l">
              <a:lnSpc>
                <a:spcPts val="4282"/>
              </a:lnSpc>
            </a:pPr>
            <a:r>
              <a:rPr lang="en-US" b="true" sz="3058">
                <a:solidFill>
                  <a:srgbClr val="000B5D"/>
                </a:solidFill>
                <a:latin typeface="Poppins Semi-Bold"/>
                <a:ea typeface="Poppins Semi-Bold"/>
                <a:cs typeface="Poppins Semi-Bold"/>
                <a:sym typeface="Poppins Semi-Bold"/>
              </a:rPr>
              <a:t>2</a:t>
            </a:r>
          </a:p>
        </p:txBody>
      </p:sp>
      <p:sp>
        <p:nvSpPr>
          <p:cNvPr name="TextBox 35" id="35"/>
          <p:cNvSpPr txBox="true"/>
          <p:nvPr/>
        </p:nvSpPr>
        <p:spPr>
          <a:xfrm rot="0">
            <a:off x="12084302" y="4354608"/>
            <a:ext cx="3392734" cy="1513599"/>
          </a:xfrm>
          <a:prstGeom prst="rect">
            <a:avLst/>
          </a:prstGeom>
        </p:spPr>
        <p:txBody>
          <a:bodyPr anchor="t" rtlCol="false" tIns="0" lIns="0" bIns="0" rIns="0">
            <a:spAutoFit/>
          </a:bodyPr>
          <a:lstStyle/>
          <a:p>
            <a:pPr algn="l">
              <a:lnSpc>
                <a:spcPts val="2800"/>
              </a:lnSpc>
            </a:pPr>
            <a:r>
              <a:rPr lang="en-US" sz="2000">
                <a:solidFill>
                  <a:srgbClr val="000B5D"/>
                </a:solidFill>
                <a:latin typeface="Poppins"/>
                <a:ea typeface="Poppins"/>
                <a:cs typeface="Poppins"/>
                <a:sym typeface="Poppins"/>
              </a:rPr>
              <a:t>Presión de aceite de un sistema equipo (ejemplos de presión). </a:t>
            </a:r>
          </a:p>
          <a:p>
            <a:pPr algn="l">
              <a:lnSpc>
                <a:spcPts val="3596"/>
              </a:lnSpc>
            </a:pPr>
          </a:p>
        </p:txBody>
      </p:sp>
      <p:sp>
        <p:nvSpPr>
          <p:cNvPr name="TextBox 36" id="36"/>
          <p:cNvSpPr txBox="true"/>
          <p:nvPr/>
        </p:nvSpPr>
        <p:spPr>
          <a:xfrm rot="0">
            <a:off x="1028700" y="1543049"/>
            <a:ext cx="7259372" cy="747538"/>
          </a:xfrm>
          <a:prstGeom prst="rect">
            <a:avLst/>
          </a:prstGeom>
        </p:spPr>
        <p:txBody>
          <a:bodyPr anchor="t" rtlCol="false" tIns="0" lIns="0" bIns="0" rIns="0">
            <a:spAutoFit/>
          </a:bodyPr>
          <a:lstStyle/>
          <a:p>
            <a:pPr algn="l">
              <a:lnSpc>
                <a:spcPts val="5280"/>
              </a:lnSpc>
            </a:pPr>
            <a:r>
              <a:rPr lang="en-US" b="true" sz="5280">
                <a:solidFill>
                  <a:srgbClr val="000B5D"/>
                </a:solidFill>
                <a:latin typeface="Poppins Semi-Bold"/>
                <a:ea typeface="Poppins Semi-Bold"/>
                <a:cs typeface="Poppins Semi-Bold"/>
                <a:sym typeface="Poppins Semi-Bold"/>
              </a:rPr>
              <a:t>VARIABLE CONTINUA</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98573" y="9010697"/>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2228904" y="9654243"/>
            <a:ext cx="8377487" cy="2964361"/>
            <a:chOff x="0" y="0"/>
            <a:chExt cx="1974009" cy="698500"/>
          </a:xfrm>
        </p:grpSpPr>
        <p:sp>
          <p:nvSpPr>
            <p:cNvPr name="Freeform 6" id="6"/>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7" id="7"/>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8" id="8"/>
          <p:cNvSpPr/>
          <p:nvPr/>
        </p:nvSpPr>
        <p:spPr>
          <a:xfrm flipH="false" flipV="false" rot="0">
            <a:off x="1028700" y="1028700"/>
            <a:ext cx="8229600" cy="8229600"/>
          </a:xfrm>
          <a:custGeom>
            <a:avLst/>
            <a:gdLst/>
            <a:ahLst/>
            <a:cxnLst/>
            <a:rect r="r" b="b" t="t" l="l"/>
            <a:pathLst>
              <a:path h="8229600" w="8229600">
                <a:moveTo>
                  <a:pt x="0" y="0"/>
                </a:moveTo>
                <a:lnTo>
                  <a:pt x="8229600" y="0"/>
                </a:lnTo>
                <a:lnTo>
                  <a:pt x="8229600" y="8229600"/>
                </a:lnTo>
                <a:lnTo>
                  <a:pt x="0" y="8229600"/>
                </a:lnTo>
                <a:lnTo>
                  <a:pt x="0" y="0"/>
                </a:lnTo>
                <a:close/>
              </a:path>
            </a:pathLst>
          </a:custGeom>
          <a:blipFill>
            <a:blip r:embed="rId2"/>
            <a:stretch>
              <a:fillRect l="0" t="0" r="0" b="0"/>
            </a:stretch>
          </a:blipFill>
        </p:spPr>
      </p:sp>
      <p:sp>
        <p:nvSpPr>
          <p:cNvPr name="TextBox 9" id="9"/>
          <p:cNvSpPr txBox="true"/>
          <p:nvPr/>
        </p:nvSpPr>
        <p:spPr>
          <a:xfrm rot="0">
            <a:off x="8571903" y="2464781"/>
            <a:ext cx="8687397" cy="1073150"/>
          </a:xfrm>
          <a:prstGeom prst="rect">
            <a:avLst/>
          </a:prstGeom>
        </p:spPr>
        <p:txBody>
          <a:bodyPr anchor="t" rtlCol="false" tIns="0" lIns="0" bIns="0" rIns="0">
            <a:spAutoFit/>
          </a:bodyPr>
          <a:lstStyle/>
          <a:p>
            <a:pPr algn="ctr">
              <a:lnSpc>
                <a:spcPts val="3999"/>
              </a:lnSpc>
            </a:pPr>
            <a:r>
              <a:rPr lang="en-US" b="true" sz="3999">
                <a:solidFill>
                  <a:srgbClr val="000B5D"/>
                </a:solidFill>
                <a:latin typeface="Poppins Semi-Bold"/>
                <a:ea typeface="Poppins Semi-Bold"/>
                <a:cs typeface="Poppins Semi-Bold"/>
                <a:sym typeface="Poppins Semi-Bold"/>
              </a:rPr>
              <a:t>CARACTERÍSTICAS NUMÉRICAS DE UNA VARIABLE ALEATORIA</a:t>
            </a:r>
          </a:p>
        </p:txBody>
      </p:sp>
      <p:sp>
        <p:nvSpPr>
          <p:cNvPr name="TextBox 10" id="10"/>
          <p:cNvSpPr txBox="true"/>
          <p:nvPr/>
        </p:nvSpPr>
        <p:spPr>
          <a:xfrm rot="0">
            <a:off x="9144000" y="4174144"/>
            <a:ext cx="8115300" cy="3686175"/>
          </a:xfrm>
          <a:prstGeom prst="rect">
            <a:avLst/>
          </a:prstGeom>
        </p:spPr>
        <p:txBody>
          <a:bodyPr anchor="t" rtlCol="false" tIns="0" lIns="0" bIns="0" rIns="0">
            <a:spAutoFit/>
          </a:bodyPr>
          <a:lstStyle/>
          <a:p>
            <a:pPr algn="just">
              <a:lnSpc>
                <a:spcPts val="2639"/>
              </a:lnSpc>
            </a:pPr>
            <a:r>
              <a:rPr lang="en-US" sz="2199">
                <a:solidFill>
                  <a:srgbClr val="000B5D"/>
                </a:solidFill>
                <a:latin typeface="Poppins"/>
                <a:ea typeface="Poppins"/>
                <a:cs typeface="Poppins"/>
                <a:sym typeface="Poppins"/>
              </a:rPr>
              <a:t>Resulta muy práctico caracterizar la variable aleatoria con ayuda de ciertas cantidades numéricas que la caracterizan globalmente. </a:t>
            </a:r>
          </a:p>
          <a:p>
            <a:pPr algn="just">
              <a:lnSpc>
                <a:spcPts val="2639"/>
              </a:lnSpc>
            </a:pPr>
          </a:p>
          <a:p>
            <a:pPr algn="just">
              <a:lnSpc>
                <a:spcPts val="2639"/>
              </a:lnSpc>
            </a:pPr>
            <a:r>
              <a:rPr lang="en-US" sz="2199">
                <a:solidFill>
                  <a:srgbClr val="000B5D"/>
                </a:solidFill>
                <a:latin typeface="Poppins"/>
                <a:ea typeface="Poppins"/>
                <a:cs typeface="Poppins"/>
                <a:sym typeface="Poppins"/>
              </a:rPr>
              <a:t>Estas son las llamadas medidas de tendencia central y de dispersión, entre las cuales, las más usadas para el tratamiento de los resultados de las mediciones y de su incertidumbre son: </a:t>
            </a:r>
            <a:r>
              <a:rPr lang="en-US" sz="2199" b="true">
                <a:solidFill>
                  <a:srgbClr val="000B5D"/>
                </a:solidFill>
                <a:latin typeface="Poppins Bold"/>
                <a:ea typeface="Poppins Bold"/>
                <a:cs typeface="Poppins Bold"/>
                <a:sym typeface="Poppins Bold"/>
              </a:rPr>
              <a:t>la esperanza matemática (promedio o media aritmética), la varianza y la desviación estándar.</a:t>
            </a:r>
          </a:p>
          <a:p>
            <a:pPr algn="just">
              <a:lnSpc>
                <a:spcPts val="2639"/>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92605" y="9258300"/>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4234417" y="-1711588"/>
            <a:ext cx="4185210" cy="2172476"/>
            <a:chOff x="0" y="0"/>
            <a:chExt cx="1345639" cy="698500"/>
          </a:xfrm>
        </p:grpSpPr>
        <p:sp>
          <p:nvSpPr>
            <p:cNvPr name="Freeform 6" id="6"/>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7" id="7"/>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016746" y="9777990"/>
            <a:ext cx="5306302" cy="1494660"/>
            <a:chOff x="0" y="0"/>
            <a:chExt cx="2479796" cy="698500"/>
          </a:xfrm>
        </p:grpSpPr>
        <p:sp>
          <p:nvSpPr>
            <p:cNvPr name="Freeform 9" id="9"/>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10" id="10"/>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6327022" y="-286442"/>
            <a:ext cx="2511232" cy="1494660"/>
            <a:chOff x="0" y="0"/>
            <a:chExt cx="1173575" cy="698500"/>
          </a:xfrm>
        </p:grpSpPr>
        <p:sp>
          <p:nvSpPr>
            <p:cNvPr name="Freeform 12" id="12"/>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13" id="13"/>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
        <p:nvSpPr>
          <p:cNvPr name="TextBox 14" id="14"/>
          <p:cNvSpPr txBox="true"/>
          <p:nvPr/>
        </p:nvSpPr>
        <p:spPr>
          <a:xfrm rot="0">
            <a:off x="1404142" y="1964055"/>
            <a:ext cx="15479717" cy="6711315"/>
          </a:xfrm>
          <a:prstGeom prst="rect">
            <a:avLst/>
          </a:prstGeom>
        </p:spPr>
        <p:txBody>
          <a:bodyPr anchor="t" rtlCol="false" tIns="0" lIns="0" bIns="0" rIns="0">
            <a:spAutoFit/>
          </a:bodyPr>
          <a:lstStyle/>
          <a:p>
            <a:pPr algn="l">
              <a:lnSpc>
                <a:spcPts val="3360"/>
              </a:lnSpc>
            </a:pPr>
            <a:r>
              <a:rPr lang="en-US" sz="2400">
                <a:solidFill>
                  <a:srgbClr val="000B5D"/>
                </a:solidFill>
                <a:latin typeface="Poppins"/>
                <a:ea typeface="Poppins"/>
                <a:cs typeface="Poppins"/>
                <a:sym typeface="Poppins"/>
              </a:rPr>
              <a:t>De acuerdo a la definición de esperanza matemática, para determinarla sería necesario contar con información sobre todos los posibles valores que podría tomar la variable aleatoria (población). </a:t>
            </a:r>
          </a:p>
          <a:p>
            <a:pPr algn="l">
              <a:lnSpc>
                <a:spcPts val="3360"/>
              </a:lnSpc>
            </a:pPr>
          </a:p>
          <a:p>
            <a:pPr algn="l">
              <a:lnSpc>
                <a:spcPts val="3360"/>
              </a:lnSpc>
            </a:pPr>
            <a:r>
              <a:rPr lang="en-US" sz="2400">
                <a:solidFill>
                  <a:srgbClr val="000B5D"/>
                </a:solidFill>
                <a:latin typeface="Poppins"/>
                <a:ea typeface="Poppins"/>
                <a:cs typeface="Poppins"/>
                <a:sym typeface="Poppins"/>
              </a:rPr>
              <a:t>En la práctica, sin embargo, sólo contamos con un número limitado de observaciones (muestra) y, a partir de esta muestra, necesitamos estimar el valor de la esperanza matemática de la variable aleatoria. En calidad de estimador de la esperanza matemática se utilizará la media aritmética:</a:t>
            </a:r>
          </a:p>
          <a:p>
            <a:pPr algn="l">
              <a:lnSpc>
                <a:spcPts val="3360"/>
              </a:lnSpc>
            </a:pPr>
          </a:p>
          <a:p>
            <a:pPr algn="l">
              <a:lnSpc>
                <a:spcPts val="3360"/>
              </a:lnSpc>
            </a:pPr>
            <a:r>
              <a:rPr lang="en-US" sz="2400">
                <a:solidFill>
                  <a:srgbClr val="000B5D"/>
                </a:solidFill>
                <a:latin typeface="Poppins"/>
                <a:ea typeface="Poppins"/>
                <a:cs typeface="Poppins"/>
                <a:sym typeface="Poppins"/>
              </a:rPr>
              <a:t>                  </a:t>
            </a:r>
          </a:p>
          <a:p>
            <a:pPr algn="l">
              <a:lnSpc>
                <a:spcPts val="3360"/>
              </a:lnSpc>
            </a:pPr>
          </a:p>
          <a:p>
            <a:pPr algn="l">
              <a:lnSpc>
                <a:spcPts val="3360"/>
              </a:lnSpc>
            </a:pPr>
          </a:p>
          <a:p>
            <a:pPr algn="l">
              <a:lnSpc>
                <a:spcPts val="3360"/>
              </a:lnSpc>
            </a:pPr>
          </a:p>
          <a:p>
            <a:pPr algn="l">
              <a:lnSpc>
                <a:spcPts val="3360"/>
              </a:lnSpc>
            </a:pPr>
          </a:p>
          <a:p>
            <a:pPr algn="l">
              <a:lnSpc>
                <a:spcPts val="3360"/>
              </a:lnSpc>
            </a:pPr>
            <a:r>
              <a:rPr lang="en-US" sz="2400">
                <a:solidFill>
                  <a:srgbClr val="000B5D"/>
                </a:solidFill>
                <a:latin typeface="Poppins"/>
                <a:ea typeface="Poppins"/>
                <a:cs typeface="Poppins"/>
                <a:sym typeface="Poppins"/>
              </a:rPr>
              <a:t>Donde               </a:t>
            </a:r>
          </a:p>
          <a:p>
            <a:pPr algn="l">
              <a:lnSpc>
                <a:spcPts val="3360"/>
              </a:lnSpc>
            </a:pPr>
          </a:p>
          <a:p>
            <a:pPr algn="l">
              <a:lnSpc>
                <a:spcPts val="3360"/>
              </a:lnSpc>
            </a:pPr>
          </a:p>
          <a:p>
            <a:pPr algn="l">
              <a:lnSpc>
                <a:spcPts val="3360"/>
              </a:lnSpc>
            </a:pPr>
          </a:p>
        </p:txBody>
      </p:sp>
      <p:sp>
        <p:nvSpPr>
          <p:cNvPr name="Freeform 15" id="15"/>
          <p:cNvSpPr/>
          <p:nvPr/>
        </p:nvSpPr>
        <p:spPr>
          <a:xfrm flipH="false" flipV="false" rot="0">
            <a:off x="7389758" y="4890129"/>
            <a:ext cx="2947902" cy="1382644"/>
          </a:xfrm>
          <a:custGeom>
            <a:avLst/>
            <a:gdLst/>
            <a:ahLst/>
            <a:cxnLst/>
            <a:rect r="r" b="b" t="t" l="l"/>
            <a:pathLst>
              <a:path h="1382644" w="2947902">
                <a:moveTo>
                  <a:pt x="0" y="0"/>
                </a:moveTo>
                <a:lnTo>
                  <a:pt x="2947902" y="0"/>
                </a:lnTo>
                <a:lnTo>
                  <a:pt x="2947902" y="1382644"/>
                </a:lnTo>
                <a:lnTo>
                  <a:pt x="0" y="1382644"/>
                </a:lnTo>
                <a:lnTo>
                  <a:pt x="0" y="0"/>
                </a:lnTo>
                <a:close/>
              </a:path>
            </a:pathLst>
          </a:custGeom>
          <a:blipFill>
            <a:blip r:embed="rId2"/>
            <a:stretch>
              <a:fillRect l="0" t="0" r="0" b="0"/>
            </a:stretch>
          </a:blipFill>
        </p:spPr>
      </p:sp>
      <p:sp>
        <p:nvSpPr>
          <p:cNvPr name="Freeform 16" id="16"/>
          <p:cNvSpPr/>
          <p:nvPr/>
        </p:nvSpPr>
        <p:spPr>
          <a:xfrm flipH="false" flipV="false" rot="0">
            <a:off x="3139053" y="6543091"/>
            <a:ext cx="6222144" cy="1580227"/>
          </a:xfrm>
          <a:custGeom>
            <a:avLst/>
            <a:gdLst/>
            <a:ahLst/>
            <a:cxnLst/>
            <a:rect r="r" b="b" t="t" l="l"/>
            <a:pathLst>
              <a:path h="1580227" w="6222144">
                <a:moveTo>
                  <a:pt x="0" y="0"/>
                </a:moveTo>
                <a:lnTo>
                  <a:pt x="6222144" y="0"/>
                </a:lnTo>
                <a:lnTo>
                  <a:pt x="6222144" y="1580228"/>
                </a:lnTo>
                <a:lnTo>
                  <a:pt x="0" y="1580228"/>
                </a:lnTo>
                <a:lnTo>
                  <a:pt x="0" y="0"/>
                </a:lnTo>
                <a:close/>
              </a:path>
            </a:pathLst>
          </a:custGeom>
          <a:blipFill>
            <a:blip r:embed="rId3"/>
            <a:stretch>
              <a:fillRect l="0" t="0" r="0" b="0"/>
            </a:stretch>
          </a:blipFill>
        </p:spPr>
      </p:sp>
      <p:sp>
        <p:nvSpPr>
          <p:cNvPr name="Freeform 17" id="17"/>
          <p:cNvSpPr/>
          <p:nvPr/>
        </p:nvSpPr>
        <p:spPr>
          <a:xfrm flipH="false" flipV="false" rot="0">
            <a:off x="12079707" y="5610990"/>
            <a:ext cx="5179593" cy="3444429"/>
          </a:xfrm>
          <a:custGeom>
            <a:avLst/>
            <a:gdLst/>
            <a:ahLst/>
            <a:cxnLst/>
            <a:rect r="r" b="b" t="t" l="l"/>
            <a:pathLst>
              <a:path h="3444429" w="5179593">
                <a:moveTo>
                  <a:pt x="0" y="0"/>
                </a:moveTo>
                <a:lnTo>
                  <a:pt x="5179593" y="0"/>
                </a:lnTo>
                <a:lnTo>
                  <a:pt x="5179593" y="3444430"/>
                </a:lnTo>
                <a:lnTo>
                  <a:pt x="0" y="3444430"/>
                </a:lnTo>
                <a:lnTo>
                  <a:pt x="0" y="0"/>
                </a:lnTo>
                <a:close/>
              </a:path>
            </a:pathLst>
          </a:custGeom>
          <a:blipFill>
            <a:blip r:embed="rId4"/>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92605" y="9258300"/>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14234417" y="-1711588"/>
            <a:ext cx="4185210" cy="2172476"/>
            <a:chOff x="0" y="0"/>
            <a:chExt cx="1345639" cy="698500"/>
          </a:xfrm>
        </p:grpSpPr>
        <p:sp>
          <p:nvSpPr>
            <p:cNvPr name="Freeform 6" id="6"/>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7" id="7"/>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1016746" y="9777990"/>
            <a:ext cx="5306302" cy="1494660"/>
            <a:chOff x="0" y="0"/>
            <a:chExt cx="2479796" cy="698500"/>
          </a:xfrm>
        </p:grpSpPr>
        <p:sp>
          <p:nvSpPr>
            <p:cNvPr name="Freeform 9" id="9"/>
            <p:cNvSpPr/>
            <p:nvPr/>
          </p:nvSpPr>
          <p:spPr>
            <a:xfrm flipH="false" flipV="false" rot="0">
              <a:off x="3082" y="0"/>
              <a:ext cx="2473632" cy="698500"/>
            </a:xfrm>
            <a:custGeom>
              <a:avLst/>
              <a:gdLst/>
              <a:ahLst/>
              <a:cxnLst/>
              <a:rect r="r" b="b" t="t" l="l"/>
              <a:pathLst>
                <a:path h="698500" w="2473632">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name="TextBox 10" id="10"/>
            <p:cNvSpPr txBox="true"/>
            <p:nvPr/>
          </p:nvSpPr>
          <p:spPr>
            <a:xfrm>
              <a:off x="114300" y="19050"/>
              <a:ext cx="2251196"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16327022" y="-286442"/>
            <a:ext cx="2511232" cy="1494660"/>
            <a:chOff x="0" y="0"/>
            <a:chExt cx="1173575" cy="698500"/>
          </a:xfrm>
        </p:grpSpPr>
        <p:sp>
          <p:nvSpPr>
            <p:cNvPr name="Freeform 12" id="12"/>
            <p:cNvSpPr/>
            <p:nvPr/>
          </p:nvSpPr>
          <p:spPr>
            <a:xfrm flipH="false" flipV="false" rot="0">
              <a:off x="6512" y="0"/>
              <a:ext cx="1160551" cy="698500"/>
            </a:xfrm>
            <a:custGeom>
              <a:avLst/>
              <a:gdLst/>
              <a:ahLst/>
              <a:cxnLst/>
              <a:rect r="r" b="b" t="t" l="l"/>
              <a:pathLst>
                <a:path h="698500" w="1160551">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name="TextBox 13" id="13"/>
            <p:cNvSpPr txBox="true"/>
            <p:nvPr/>
          </p:nvSpPr>
          <p:spPr>
            <a:xfrm>
              <a:off x="114300" y="19050"/>
              <a:ext cx="944975" cy="679450"/>
            </a:xfrm>
            <a:prstGeom prst="rect">
              <a:avLst/>
            </a:prstGeom>
          </p:spPr>
          <p:txBody>
            <a:bodyPr anchor="ctr" rtlCol="false" tIns="50800" lIns="50800" bIns="50800" rIns="50800"/>
            <a:lstStyle/>
            <a:p>
              <a:pPr algn="ctr">
                <a:lnSpc>
                  <a:spcPts val="2376"/>
                </a:lnSpc>
              </a:pPr>
            </a:p>
          </p:txBody>
        </p:sp>
      </p:grpSp>
      <p:sp>
        <p:nvSpPr>
          <p:cNvPr name="TextBox 14" id="14"/>
          <p:cNvSpPr txBox="true"/>
          <p:nvPr/>
        </p:nvSpPr>
        <p:spPr>
          <a:xfrm rot="0">
            <a:off x="1404142" y="1964055"/>
            <a:ext cx="15479717" cy="4615815"/>
          </a:xfrm>
          <a:prstGeom prst="rect">
            <a:avLst/>
          </a:prstGeom>
        </p:spPr>
        <p:txBody>
          <a:bodyPr anchor="t" rtlCol="false" tIns="0" lIns="0" bIns="0" rIns="0">
            <a:spAutoFit/>
          </a:bodyPr>
          <a:lstStyle/>
          <a:p>
            <a:pPr algn="l">
              <a:lnSpc>
                <a:spcPts val="3360"/>
              </a:lnSpc>
            </a:pPr>
            <a:r>
              <a:rPr lang="en-US" sz="2400">
                <a:solidFill>
                  <a:srgbClr val="000B5D"/>
                </a:solidFill>
                <a:latin typeface="Poppins"/>
                <a:ea typeface="Poppins"/>
                <a:cs typeface="Poppins"/>
                <a:sym typeface="Poppins"/>
              </a:rPr>
              <a:t>Puesto que no es posible conocer el valor exacto de la esperanza matemática (sino sólo su estimado), ni tampoco conocemos el valor exacto del mensurando, queda claro que el error sistemático de la medición no se puede conocer. </a:t>
            </a:r>
          </a:p>
          <a:p>
            <a:pPr algn="l">
              <a:lnSpc>
                <a:spcPts val="3360"/>
              </a:lnSpc>
            </a:pPr>
          </a:p>
          <a:p>
            <a:pPr algn="l">
              <a:lnSpc>
                <a:spcPts val="3360"/>
              </a:lnSpc>
            </a:pPr>
            <a:r>
              <a:rPr lang="en-US" sz="2400">
                <a:solidFill>
                  <a:srgbClr val="000B5D"/>
                </a:solidFill>
                <a:latin typeface="Poppins"/>
                <a:ea typeface="Poppins"/>
                <a:cs typeface="Poppins"/>
                <a:sym typeface="Poppins"/>
              </a:rPr>
              <a:t>La esperanza matemática nos permite conocer a qué valor tiende la variable aleatoria, sin embargo, dos variables aleatorias pueden tener la misma esperanza matemática, pero una tener mayor dispersión de sus valores respecto a la esperanza matemática que la otra.</a:t>
            </a:r>
          </a:p>
          <a:p>
            <a:pPr algn="l">
              <a:lnSpc>
                <a:spcPts val="3360"/>
              </a:lnSpc>
            </a:pPr>
          </a:p>
          <a:p>
            <a:pPr algn="l">
              <a:lnSpc>
                <a:spcPts val="3360"/>
              </a:lnSpc>
            </a:pPr>
            <a:r>
              <a:rPr lang="en-US" sz="2400">
                <a:solidFill>
                  <a:srgbClr val="000B5D"/>
                </a:solidFill>
                <a:latin typeface="Poppins"/>
                <a:ea typeface="Poppins"/>
                <a:cs typeface="Poppins"/>
                <a:sym typeface="Poppins"/>
              </a:rPr>
              <a:t>Para determinar que variable presenta mayor o menor dispersión, utilizaremos la desviación estándar:</a:t>
            </a:r>
          </a:p>
          <a:p>
            <a:pPr algn="l">
              <a:lnSpc>
                <a:spcPts val="3360"/>
              </a:lnSpc>
            </a:pPr>
          </a:p>
        </p:txBody>
      </p:sp>
      <p:sp>
        <p:nvSpPr>
          <p:cNvPr name="Freeform 15" id="15"/>
          <p:cNvSpPr/>
          <p:nvPr/>
        </p:nvSpPr>
        <p:spPr>
          <a:xfrm flipH="false" flipV="false" rot="0">
            <a:off x="6498400" y="6462292"/>
            <a:ext cx="5291200" cy="2629065"/>
          </a:xfrm>
          <a:custGeom>
            <a:avLst/>
            <a:gdLst/>
            <a:ahLst/>
            <a:cxnLst/>
            <a:rect r="r" b="b" t="t" l="l"/>
            <a:pathLst>
              <a:path h="2629065" w="5291200">
                <a:moveTo>
                  <a:pt x="0" y="0"/>
                </a:moveTo>
                <a:lnTo>
                  <a:pt x="5291200" y="0"/>
                </a:lnTo>
                <a:lnTo>
                  <a:pt x="5291200" y="2629065"/>
                </a:lnTo>
                <a:lnTo>
                  <a:pt x="0" y="2629065"/>
                </a:lnTo>
                <a:lnTo>
                  <a:pt x="0" y="0"/>
                </a:lnTo>
                <a:close/>
              </a:path>
            </a:pathLst>
          </a:custGeom>
          <a:blipFill>
            <a:blip r:embed="rId2"/>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98573" y="9010697"/>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2228904" y="9654243"/>
            <a:ext cx="8377487" cy="2964361"/>
            <a:chOff x="0" y="0"/>
            <a:chExt cx="1974009" cy="698500"/>
          </a:xfrm>
        </p:grpSpPr>
        <p:sp>
          <p:nvSpPr>
            <p:cNvPr name="Freeform 6" id="6"/>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7" id="7"/>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9593193" y="4612337"/>
            <a:ext cx="2941372" cy="629134"/>
            <a:chOff x="0" y="0"/>
            <a:chExt cx="3265677" cy="698500"/>
          </a:xfrm>
        </p:grpSpPr>
        <p:sp>
          <p:nvSpPr>
            <p:cNvPr name="Freeform 9" id="9"/>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10" id="10"/>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9593193" y="6174178"/>
            <a:ext cx="2941372" cy="629134"/>
            <a:chOff x="0" y="0"/>
            <a:chExt cx="3265677" cy="698500"/>
          </a:xfrm>
        </p:grpSpPr>
        <p:sp>
          <p:nvSpPr>
            <p:cNvPr name="Freeform 12" id="12"/>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13" id="13"/>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9548057" y="5027484"/>
            <a:ext cx="7711243" cy="876737"/>
            <a:chOff x="0" y="0"/>
            <a:chExt cx="6143581" cy="698500"/>
          </a:xfrm>
        </p:grpSpPr>
        <p:sp>
          <p:nvSpPr>
            <p:cNvPr name="Freeform 15" id="15"/>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16" id="16"/>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9548057" y="6589325"/>
            <a:ext cx="7711243" cy="876737"/>
            <a:chOff x="0" y="0"/>
            <a:chExt cx="6143581" cy="698500"/>
          </a:xfrm>
        </p:grpSpPr>
        <p:sp>
          <p:nvSpPr>
            <p:cNvPr name="Freeform 18" id="18"/>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19" id="19"/>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8751828" y="4342380"/>
            <a:ext cx="1592458" cy="1368519"/>
            <a:chOff x="0" y="0"/>
            <a:chExt cx="812800" cy="698500"/>
          </a:xfrm>
        </p:grpSpPr>
        <p:sp>
          <p:nvSpPr>
            <p:cNvPr name="Freeform 21" id="21"/>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22" id="2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8751828" y="5904221"/>
            <a:ext cx="1592458" cy="1368519"/>
            <a:chOff x="0" y="0"/>
            <a:chExt cx="812800" cy="698500"/>
          </a:xfrm>
        </p:grpSpPr>
        <p:sp>
          <p:nvSpPr>
            <p:cNvPr name="Freeform 24" id="24"/>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25" id="2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8815974" y="4398350"/>
            <a:ext cx="1464166" cy="1258268"/>
            <a:chOff x="0" y="0"/>
            <a:chExt cx="812800" cy="698500"/>
          </a:xfrm>
        </p:grpSpPr>
        <p:sp>
          <p:nvSpPr>
            <p:cNvPr name="Freeform 27" id="27"/>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28" id="28"/>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9" id="29"/>
          <p:cNvGrpSpPr/>
          <p:nvPr/>
        </p:nvGrpSpPr>
        <p:grpSpPr>
          <a:xfrm rot="0">
            <a:off x="8815974" y="5960191"/>
            <a:ext cx="1464166" cy="1258268"/>
            <a:chOff x="0" y="0"/>
            <a:chExt cx="812800" cy="698500"/>
          </a:xfrm>
        </p:grpSpPr>
        <p:sp>
          <p:nvSpPr>
            <p:cNvPr name="Freeform 30" id="30"/>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31" id="31"/>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32" id="32"/>
          <p:cNvSpPr/>
          <p:nvPr/>
        </p:nvSpPr>
        <p:spPr>
          <a:xfrm flipH="false" flipV="false" rot="0">
            <a:off x="9131149" y="4637872"/>
            <a:ext cx="833817" cy="777534"/>
          </a:xfrm>
          <a:custGeom>
            <a:avLst/>
            <a:gdLst/>
            <a:ahLst/>
            <a:cxnLst/>
            <a:rect r="r" b="b" t="t" l="l"/>
            <a:pathLst>
              <a:path h="777534" w="833817">
                <a:moveTo>
                  <a:pt x="0" y="0"/>
                </a:moveTo>
                <a:lnTo>
                  <a:pt x="833817" y="0"/>
                </a:lnTo>
                <a:lnTo>
                  <a:pt x="833817" y="777535"/>
                </a:lnTo>
                <a:lnTo>
                  <a:pt x="0" y="777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9155529" y="6196674"/>
            <a:ext cx="797570" cy="783613"/>
          </a:xfrm>
          <a:custGeom>
            <a:avLst/>
            <a:gdLst/>
            <a:ahLst/>
            <a:cxnLst/>
            <a:rect r="r" b="b" t="t" l="l"/>
            <a:pathLst>
              <a:path h="783613" w="797570">
                <a:moveTo>
                  <a:pt x="0" y="0"/>
                </a:moveTo>
                <a:lnTo>
                  <a:pt x="797570" y="0"/>
                </a:lnTo>
                <a:lnTo>
                  <a:pt x="797570" y="783613"/>
                </a:lnTo>
                <a:lnTo>
                  <a:pt x="0" y="7836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4" id="34"/>
          <p:cNvSpPr txBox="true"/>
          <p:nvPr/>
        </p:nvSpPr>
        <p:spPr>
          <a:xfrm rot="0">
            <a:off x="1028700" y="3170287"/>
            <a:ext cx="6621441" cy="4295775"/>
          </a:xfrm>
          <a:prstGeom prst="rect">
            <a:avLst/>
          </a:prstGeom>
        </p:spPr>
        <p:txBody>
          <a:bodyPr anchor="t" rtlCol="false" tIns="0" lIns="0" bIns="0" rIns="0">
            <a:spAutoFit/>
          </a:bodyPr>
          <a:lstStyle/>
          <a:p>
            <a:pPr algn="just">
              <a:lnSpc>
                <a:spcPts val="2400"/>
              </a:lnSpc>
            </a:pPr>
            <a:r>
              <a:rPr lang="en-US" sz="2000">
                <a:solidFill>
                  <a:srgbClr val="000B5D"/>
                </a:solidFill>
                <a:latin typeface="Poppins"/>
                <a:ea typeface="Poppins"/>
                <a:cs typeface="Poppins"/>
                <a:sym typeface="Poppins"/>
              </a:rPr>
              <a:t>La incertidumbre de una magnitud de entrada  obtenida a partir de observaciones repetidas bajo condiciones de repetibilidad, se estima sobre la base de la dispersión de los resultados de mediciones individuales. </a:t>
            </a:r>
          </a:p>
          <a:p>
            <a:pPr algn="just">
              <a:lnSpc>
                <a:spcPts val="2400"/>
              </a:lnSpc>
            </a:pPr>
          </a:p>
          <a:p>
            <a:pPr algn="just">
              <a:lnSpc>
                <a:spcPts val="2400"/>
              </a:lnSpc>
            </a:pPr>
            <a:r>
              <a:rPr lang="en-US" sz="2000">
                <a:solidFill>
                  <a:srgbClr val="000B5D"/>
                </a:solidFill>
                <a:latin typeface="Poppins"/>
                <a:ea typeface="Poppins"/>
                <a:cs typeface="Poppins"/>
                <a:sym typeface="Poppins"/>
              </a:rPr>
              <a:t>Sólo cuando existe suficiente resolución en el proceso de medición, la dispersión de las observaciones podrá advertirse, puesto que se obtendrán un grupo de valores diferentes al repetir la medición en condiciones prácticamente iguales, algunos de los cuales pueden o no volver a aparecer.</a:t>
            </a:r>
          </a:p>
          <a:p>
            <a:pPr algn="just">
              <a:lnSpc>
                <a:spcPts val="2400"/>
              </a:lnSpc>
            </a:pPr>
          </a:p>
        </p:txBody>
      </p:sp>
      <p:sp>
        <p:nvSpPr>
          <p:cNvPr name="TextBox 35" id="35"/>
          <p:cNvSpPr txBox="true"/>
          <p:nvPr/>
        </p:nvSpPr>
        <p:spPr>
          <a:xfrm rot="0">
            <a:off x="1028700" y="1408162"/>
            <a:ext cx="16230600"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MÉTODO DE EVALUACIÓN TIPO A DE LA INCERTIDUMBRE ESTÁNDAR</a:t>
            </a:r>
          </a:p>
        </p:txBody>
      </p:sp>
      <p:sp>
        <p:nvSpPr>
          <p:cNvPr name="TextBox 36" id="36"/>
          <p:cNvSpPr txBox="true"/>
          <p:nvPr/>
        </p:nvSpPr>
        <p:spPr>
          <a:xfrm rot="0">
            <a:off x="10403395" y="4680244"/>
            <a:ext cx="1832133" cy="282566"/>
          </a:xfrm>
          <a:prstGeom prst="rect">
            <a:avLst/>
          </a:prstGeom>
        </p:spPr>
        <p:txBody>
          <a:bodyPr anchor="t" rtlCol="false" tIns="0" lIns="0" bIns="0" rIns="0">
            <a:spAutoFit/>
          </a:bodyPr>
          <a:lstStyle/>
          <a:p>
            <a:pPr algn="ctr">
              <a:lnSpc>
                <a:spcPts val="2275"/>
              </a:lnSpc>
            </a:pPr>
            <a:r>
              <a:rPr lang="en-US" b="true" sz="1625">
                <a:solidFill>
                  <a:srgbClr val="FFFFFF"/>
                </a:solidFill>
                <a:latin typeface="Poppins Bold"/>
                <a:ea typeface="Poppins Bold"/>
                <a:cs typeface="Poppins Bold"/>
                <a:sym typeface="Poppins Bold"/>
              </a:rPr>
              <a:t>1</a:t>
            </a:r>
          </a:p>
        </p:txBody>
      </p:sp>
      <p:sp>
        <p:nvSpPr>
          <p:cNvPr name="TextBox 37" id="37"/>
          <p:cNvSpPr txBox="true"/>
          <p:nvPr/>
        </p:nvSpPr>
        <p:spPr>
          <a:xfrm rot="0">
            <a:off x="10325276" y="5132478"/>
            <a:ext cx="6318512" cy="638175"/>
          </a:xfrm>
          <a:prstGeom prst="rect">
            <a:avLst/>
          </a:prstGeom>
        </p:spPr>
        <p:txBody>
          <a:bodyPr anchor="t" rtlCol="false" tIns="0" lIns="0" bIns="0" rIns="0">
            <a:spAutoFit/>
          </a:bodyPr>
          <a:lstStyle/>
          <a:p>
            <a:pPr algn="ctr">
              <a:lnSpc>
                <a:spcPts val="2400"/>
              </a:lnSpc>
            </a:pPr>
            <a:r>
              <a:rPr lang="en-US" b="true" sz="2000">
                <a:solidFill>
                  <a:srgbClr val="000B5D"/>
                </a:solidFill>
                <a:latin typeface="Poppins Bold"/>
                <a:ea typeface="Poppins Bold"/>
                <a:cs typeface="Poppins Bold"/>
                <a:sym typeface="Poppins Bold"/>
              </a:rPr>
              <a:t>¿Qué medidas se pueden elegir de acuerdo a los datos?</a:t>
            </a:r>
          </a:p>
        </p:txBody>
      </p:sp>
      <p:sp>
        <p:nvSpPr>
          <p:cNvPr name="TextBox 38" id="38"/>
          <p:cNvSpPr txBox="true"/>
          <p:nvPr/>
        </p:nvSpPr>
        <p:spPr>
          <a:xfrm rot="0">
            <a:off x="10325276" y="6799312"/>
            <a:ext cx="6318512" cy="333375"/>
          </a:xfrm>
          <a:prstGeom prst="rect">
            <a:avLst/>
          </a:prstGeom>
        </p:spPr>
        <p:txBody>
          <a:bodyPr anchor="t" rtlCol="false" tIns="0" lIns="0" bIns="0" rIns="0">
            <a:spAutoFit/>
          </a:bodyPr>
          <a:lstStyle/>
          <a:p>
            <a:pPr algn="ctr">
              <a:lnSpc>
                <a:spcPts val="2400"/>
              </a:lnSpc>
            </a:pPr>
            <a:r>
              <a:rPr lang="en-US" b="true" sz="2000">
                <a:solidFill>
                  <a:srgbClr val="000B5D"/>
                </a:solidFill>
                <a:latin typeface="Poppins Bold"/>
                <a:ea typeface="Poppins Bold"/>
                <a:cs typeface="Poppins Bold"/>
                <a:sym typeface="Poppins Bold"/>
              </a:rPr>
              <a:t>¿Cuáles son las más representativas?</a:t>
            </a:r>
          </a:p>
        </p:txBody>
      </p:sp>
      <p:sp>
        <p:nvSpPr>
          <p:cNvPr name="TextBox 39" id="39"/>
          <p:cNvSpPr txBox="true"/>
          <p:nvPr/>
        </p:nvSpPr>
        <p:spPr>
          <a:xfrm rot="0">
            <a:off x="10403395" y="6241293"/>
            <a:ext cx="1832133" cy="282566"/>
          </a:xfrm>
          <a:prstGeom prst="rect">
            <a:avLst/>
          </a:prstGeom>
        </p:spPr>
        <p:txBody>
          <a:bodyPr anchor="t" rtlCol="false" tIns="0" lIns="0" bIns="0" rIns="0">
            <a:spAutoFit/>
          </a:bodyPr>
          <a:lstStyle/>
          <a:p>
            <a:pPr algn="ctr">
              <a:lnSpc>
                <a:spcPts val="2275"/>
              </a:lnSpc>
            </a:pPr>
            <a:r>
              <a:rPr lang="en-US" b="true" sz="1625">
                <a:solidFill>
                  <a:srgbClr val="FFFFFF"/>
                </a:solidFill>
                <a:latin typeface="Poppins Bold"/>
                <a:ea typeface="Poppins Bold"/>
                <a:cs typeface="Poppins Bold"/>
                <a:sym typeface="Poppins Bold"/>
              </a:rPr>
              <a:t>2</a:t>
            </a:r>
          </a:p>
        </p:txBody>
      </p:sp>
      <p:sp>
        <p:nvSpPr>
          <p:cNvPr name="TextBox 40" id="40"/>
          <p:cNvSpPr txBox="true"/>
          <p:nvPr/>
        </p:nvSpPr>
        <p:spPr>
          <a:xfrm rot="0">
            <a:off x="8815974" y="3122662"/>
            <a:ext cx="8443326" cy="854049"/>
          </a:xfrm>
          <a:prstGeom prst="rect">
            <a:avLst/>
          </a:prstGeom>
        </p:spPr>
        <p:txBody>
          <a:bodyPr anchor="t" rtlCol="false" tIns="0" lIns="0" bIns="0" rIns="0">
            <a:spAutoFit/>
          </a:bodyPr>
          <a:lstStyle/>
          <a:p>
            <a:pPr algn="l">
              <a:lnSpc>
                <a:spcPts val="3326"/>
              </a:lnSpc>
            </a:pPr>
            <a:r>
              <a:rPr lang="en-US" b="true" sz="2376">
                <a:solidFill>
                  <a:srgbClr val="000B5D"/>
                </a:solidFill>
                <a:latin typeface="Poppins Bold"/>
                <a:ea typeface="Poppins Bold"/>
                <a:cs typeface="Poppins Bold"/>
                <a:sym typeface="Poppins Bold"/>
              </a:rPr>
              <a:t>Debemos de considerar algunas preguntas que pueden surgir:</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98573" y="9010697"/>
            <a:ext cx="4185210" cy="2172476"/>
            <a:chOff x="0" y="0"/>
            <a:chExt cx="1345639" cy="698500"/>
          </a:xfrm>
        </p:grpSpPr>
        <p:sp>
          <p:nvSpPr>
            <p:cNvPr name="Freeform 3" id="3"/>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4" id="4"/>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5" id="5"/>
          <p:cNvGrpSpPr/>
          <p:nvPr/>
        </p:nvGrpSpPr>
        <p:grpSpPr>
          <a:xfrm rot="0">
            <a:off x="-2228904" y="9654243"/>
            <a:ext cx="8377487" cy="2964361"/>
            <a:chOff x="0" y="0"/>
            <a:chExt cx="1974009" cy="698500"/>
          </a:xfrm>
        </p:grpSpPr>
        <p:sp>
          <p:nvSpPr>
            <p:cNvPr name="Freeform 6" id="6"/>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7" id="7"/>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8" id="8"/>
          <p:cNvGrpSpPr/>
          <p:nvPr/>
        </p:nvGrpSpPr>
        <p:grpSpPr>
          <a:xfrm rot="0">
            <a:off x="5731629" y="4212380"/>
            <a:ext cx="2941372" cy="629134"/>
            <a:chOff x="0" y="0"/>
            <a:chExt cx="3265677" cy="698500"/>
          </a:xfrm>
        </p:grpSpPr>
        <p:sp>
          <p:nvSpPr>
            <p:cNvPr name="Freeform 9" id="9"/>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10" id="10"/>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11" id="11"/>
          <p:cNvGrpSpPr/>
          <p:nvPr/>
        </p:nvGrpSpPr>
        <p:grpSpPr>
          <a:xfrm rot="0">
            <a:off x="5731629" y="5774221"/>
            <a:ext cx="2941372" cy="629134"/>
            <a:chOff x="0" y="0"/>
            <a:chExt cx="3265677" cy="698500"/>
          </a:xfrm>
        </p:grpSpPr>
        <p:sp>
          <p:nvSpPr>
            <p:cNvPr name="Freeform 12" id="12"/>
            <p:cNvSpPr/>
            <p:nvPr/>
          </p:nvSpPr>
          <p:spPr>
            <a:xfrm flipH="false" flipV="false" rot="0">
              <a:off x="5560" y="0"/>
              <a:ext cx="3254557" cy="698500"/>
            </a:xfrm>
            <a:custGeom>
              <a:avLst/>
              <a:gdLst/>
              <a:ahLst/>
              <a:cxnLst/>
              <a:rect r="r" b="b" t="t" l="l"/>
              <a:pathLst>
                <a:path h="698500" w="3254557">
                  <a:moveTo>
                    <a:pt x="3245556" y="374275"/>
                  </a:moveTo>
                  <a:lnTo>
                    <a:pt x="3071477" y="673475"/>
                  </a:lnTo>
                  <a:cubicBezTo>
                    <a:pt x="3062462" y="688968"/>
                    <a:pt x="3045889" y="698500"/>
                    <a:pt x="3027964" y="698500"/>
                  </a:cubicBezTo>
                  <a:lnTo>
                    <a:pt x="226593" y="698500"/>
                  </a:lnTo>
                  <a:cubicBezTo>
                    <a:pt x="208668" y="698500"/>
                    <a:pt x="192094" y="688968"/>
                    <a:pt x="183080" y="673475"/>
                  </a:cubicBezTo>
                  <a:lnTo>
                    <a:pt x="9000" y="374275"/>
                  </a:lnTo>
                  <a:cubicBezTo>
                    <a:pt x="0" y="358806"/>
                    <a:pt x="0" y="339694"/>
                    <a:pt x="9000" y="324225"/>
                  </a:cubicBezTo>
                  <a:lnTo>
                    <a:pt x="183080" y="25025"/>
                  </a:lnTo>
                  <a:cubicBezTo>
                    <a:pt x="192094" y="9532"/>
                    <a:pt x="208668" y="0"/>
                    <a:pt x="226593" y="0"/>
                  </a:cubicBezTo>
                  <a:lnTo>
                    <a:pt x="3027964" y="0"/>
                  </a:lnTo>
                  <a:cubicBezTo>
                    <a:pt x="3045889" y="0"/>
                    <a:pt x="3062462" y="9532"/>
                    <a:pt x="3071477" y="25025"/>
                  </a:cubicBezTo>
                  <a:lnTo>
                    <a:pt x="3245556" y="324225"/>
                  </a:lnTo>
                  <a:cubicBezTo>
                    <a:pt x="3254557" y="339694"/>
                    <a:pt x="3254557" y="358806"/>
                    <a:pt x="3245556" y="374275"/>
                  </a:cubicBezTo>
                  <a:close/>
                </a:path>
              </a:pathLst>
            </a:custGeom>
            <a:solidFill>
              <a:srgbClr val="000B5D"/>
            </a:solidFill>
          </p:spPr>
        </p:sp>
        <p:sp>
          <p:nvSpPr>
            <p:cNvPr name="TextBox 13" id="13"/>
            <p:cNvSpPr txBox="true"/>
            <p:nvPr/>
          </p:nvSpPr>
          <p:spPr>
            <a:xfrm>
              <a:off x="114300" y="19050"/>
              <a:ext cx="3037077" cy="679450"/>
            </a:xfrm>
            <a:prstGeom prst="rect">
              <a:avLst/>
            </a:prstGeom>
          </p:spPr>
          <p:txBody>
            <a:bodyPr anchor="ctr" rtlCol="false" tIns="50800" lIns="50800" bIns="50800" rIns="50800"/>
            <a:lstStyle/>
            <a:p>
              <a:pPr algn="ctr">
                <a:lnSpc>
                  <a:spcPts val="2376"/>
                </a:lnSpc>
              </a:pPr>
            </a:p>
          </p:txBody>
        </p:sp>
      </p:grpSp>
      <p:grpSp>
        <p:nvGrpSpPr>
          <p:cNvPr name="Group 14" id="14"/>
          <p:cNvGrpSpPr/>
          <p:nvPr/>
        </p:nvGrpSpPr>
        <p:grpSpPr>
          <a:xfrm rot="0">
            <a:off x="5686493" y="4627527"/>
            <a:ext cx="7711243" cy="876737"/>
            <a:chOff x="0" y="0"/>
            <a:chExt cx="6143581" cy="698500"/>
          </a:xfrm>
        </p:grpSpPr>
        <p:sp>
          <p:nvSpPr>
            <p:cNvPr name="Freeform 15" id="15"/>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16" id="16"/>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17" id="17"/>
          <p:cNvGrpSpPr/>
          <p:nvPr/>
        </p:nvGrpSpPr>
        <p:grpSpPr>
          <a:xfrm rot="0">
            <a:off x="5686493" y="6189368"/>
            <a:ext cx="7711243" cy="876737"/>
            <a:chOff x="0" y="0"/>
            <a:chExt cx="6143581" cy="698500"/>
          </a:xfrm>
        </p:grpSpPr>
        <p:sp>
          <p:nvSpPr>
            <p:cNvPr name="Freeform 18" id="18"/>
            <p:cNvSpPr/>
            <p:nvPr/>
          </p:nvSpPr>
          <p:spPr>
            <a:xfrm flipH="false" flipV="false" rot="0">
              <a:off x="2121" y="0"/>
              <a:ext cx="6139340" cy="698500"/>
            </a:xfrm>
            <a:custGeom>
              <a:avLst/>
              <a:gdLst/>
              <a:ahLst/>
              <a:cxnLst/>
              <a:rect r="r" b="b" t="t" l="l"/>
              <a:pathLst>
                <a:path h="698500" w="6139340">
                  <a:moveTo>
                    <a:pt x="6135906" y="358796"/>
                  </a:moveTo>
                  <a:lnTo>
                    <a:pt x="5943814" y="688954"/>
                  </a:lnTo>
                  <a:cubicBezTo>
                    <a:pt x="5940376" y="694864"/>
                    <a:pt x="5934054" y="698500"/>
                    <a:pt x="5927216" y="698500"/>
                  </a:cubicBezTo>
                  <a:lnTo>
                    <a:pt x="212123" y="698500"/>
                  </a:lnTo>
                  <a:cubicBezTo>
                    <a:pt x="205285" y="698500"/>
                    <a:pt x="198964" y="694864"/>
                    <a:pt x="195525" y="688954"/>
                  </a:cubicBezTo>
                  <a:lnTo>
                    <a:pt x="3433" y="358796"/>
                  </a:lnTo>
                  <a:cubicBezTo>
                    <a:pt x="0" y="352895"/>
                    <a:pt x="0" y="345605"/>
                    <a:pt x="3433" y="339704"/>
                  </a:cubicBezTo>
                  <a:lnTo>
                    <a:pt x="195525" y="9546"/>
                  </a:lnTo>
                  <a:cubicBezTo>
                    <a:pt x="198964" y="3636"/>
                    <a:pt x="205285" y="0"/>
                    <a:pt x="212123" y="0"/>
                  </a:cubicBezTo>
                  <a:lnTo>
                    <a:pt x="5927216" y="0"/>
                  </a:lnTo>
                  <a:cubicBezTo>
                    <a:pt x="5934054" y="0"/>
                    <a:pt x="5940376" y="3636"/>
                    <a:pt x="5943814" y="9546"/>
                  </a:cubicBezTo>
                  <a:lnTo>
                    <a:pt x="6135906" y="339704"/>
                  </a:lnTo>
                  <a:cubicBezTo>
                    <a:pt x="6139339" y="345605"/>
                    <a:pt x="6139339" y="352895"/>
                    <a:pt x="6135906" y="358796"/>
                  </a:cubicBezTo>
                  <a:close/>
                </a:path>
              </a:pathLst>
            </a:custGeom>
            <a:solidFill>
              <a:srgbClr val="FFFFFF"/>
            </a:solidFill>
            <a:ln w="57150" cap="sq">
              <a:solidFill>
                <a:srgbClr val="000B5D"/>
              </a:solidFill>
              <a:prstDash val="solid"/>
              <a:miter/>
            </a:ln>
          </p:spPr>
        </p:sp>
        <p:sp>
          <p:nvSpPr>
            <p:cNvPr name="TextBox 19" id="19"/>
            <p:cNvSpPr txBox="true"/>
            <p:nvPr/>
          </p:nvSpPr>
          <p:spPr>
            <a:xfrm>
              <a:off x="114300" y="19050"/>
              <a:ext cx="5914981"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4890264" y="3942423"/>
            <a:ext cx="1592458" cy="1368519"/>
            <a:chOff x="0" y="0"/>
            <a:chExt cx="812800" cy="698500"/>
          </a:xfrm>
        </p:grpSpPr>
        <p:sp>
          <p:nvSpPr>
            <p:cNvPr name="Freeform 21" id="21"/>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22" id="2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3" id="23"/>
          <p:cNvGrpSpPr/>
          <p:nvPr/>
        </p:nvGrpSpPr>
        <p:grpSpPr>
          <a:xfrm rot="0">
            <a:off x="4890264" y="5504264"/>
            <a:ext cx="1592458" cy="1368519"/>
            <a:chOff x="0" y="0"/>
            <a:chExt cx="812800" cy="698500"/>
          </a:xfrm>
        </p:grpSpPr>
        <p:sp>
          <p:nvSpPr>
            <p:cNvPr name="Freeform 24" id="24"/>
            <p:cNvSpPr/>
            <p:nvPr/>
          </p:nvSpPr>
          <p:spPr>
            <a:xfrm flipH="false" flipV="false" rot="0">
              <a:off x="10269" y="0"/>
              <a:ext cx="792262" cy="698500"/>
            </a:xfrm>
            <a:custGeom>
              <a:avLst/>
              <a:gdLst/>
              <a:ahLst/>
              <a:cxnLst/>
              <a:rect r="r" b="b" t="t" l="l"/>
              <a:pathLst>
                <a:path h="698500" w="792262">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sp>
        <p:sp>
          <p:nvSpPr>
            <p:cNvPr name="TextBox 25" id="25"/>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6" id="26"/>
          <p:cNvGrpSpPr/>
          <p:nvPr/>
        </p:nvGrpSpPr>
        <p:grpSpPr>
          <a:xfrm rot="0">
            <a:off x="4954410" y="3998393"/>
            <a:ext cx="1464166" cy="1258268"/>
            <a:chOff x="0" y="0"/>
            <a:chExt cx="812800" cy="698500"/>
          </a:xfrm>
        </p:grpSpPr>
        <p:sp>
          <p:nvSpPr>
            <p:cNvPr name="Freeform 27" id="27"/>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28" id="28"/>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9" id="29"/>
          <p:cNvGrpSpPr/>
          <p:nvPr/>
        </p:nvGrpSpPr>
        <p:grpSpPr>
          <a:xfrm rot="0">
            <a:off x="4954410" y="5560234"/>
            <a:ext cx="1464166" cy="1258268"/>
            <a:chOff x="0" y="0"/>
            <a:chExt cx="812800" cy="698500"/>
          </a:xfrm>
        </p:grpSpPr>
        <p:sp>
          <p:nvSpPr>
            <p:cNvPr name="Freeform 30" id="30"/>
            <p:cNvSpPr/>
            <p:nvPr/>
          </p:nvSpPr>
          <p:spPr>
            <a:xfrm flipH="false" flipV="false" rot="0">
              <a:off x="11169" y="0"/>
              <a:ext cx="790462" cy="698500"/>
            </a:xfrm>
            <a:custGeom>
              <a:avLst/>
              <a:gdLst/>
              <a:ahLst/>
              <a:cxnLst/>
              <a:rect r="r" b="b" t="t" l="l"/>
              <a:pathLst>
                <a:path h="698500" w="790462">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sp>
        <p:sp>
          <p:nvSpPr>
            <p:cNvPr name="TextBox 31" id="31"/>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32" id="32"/>
          <p:cNvSpPr/>
          <p:nvPr/>
        </p:nvSpPr>
        <p:spPr>
          <a:xfrm flipH="false" flipV="false" rot="0">
            <a:off x="5269585" y="4237915"/>
            <a:ext cx="833817" cy="777534"/>
          </a:xfrm>
          <a:custGeom>
            <a:avLst/>
            <a:gdLst/>
            <a:ahLst/>
            <a:cxnLst/>
            <a:rect r="r" b="b" t="t" l="l"/>
            <a:pathLst>
              <a:path h="777534" w="833817">
                <a:moveTo>
                  <a:pt x="0" y="0"/>
                </a:moveTo>
                <a:lnTo>
                  <a:pt x="833817" y="0"/>
                </a:lnTo>
                <a:lnTo>
                  <a:pt x="833817" y="777535"/>
                </a:lnTo>
                <a:lnTo>
                  <a:pt x="0" y="777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5293965" y="5796717"/>
            <a:ext cx="797570" cy="783613"/>
          </a:xfrm>
          <a:custGeom>
            <a:avLst/>
            <a:gdLst/>
            <a:ahLst/>
            <a:cxnLst/>
            <a:rect r="r" b="b" t="t" l="l"/>
            <a:pathLst>
              <a:path h="783613" w="797570">
                <a:moveTo>
                  <a:pt x="0" y="0"/>
                </a:moveTo>
                <a:lnTo>
                  <a:pt x="797570" y="0"/>
                </a:lnTo>
                <a:lnTo>
                  <a:pt x="797570" y="783613"/>
                </a:lnTo>
                <a:lnTo>
                  <a:pt x="0" y="7836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12445909" y="7751905"/>
            <a:ext cx="2710832" cy="849394"/>
          </a:xfrm>
          <a:custGeom>
            <a:avLst/>
            <a:gdLst/>
            <a:ahLst/>
            <a:cxnLst/>
            <a:rect r="r" b="b" t="t" l="l"/>
            <a:pathLst>
              <a:path h="849394" w="2710832">
                <a:moveTo>
                  <a:pt x="0" y="0"/>
                </a:moveTo>
                <a:lnTo>
                  <a:pt x="2710832" y="0"/>
                </a:lnTo>
                <a:lnTo>
                  <a:pt x="2710832" y="849394"/>
                </a:lnTo>
                <a:lnTo>
                  <a:pt x="0" y="849394"/>
                </a:lnTo>
                <a:lnTo>
                  <a:pt x="0" y="0"/>
                </a:lnTo>
                <a:close/>
              </a:path>
            </a:pathLst>
          </a:custGeom>
          <a:blipFill>
            <a:blip r:embed="rId6"/>
            <a:stretch>
              <a:fillRect l="0" t="0" r="0" b="0"/>
            </a:stretch>
          </a:blipFill>
        </p:spPr>
      </p:sp>
      <p:sp>
        <p:nvSpPr>
          <p:cNvPr name="Freeform 35" id="35"/>
          <p:cNvSpPr/>
          <p:nvPr/>
        </p:nvSpPr>
        <p:spPr>
          <a:xfrm flipH="false" flipV="false" rot="-10800000">
            <a:off x="15297036" y="7637605"/>
            <a:ext cx="1962264" cy="1081698"/>
          </a:xfrm>
          <a:custGeom>
            <a:avLst/>
            <a:gdLst/>
            <a:ahLst/>
            <a:cxnLst/>
            <a:rect r="r" b="b" t="t" l="l"/>
            <a:pathLst>
              <a:path h="1081698" w="1962264">
                <a:moveTo>
                  <a:pt x="0" y="0"/>
                </a:moveTo>
                <a:lnTo>
                  <a:pt x="1962264" y="0"/>
                </a:lnTo>
                <a:lnTo>
                  <a:pt x="1962264" y="1081698"/>
                </a:lnTo>
                <a:lnTo>
                  <a:pt x="0" y="1081698"/>
                </a:lnTo>
                <a:lnTo>
                  <a:pt x="0" y="0"/>
                </a:lnTo>
                <a:close/>
              </a:path>
            </a:pathLst>
          </a:custGeom>
          <a:blipFill>
            <a:blip r:embed="rId7"/>
            <a:stretch>
              <a:fillRect l="0" t="0" r="0" b="0"/>
            </a:stretch>
          </a:blipFill>
        </p:spPr>
      </p:sp>
      <p:sp>
        <p:nvSpPr>
          <p:cNvPr name="TextBox 36" id="36"/>
          <p:cNvSpPr txBox="true"/>
          <p:nvPr/>
        </p:nvSpPr>
        <p:spPr>
          <a:xfrm rot="0">
            <a:off x="1028700" y="2957157"/>
            <a:ext cx="16230600" cy="985266"/>
          </a:xfrm>
          <a:prstGeom prst="rect">
            <a:avLst/>
          </a:prstGeom>
        </p:spPr>
        <p:txBody>
          <a:bodyPr anchor="t" rtlCol="false" tIns="0" lIns="0" bIns="0" rIns="0">
            <a:spAutoFit/>
          </a:bodyPr>
          <a:lstStyle/>
          <a:p>
            <a:pPr algn="just">
              <a:lnSpc>
                <a:spcPts val="2562"/>
              </a:lnSpc>
            </a:pPr>
            <a:r>
              <a:rPr lang="en-US" sz="2100" spc="-44">
                <a:solidFill>
                  <a:srgbClr val="000B5D"/>
                </a:solidFill>
                <a:latin typeface="Poppins"/>
                <a:ea typeface="Poppins"/>
                <a:cs typeface="Poppins"/>
                <a:sym typeface="Poppins"/>
              </a:rPr>
              <a:t>Se podría indicar que el promedio aritmético (media) es la más representativa de un grupo de datos, pero hay que considerar que tan dispersos (relacionada con la homogeneidad o heterogeneidad de la información)  son los datos de la realidad.</a:t>
            </a:r>
          </a:p>
          <a:p>
            <a:pPr algn="just">
              <a:lnSpc>
                <a:spcPts val="2562"/>
              </a:lnSpc>
            </a:pPr>
          </a:p>
        </p:txBody>
      </p:sp>
      <p:sp>
        <p:nvSpPr>
          <p:cNvPr name="TextBox 37" id="37"/>
          <p:cNvSpPr txBox="true"/>
          <p:nvPr/>
        </p:nvSpPr>
        <p:spPr>
          <a:xfrm rot="0">
            <a:off x="1028700" y="1408162"/>
            <a:ext cx="16230600"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MÉTODO DE EVALUACIÓN TIPO A DE LA INCERTIDUMBRE ESTÁNDAR</a:t>
            </a:r>
          </a:p>
        </p:txBody>
      </p:sp>
      <p:sp>
        <p:nvSpPr>
          <p:cNvPr name="TextBox 38" id="38"/>
          <p:cNvSpPr txBox="true"/>
          <p:nvPr/>
        </p:nvSpPr>
        <p:spPr>
          <a:xfrm rot="0">
            <a:off x="6541831" y="4280287"/>
            <a:ext cx="1832133" cy="282566"/>
          </a:xfrm>
          <a:prstGeom prst="rect">
            <a:avLst/>
          </a:prstGeom>
        </p:spPr>
        <p:txBody>
          <a:bodyPr anchor="t" rtlCol="false" tIns="0" lIns="0" bIns="0" rIns="0">
            <a:spAutoFit/>
          </a:bodyPr>
          <a:lstStyle/>
          <a:p>
            <a:pPr algn="ctr">
              <a:lnSpc>
                <a:spcPts val="2275"/>
              </a:lnSpc>
            </a:pPr>
            <a:r>
              <a:rPr lang="en-US" b="true" sz="1625">
                <a:solidFill>
                  <a:srgbClr val="FFFFFF"/>
                </a:solidFill>
                <a:latin typeface="Poppins Bold"/>
                <a:ea typeface="Poppins Bold"/>
                <a:cs typeface="Poppins Bold"/>
                <a:sym typeface="Poppins Bold"/>
              </a:rPr>
              <a:t>1</a:t>
            </a:r>
          </a:p>
        </p:txBody>
      </p:sp>
      <p:sp>
        <p:nvSpPr>
          <p:cNvPr name="TextBox 39" id="39"/>
          <p:cNvSpPr txBox="true"/>
          <p:nvPr/>
        </p:nvSpPr>
        <p:spPr>
          <a:xfrm rot="0">
            <a:off x="6463712" y="4689658"/>
            <a:ext cx="6663918" cy="733425"/>
          </a:xfrm>
          <a:prstGeom prst="rect">
            <a:avLst/>
          </a:prstGeom>
        </p:spPr>
        <p:txBody>
          <a:bodyPr anchor="t" rtlCol="false" tIns="0" lIns="0" bIns="0" rIns="0">
            <a:spAutoFit/>
          </a:bodyPr>
          <a:lstStyle/>
          <a:p>
            <a:pPr algn="ctr">
              <a:lnSpc>
                <a:spcPts val="1920"/>
              </a:lnSpc>
            </a:pPr>
            <a:r>
              <a:rPr lang="en-US" sz="1600">
                <a:solidFill>
                  <a:srgbClr val="000B5D"/>
                </a:solidFill>
                <a:latin typeface="Poppins"/>
                <a:ea typeface="Poppins"/>
                <a:cs typeface="Poppins"/>
                <a:sym typeface="Poppins"/>
              </a:rPr>
              <a:t>Recordar que los datos son más homogéneas si están concentrados en torno a un valor central (generalmente la media aritmética)</a:t>
            </a:r>
          </a:p>
        </p:txBody>
      </p:sp>
      <p:sp>
        <p:nvSpPr>
          <p:cNvPr name="TextBox 40" id="40"/>
          <p:cNvSpPr txBox="true"/>
          <p:nvPr/>
        </p:nvSpPr>
        <p:spPr>
          <a:xfrm rot="0">
            <a:off x="6463712" y="6294362"/>
            <a:ext cx="6318512" cy="638175"/>
          </a:xfrm>
          <a:prstGeom prst="rect">
            <a:avLst/>
          </a:prstGeom>
        </p:spPr>
        <p:txBody>
          <a:bodyPr anchor="t" rtlCol="false" tIns="0" lIns="0" bIns="0" rIns="0">
            <a:spAutoFit/>
          </a:bodyPr>
          <a:lstStyle/>
          <a:p>
            <a:pPr algn="ctr">
              <a:lnSpc>
                <a:spcPts val="2400"/>
              </a:lnSpc>
            </a:pPr>
            <a:r>
              <a:rPr lang="en-US" sz="2000">
                <a:solidFill>
                  <a:srgbClr val="000B5D"/>
                </a:solidFill>
                <a:latin typeface="Poppins"/>
                <a:ea typeface="Poppins"/>
                <a:cs typeface="Poppins"/>
                <a:sym typeface="Poppins"/>
              </a:rPr>
              <a:t>Los datos son más heterogéneos si están más dispersos en torno a un valor central </a:t>
            </a:r>
          </a:p>
        </p:txBody>
      </p:sp>
      <p:sp>
        <p:nvSpPr>
          <p:cNvPr name="TextBox 41" id="41"/>
          <p:cNvSpPr txBox="true"/>
          <p:nvPr/>
        </p:nvSpPr>
        <p:spPr>
          <a:xfrm rot="0">
            <a:off x="6541831" y="5841336"/>
            <a:ext cx="1832133" cy="282566"/>
          </a:xfrm>
          <a:prstGeom prst="rect">
            <a:avLst/>
          </a:prstGeom>
        </p:spPr>
        <p:txBody>
          <a:bodyPr anchor="t" rtlCol="false" tIns="0" lIns="0" bIns="0" rIns="0">
            <a:spAutoFit/>
          </a:bodyPr>
          <a:lstStyle/>
          <a:p>
            <a:pPr algn="ctr">
              <a:lnSpc>
                <a:spcPts val="2275"/>
              </a:lnSpc>
            </a:pPr>
            <a:r>
              <a:rPr lang="en-US" b="true" sz="1625">
                <a:solidFill>
                  <a:srgbClr val="FFFFFF"/>
                </a:solidFill>
                <a:latin typeface="Poppins Bold"/>
                <a:ea typeface="Poppins Bold"/>
                <a:cs typeface="Poppins Bold"/>
                <a:sym typeface="Poppins Bold"/>
              </a:rPr>
              <a:t>2</a:t>
            </a:r>
          </a:p>
        </p:txBody>
      </p:sp>
      <p:sp>
        <p:nvSpPr>
          <p:cNvPr name="TextBox 42" id="42"/>
          <p:cNvSpPr txBox="true"/>
          <p:nvPr/>
        </p:nvSpPr>
        <p:spPr>
          <a:xfrm rot="0">
            <a:off x="1028700" y="7618555"/>
            <a:ext cx="10659045" cy="1309116"/>
          </a:xfrm>
          <a:prstGeom prst="rect">
            <a:avLst/>
          </a:prstGeom>
        </p:spPr>
        <p:txBody>
          <a:bodyPr anchor="t" rtlCol="false" tIns="0" lIns="0" bIns="0" rIns="0">
            <a:spAutoFit/>
          </a:bodyPr>
          <a:lstStyle/>
          <a:p>
            <a:pPr algn="just">
              <a:lnSpc>
                <a:spcPts val="2562"/>
              </a:lnSpc>
            </a:pPr>
            <a:r>
              <a:rPr lang="en-US" sz="2100" spc="-44">
                <a:solidFill>
                  <a:srgbClr val="000B5D"/>
                </a:solidFill>
                <a:latin typeface="Poppins"/>
                <a:ea typeface="Poppins"/>
                <a:cs typeface="Poppins"/>
                <a:sym typeface="Poppins"/>
              </a:rPr>
              <a:t>Se podría indicar que el promedio aritmético (media) es la más representativa de un grupo de datos, pero hay que considerar que tan dispersos (relacionada con la homogeneidad o heterogeneidad de la información)  son los datos de la realidad.</a:t>
            </a:r>
          </a:p>
          <a:p>
            <a:pPr algn="just">
              <a:lnSpc>
                <a:spcPts val="2562"/>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28904" y="9654243"/>
            <a:ext cx="8377487" cy="2964361"/>
            <a:chOff x="0" y="0"/>
            <a:chExt cx="1974009" cy="698500"/>
          </a:xfrm>
        </p:grpSpPr>
        <p:sp>
          <p:nvSpPr>
            <p:cNvPr name="Freeform 3" id="3"/>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4" id="4"/>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5" id="5"/>
          <p:cNvSpPr/>
          <p:nvPr/>
        </p:nvSpPr>
        <p:spPr>
          <a:xfrm flipH="false" flipV="false" rot="0">
            <a:off x="1028700" y="2875110"/>
            <a:ext cx="11000137" cy="4536780"/>
          </a:xfrm>
          <a:custGeom>
            <a:avLst/>
            <a:gdLst/>
            <a:ahLst/>
            <a:cxnLst/>
            <a:rect r="r" b="b" t="t" l="l"/>
            <a:pathLst>
              <a:path h="4536780" w="11000137">
                <a:moveTo>
                  <a:pt x="0" y="0"/>
                </a:moveTo>
                <a:lnTo>
                  <a:pt x="11000137" y="0"/>
                </a:lnTo>
                <a:lnTo>
                  <a:pt x="11000137" y="4536780"/>
                </a:lnTo>
                <a:lnTo>
                  <a:pt x="0" y="4536780"/>
                </a:lnTo>
                <a:lnTo>
                  <a:pt x="0" y="0"/>
                </a:lnTo>
                <a:close/>
              </a:path>
            </a:pathLst>
          </a:custGeom>
          <a:blipFill>
            <a:blip r:embed="rId2"/>
            <a:stretch>
              <a:fillRect l="0" t="0" r="0" b="0"/>
            </a:stretch>
          </a:blipFill>
        </p:spPr>
      </p:sp>
      <p:sp>
        <p:nvSpPr>
          <p:cNvPr name="Freeform 6" id="6"/>
          <p:cNvSpPr/>
          <p:nvPr/>
        </p:nvSpPr>
        <p:spPr>
          <a:xfrm flipH="false" flipV="false" rot="0">
            <a:off x="12187281" y="3174918"/>
            <a:ext cx="5072019" cy="6083382"/>
          </a:xfrm>
          <a:custGeom>
            <a:avLst/>
            <a:gdLst/>
            <a:ahLst/>
            <a:cxnLst/>
            <a:rect r="r" b="b" t="t" l="l"/>
            <a:pathLst>
              <a:path h="6083382" w="5072019">
                <a:moveTo>
                  <a:pt x="0" y="0"/>
                </a:moveTo>
                <a:lnTo>
                  <a:pt x="5072019" y="0"/>
                </a:lnTo>
                <a:lnTo>
                  <a:pt x="5072019" y="6083382"/>
                </a:lnTo>
                <a:lnTo>
                  <a:pt x="0" y="6083382"/>
                </a:lnTo>
                <a:lnTo>
                  <a:pt x="0" y="0"/>
                </a:lnTo>
                <a:close/>
              </a:path>
            </a:pathLst>
          </a:custGeom>
          <a:blipFill>
            <a:blip r:embed="rId3"/>
            <a:stretch>
              <a:fillRect l="0" t="0" r="0" b="0"/>
            </a:stretch>
          </a:blipFill>
        </p:spPr>
      </p:sp>
      <p:sp>
        <p:nvSpPr>
          <p:cNvPr name="TextBox 7" id="7"/>
          <p:cNvSpPr txBox="true"/>
          <p:nvPr/>
        </p:nvSpPr>
        <p:spPr>
          <a:xfrm rot="0">
            <a:off x="1028700" y="1408162"/>
            <a:ext cx="16230600"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CONCEPTOS FUNDAMENTALES PARA COMPRENDER LA FÓRMULA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536187" y="1321071"/>
            <a:ext cx="12152200" cy="10523257"/>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47815" t="0" r="0" b="0"/>
              </a:stretch>
            </a:blipFill>
          </p:spPr>
        </p:sp>
      </p:grpSp>
      <p:grpSp>
        <p:nvGrpSpPr>
          <p:cNvPr name="Group 4" id="4"/>
          <p:cNvGrpSpPr/>
          <p:nvPr/>
        </p:nvGrpSpPr>
        <p:grpSpPr>
          <a:xfrm rot="0">
            <a:off x="11041619" y="9258300"/>
            <a:ext cx="2049570" cy="2602202"/>
            <a:chOff x="0" y="0"/>
            <a:chExt cx="698500" cy="886839"/>
          </a:xfrm>
        </p:grpSpPr>
        <p:sp>
          <p:nvSpPr>
            <p:cNvPr name="Freeform 5" id="5"/>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6" id="6"/>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7" id="7"/>
          <p:cNvGrpSpPr/>
          <p:nvPr/>
        </p:nvGrpSpPr>
        <p:grpSpPr>
          <a:xfrm rot="5400000">
            <a:off x="16487382" y="-1143916"/>
            <a:ext cx="1028700" cy="4345233"/>
            <a:chOff x="0" y="0"/>
            <a:chExt cx="698500" cy="2950467"/>
          </a:xfrm>
        </p:grpSpPr>
        <p:sp>
          <p:nvSpPr>
            <p:cNvPr name="Freeform 8" id="8"/>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9" id="9"/>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5400000">
            <a:off x="15999637" y="-1117311"/>
            <a:ext cx="1028700" cy="5320722"/>
            <a:chOff x="0" y="0"/>
            <a:chExt cx="698500" cy="3612836"/>
          </a:xfrm>
        </p:grpSpPr>
        <p:sp>
          <p:nvSpPr>
            <p:cNvPr name="Freeform 11" id="11"/>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12" id="12"/>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11916723" y="8311194"/>
            <a:ext cx="2348933" cy="3614160"/>
            <a:chOff x="0" y="0"/>
            <a:chExt cx="698500" cy="1074739"/>
          </a:xfrm>
        </p:grpSpPr>
        <p:sp>
          <p:nvSpPr>
            <p:cNvPr name="Freeform 14" id="14"/>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15" id="15"/>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TextBox 16" id="16"/>
          <p:cNvSpPr txBox="true"/>
          <p:nvPr/>
        </p:nvSpPr>
        <p:spPr>
          <a:xfrm rot="0">
            <a:off x="2367324" y="3353751"/>
            <a:ext cx="9168863" cy="3581400"/>
          </a:xfrm>
          <a:prstGeom prst="rect">
            <a:avLst/>
          </a:prstGeom>
        </p:spPr>
        <p:txBody>
          <a:bodyPr anchor="t" rtlCol="false" tIns="0" lIns="0" bIns="0" rIns="0">
            <a:spAutoFit/>
          </a:bodyPr>
          <a:lstStyle/>
          <a:p>
            <a:pPr algn="l">
              <a:lnSpc>
                <a:spcPts val="4079"/>
              </a:lnSpc>
            </a:pPr>
            <a:r>
              <a:rPr lang="en-US" sz="2400" b="true">
                <a:solidFill>
                  <a:srgbClr val="000B5D"/>
                </a:solidFill>
                <a:latin typeface="Poppins Bold"/>
                <a:ea typeface="Poppins Bold"/>
                <a:cs typeface="Poppins Bold"/>
                <a:sym typeface="Poppins Bold"/>
              </a:rPr>
              <a:t>INTRODUCCIÓN</a:t>
            </a:r>
          </a:p>
          <a:p>
            <a:pPr algn="l">
              <a:lnSpc>
                <a:spcPts val="4079"/>
              </a:lnSpc>
            </a:pPr>
            <a:r>
              <a:rPr lang="en-US" sz="2400" b="true">
                <a:solidFill>
                  <a:srgbClr val="000B5D"/>
                </a:solidFill>
                <a:latin typeface="Poppins Bold"/>
                <a:ea typeface="Poppins Bold"/>
                <a:cs typeface="Poppins Bold"/>
                <a:sym typeface="Poppins Bold"/>
              </a:rPr>
              <a:t>FUNCIÓN DE DISTRIBUCIÓN DE LA VARIABLE ALEATORIA</a:t>
            </a:r>
          </a:p>
          <a:p>
            <a:pPr algn="l">
              <a:lnSpc>
                <a:spcPts val="4079"/>
              </a:lnSpc>
            </a:pPr>
            <a:r>
              <a:rPr lang="en-US" sz="2400" b="true">
                <a:solidFill>
                  <a:srgbClr val="000B5D"/>
                </a:solidFill>
                <a:latin typeface="Poppins Bold"/>
                <a:ea typeface="Poppins Bold"/>
                <a:cs typeface="Poppins Bold"/>
                <a:sym typeface="Poppins Bold"/>
              </a:rPr>
              <a:t>CÁLCULO DE LA INCERTIDUMBRE ESTÁNDAR DE LA ESTIMACIÓN DE SALIDA</a:t>
            </a:r>
          </a:p>
          <a:p>
            <a:pPr algn="l">
              <a:lnSpc>
                <a:spcPts val="4079"/>
              </a:lnSpc>
            </a:pPr>
            <a:r>
              <a:rPr lang="en-US" sz="2400" b="true">
                <a:solidFill>
                  <a:srgbClr val="000B5D"/>
                </a:solidFill>
                <a:latin typeface="Poppins Bold"/>
                <a:ea typeface="Poppins Bold"/>
                <a:cs typeface="Poppins Bold"/>
                <a:sym typeface="Poppins Bold"/>
              </a:rPr>
              <a:t>CONCLUSIONES</a:t>
            </a:r>
          </a:p>
          <a:p>
            <a:pPr algn="l">
              <a:lnSpc>
                <a:spcPts val="4079"/>
              </a:lnSpc>
            </a:pPr>
            <a:r>
              <a:rPr lang="en-US" sz="2400" b="true">
                <a:solidFill>
                  <a:srgbClr val="000B5D"/>
                </a:solidFill>
                <a:latin typeface="Poppins Bold"/>
                <a:ea typeface="Poppins Bold"/>
                <a:cs typeface="Poppins Bold"/>
                <a:sym typeface="Poppins Bold"/>
              </a:rPr>
              <a:t>PREGUNTAS</a:t>
            </a:r>
          </a:p>
          <a:p>
            <a:pPr algn="l">
              <a:lnSpc>
                <a:spcPts val="4079"/>
              </a:lnSpc>
            </a:pPr>
            <a:r>
              <a:rPr lang="en-US" b="true" sz="2400">
                <a:solidFill>
                  <a:srgbClr val="000B5D"/>
                </a:solidFill>
                <a:latin typeface="Poppins Bold"/>
                <a:ea typeface="Poppins Bold"/>
                <a:cs typeface="Poppins Bold"/>
                <a:sym typeface="Poppins Bold"/>
              </a:rPr>
              <a:t>CIERRE</a:t>
            </a:r>
          </a:p>
        </p:txBody>
      </p:sp>
      <p:sp>
        <p:nvSpPr>
          <p:cNvPr name="TextBox 17" id="17"/>
          <p:cNvSpPr txBox="true"/>
          <p:nvPr/>
        </p:nvSpPr>
        <p:spPr>
          <a:xfrm rot="0">
            <a:off x="1561347" y="2409814"/>
            <a:ext cx="4926298" cy="625475"/>
          </a:xfrm>
          <a:prstGeom prst="rect">
            <a:avLst/>
          </a:prstGeom>
        </p:spPr>
        <p:txBody>
          <a:bodyPr anchor="t" rtlCol="false" tIns="0" lIns="0" bIns="0" rIns="0">
            <a:spAutoFit/>
          </a:bodyPr>
          <a:lstStyle/>
          <a:p>
            <a:pPr algn="l">
              <a:lnSpc>
                <a:spcPts val="4599"/>
              </a:lnSpc>
            </a:pPr>
            <a:r>
              <a:rPr lang="en-US" sz="3999" b="true">
                <a:solidFill>
                  <a:srgbClr val="000B5D"/>
                </a:solidFill>
                <a:latin typeface="Poppins Bold"/>
                <a:ea typeface="Poppins Bold"/>
                <a:cs typeface="Poppins Bold"/>
                <a:sym typeface="Poppins Bold"/>
              </a:rPr>
              <a:t>ÍNDICE GENERAL</a:t>
            </a:r>
          </a:p>
        </p:txBody>
      </p:sp>
      <p:sp>
        <p:nvSpPr>
          <p:cNvPr name="TextBox 18" id="18"/>
          <p:cNvSpPr txBox="true"/>
          <p:nvPr/>
        </p:nvSpPr>
        <p:spPr>
          <a:xfrm rot="0">
            <a:off x="1561347" y="3353751"/>
            <a:ext cx="714182" cy="3581400"/>
          </a:xfrm>
          <a:prstGeom prst="rect">
            <a:avLst/>
          </a:prstGeom>
        </p:spPr>
        <p:txBody>
          <a:bodyPr anchor="t" rtlCol="false" tIns="0" lIns="0" bIns="0" rIns="0">
            <a:spAutoFit/>
          </a:bodyPr>
          <a:lstStyle/>
          <a:p>
            <a:pPr algn="l">
              <a:lnSpc>
                <a:spcPts val="4079"/>
              </a:lnSpc>
            </a:pPr>
            <a:r>
              <a:rPr lang="en-US" sz="2400" b="true">
                <a:solidFill>
                  <a:srgbClr val="000B5D"/>
                </a:solidFill>
                <a:latin typeface="Poppins Bold"/>
                <a:ea typeface="Poppins Bold"/>
                <a:cs typeface="Poppins Bold"/>
                <a:sym typeface="Poppins Bold"/>
              </a:rPr>
              <a:t>01</a:t>
            </a:r>
          </a:p>
          <a:p>
            <a:pPr algn="l">
              <a:lnSpc>
                <a:spcPts val="4079"/>
              </a:lnSpc>
            </a:pPr>
            <a:r>
              <a:rPr lang="en-US" sz="2400" b="true">
                <a:solidFill>
                  <a:srgbClr val="000B5D"/>
                </a:solidFill>
                <a:latin typeface="Poppins Bold"/>
                <a:ea typeface="Poppins Bold"/>
                <a:cs typeface="Poppins Bold"/>
                <a:sym typeface="Poppins Bold"/>
              </a:rPr>
              <a:t>02</a:t>
            </a:r>
          </a:p>
          <a:p>
            <a:pPr algn="l">
              <a:lnSpc>
                <a:spcPts val="4079"/>
              </a:lnSpc>
            </a:pPr>
            <a:r>
              <a:rPr lang="en-US" sz="2400" b="true">
                <a:solidFill>
                  <a:srgbClr val="000B5D"/>
                </a:solidFill>
                <a:latin typeface="Poppins Bold"/>
                <a:ea typeface="Poppins Bold"/>
                <a:cs typeface="Poppins Bold"/>
                <a:sym typeface="Poppins Bold"/>
              </a:rPr>
              <a:t>03</a:t>
            </a:r>
          </a:p>
          <a:p>
            <a:pPr algn="l">
              <a:lnSpc>
                <a:spcPts val="4079"/>
              </a:lnSpc>
            </a:pPr>
          </a:p>
          <a:p>
            <a:pPr algn="l">
              <a:lnSpc>
                <a:spcPts val="4079"/>
              </a:lnSpc>
            </a:pPr>
            <a:r>
              <a:rPr lang="en-US" sz="2400" b="true">
                <a:solidFill>
                  <a:srgbClr val="000B5D"/>
                </a:solidFill>
                <a:latin typeface="Poppins Bold"/>
                <a:ea typeface="Poppins Bold"/>
                <a:cs typeface="Poppins Bold"/>
                <a:sym typeface="Poppins Bold"/>
              </a:rPr>
              <a:t>04</a:t>
            </a:r>
          </a:p>
          <a:p>
            <a:pPr algn="l">
              <a:lnSpc>
                <a:spcPts val="4079"/>
              </a:lnSpc>
            </a:pPr>
            <a:r>
              <a:rPr lang="en-US" sz="2400" b="true">
                <a:solidFill>
                  <a:srgbClr val="000B5D"/>
                </a:solidFill>
                <a:latin typeface="Poppins Bold"/>
                <a:ea typeface="Poppins Bold"/>
                <a:cs typeface="Poppins Bold"/>
                <a:sym typeface="Poppins Bold"/>
              </a:rPr>
              <a:t>05</a:t>
            </a:r>
          </a:p>
          <a:p>
            <a:pPr algn="l">
              <a:lnSpc>
                <a:spcPts val="4079"/>
              </a:lnSpc>
            </a:pPr>
            <a:r>
              <a:rPr lang="en-US" b="true" sz="2400">
                <a:solidFill>
                  <a:srgbClr val="000B5D"/>
                </a:solidFill>
                <a:latin typeface="Poppins Bold"/>
                <a:ea typeface="Poppins Bold"/>
                <a:cs typeface="Poppins Bold"/>
                <a:sym typeface="Poppins Bold"/>
              </a:rPr>
              <a:t>06</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28904" y="9654243"/>
            <a:ext cx="8377487" cy="2964361"/>
            <a:chOff x="0" y="0"/>
            <a:chExt cx="1974009" cy="698500"/>
          </a:xfrm>
        </p:grpSpPr>
        <p:sp>
          <p:nvSpPr>
            <p:cNvPr name="Freeform 3" id="3"/>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4" id="4"/>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5" id="5"/>
          <p:cNvSpPr/>
          <p:nvPr/>
        </p:nvSpPr>
        <p:spPr>
          <a:xfrm flipH="false" flipV="false" rot="0">
            <a:off x="4562201" y="2013572"/>
            <a:ext cx="10304941" cy="7844636"/>
          </a:xfrm>
          <a:custGeom>
            <a:avLst/>
            <a:gdLst/>
            <a:ahLst/>
            <a:cxnLst/>
            <a:rect r="r" b="b" t="t" l="l"/>
            <a:pathLst>
              <a:path h="7844636" w="10304941">
                <a:moveTo>
                  <a:pt x="0" y="0"/>
                </a:moveTo>
                <a:lnTo>
                  <a:pt x="10304941" y="0"/>
                </a:lnTo>
                <a:lnTo>
                  <a:pt x="10304941" y="7844636"/>
                </a:lnTo>
                <a:lnTo>
                  <a:pt x="0" y="7844636"/>
                </a:lnTo>
                <a:lnTo>
                  <a:pt x="0" y="0"/>
                </a:lnTo>
                <a:close/>
              </a:path>
            </a:pathLst>
          </a:custGeom>
          <a:blipFill>
            <a:blip r:embed="rId2"/>
            <a:stretch>
              <a:fillRect l="0" t="0" r="0" b="0"/>
            </a:stretch>
          </a:blipFill>
        </p:spPr>
      </p:sp>
      <p:sp>
        <p:nvSpPr>
          <p:cNvPr name="TextBox 6" id="6"/>
          <p:cNvSpPr txBox="true"/>
          <p:nvPr/>
        </p:nvSpPr>
        <p:spPr>
          <a:xfrm rot="0">
            <a:off x="1028700" y="990600"/>
            <a:ext cx="16230600"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CONCEPTOS FUNDAMENTALES PARA COMPRENDER LA FÓRMULA</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28904" y="9654243"/>
            <a:ext cx="8377487" cy="2964361"/>
            <a:chOff x="0" y="0"/>
            <a:chExt cx="1974009" cy="698500"/>
          </a:xfrm>
        </p:grpSpPr>
        <p:sp>
          <p:nvSpPr>
            <p:cNvPr name="Freeform 3" id="3"/>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4" id="4"/>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5" id="5"/>
          <p:cNvSpPr/>
          <p:nvPr/>
        </p:nvSpPr>
        <p:spPr>
          <a:xfrm flipH="false" flipV="false" rot="0">
            <a:off x="2450412" y="2357938"/>
            <a:ext cx="13387176" cy="6291973"/>
          </a:xfrm>
          <a:custGeom>
            <a:avLst/>
            <a:gdLst/>
            <a:ahLst/>
            <a:cxnLst/>
            <a:rect r="r" b="b" t="t" l="l"/>
            <a:pathLst>
              <a:path h="6291973" w="13387176">
                <a:moveTo>
                  <a:pt x="0" y="0"/>
                </a:moveTo>
                <a:lnTo>
                  <a:pt x="13387176" y="0"/>
                </a:lnTo>
                <a:lnTo>
                  <a:pt x="13387176" y="6291972"/>
                </a:lnTo>
                <a:lnTo>
                  <a:pt x="0" y="6291972"/>
                </a:lnTo>
                <a:lnTo>
                  <a:pt x="0" y="0"/>
                </a:lnTo>
                <a:close/>
              </a:path>
            </a:pathLst>
          </a:custGeom>
          <a:blipFill>
            <a:blip r:embed="rId2"/>
            <a:stretch>
              <a:fillRect l="0" t="0" r="0" b="0"/>
            </a:stretch>
          </a:blipFill>
        </p:spPr>
      </p:sp>
      <p:sp>
        <p:nvSpPr>
          <p:cNvPr name="TextBox 6" id="6"/>
          <p:cNvSpPr txBox="true"/>
          <p:nvPr/>
        </p:nvSpPr>
        <p:spPr>
          <a:xfrm rot="0">
            <a:off x="1028700" y="990600"/>
            <a:ext cx="16230600"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EJEMPLO CONCRETO</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28904" y="9654243"/>
            <a:ext cx="8377487" cy="2964361"/>
            <a:chOff x="0" y="0"/>
            <a:chExt cx="1974009" cy="698500"/>
          </a:xfrm>
        </p:grpSpPr>
        <p:sp>
          <p:nvSpPr>
            <p:cNvPr name="Freeform 3" id="3"/>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4" id="4"/>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5" id="5"/>
          <p:cNvSpPr/>
          <p:nvPr/>
        </p:nvSpPr>
        <p:spPr>
          <a:xfrm flipH="false" flipV="false" rot="0">
            <a:off x="2459035" y="2128171"/>
            <a:ext cx="13369930" cy="6317292"/>
          </a:xfrm>
          <a:custGeom>
            <a:avLst/>
            <a:gdLst/>
            <a:ahLst/>
            <a:cxnLst/>
            <a:rect r="r" b="b" t="t" l="l"/>
            <a:pathLst>
              <a:path h="6317292" w="13369930">
                <a:moveTo>
                  <a:pt x="0" y="0"/>
                </a:moveTo>
                <a:lnTo>
                  <a:pt x="13369930" y="0"/>
                </a:lnTo>
                <a:lnTo>
                  <a:pt x="13369930" y="6317292"/>
                </a:lnTo>
                <a:lnTo>
                  <a:pt x="0" y="6317292"/>
                </a:lnTo>
                <a:lnTo>
                  <a:pt x="0" y="0"/>
                </a:lnTo>
                <a:close/>
              </a:path>
            </a:pathLst>
          </a:custGeom>
          <a:blipFill>
            <a:blip r:embed="rId2"/>
            <a:stretch>
              <a:fillRect l="0" t="0" r="0" b="0"/>
            </a:stretch>
          </a:blipFill>
        </p:spPr>
      </p:sp>
      <p:sp>
        <p:nvSpPr>
          <p:cNvPr name="TextBox 6" id="6"/>
          <p:cNvSpPr txBox="true"/>
          <p:nvPr/>
        </p:nvSpPr>
        <p:spPr>
          <a:xfrm rot="0">
            <a:off x="1028700" y="990600"/>
            <a:ext cx="16230600"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CÁLCULO DE ERROR ABSOLUTO</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28904" y="9654243"/>
            <a:ext cx="8377487" cy="2964361"/>
            <a:chOff x="0" y="0"/>
            <a:chExt cx="1974009" cy="698500"/>
          </a:xfrm>
        </p:grpSpPr>
        <p:sp>
          <p:nvSpPr>
            <p:cNvPr name="Freeform 3" id="3"/>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4" id="4"/>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5" id="5"/>
          <p:cNvSpPr/>
          <p:nvPr/>
        </p:nvSpPr>
        <p:spPr>
          <a:xfrm flipH="false" flipV="false" rot="0">
            <a:off x="10786685" y="579542"/>
            <a:ext cx="5684291" cy="1469817"/>
          </a:xfrm>
          <a:custGeom>
            <a:avLst/>
            <a:gdLst/>
            <a:ahLst/>
            <a:cxnLst/>
            <a:rect r="r" b="b" t="t" l="l"/>
            <a:pathLst>
              <a:path h="1469817" w="5684291">
                <a:moveTo>
                  <a:pt x="0" y="0"/>
                </a:moveTo>
                <a:lnTo>
                  <a:pt x="5684291" y="0"/>
                </a:lnTo>
                <a:lnTo>
                  <a:pt x="5684291" y="1469816"/>
                </a:lnTo>
                <a:lnTo>
                  <a:pt x="0" y="1469816"/>
                </a:lnTo>
                <a:lnTo>
                  <a:pt x="0" y="0"/>
                </a:lnTo>
                <a:close/>
              </a:path>
            </a:pathLst>
          </a:custGeom>
          <a:blipFill>
            <a:blip r:embed="rId2"/>
            <a:stretch>
              <a:fillRect l="0" t="0" r="0" b="0"/>
            </a:stretch>
          </a:blipFill>
        </p:spPr>
      </p:sp>
      <p:sp>
        <p:nvSpPr>
          <p:cNvPr name="Freeform 6" id="6"/>
          <p:cNvSpPr/>
          <p:nvPr/>
        </p:nvSpPr>
        <p:spPr>
          <a:xfrm flipH="false" flipV="false" rot="0">
            <a:off x="3493371" y="3212126"/>
            <a:ext cx="11301259" cy="6046174"/>
          </a:xfrm>
          <a:custGeom>
            <a:avLst/>
            <a:gdLst/>
            <a:ahLst/>
            <a:cxnLst/>
            <a:rect r="r" b="b" t="t" l="l"/>
            <a:pathLst>
              <a:path h="6046174" w="11301259">
                <a:moveTo>
                  <a:pt x="0" y="0"/>
                </a:moveTo>
                <a:lnTo>
                  <a:pt x="11301258" y="0"/>
                </a:lnTo>
                <a:lnTo>
                  <a:pt x="11301258" y="6046174"/>
                </a:lnTo>
                <a:lnTo>
                  <a:pt x="0" y="6046174"/>
                </a:lnTo>
                <a:lnTo>
                  <a:pt x="0" y="0"/>
                </a:lnTo>
                <a:close/>
              </a:path>
            </a:pathLst>
          </a:custGeom>
          <a:blipFill>
            <a:blip r:embed="rId3"/>
            <a:stretch>
              <a:fillRect l="0" t="0" r="0" b="0"/>
            </a:stretch>
          </a:blipFill>
        </p:spPr>
      </p:sp>
      <p:sp>
        <p:nvSpPr>
          <p:cNvPr name="TextBox 7" id="7"/>
          <p:cNvSpPr txBox="true"/>
          <p:nvPr/>
        </p:nvSpPr>
        <p:spPr>
          <a:xfrm rot="0">
            <a:off x="1028700" y="990600"/>
            <a:ext cx="9757985"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CÁLCULO DE INCERTIDUMBRE ABSOLUTA</a:t>
            </a:r>
          </a:p>
        </p:txBody>
      </p:sp>
      <p:sp>
        <p:nvSpPr>
          <p:cNvPr name="TextBox 8" id="8"/>
          <p:cNvSpPr txBox="true"/>
          <p:nvPr/>
        </p:nvSpPr>
        <p:spPr>
          <a:xfrm rot="0">
            <a:off x="5070277" y="2536857"/>
            <a:ext cx="8147447" cy="336576"/>
          </a:xfrm>
          <a:prstGeom prst="rect">
            <a:avLst/>
          </a:prstGeom>
        </p:spPr>
        <p:txBody>
          <a:bodyPr anchor="t" rtlCol="false" tIns="0" lIns="0" bIns="0" rIns="0">
            <a:spAutoFit/>
          </a:bodyPr>
          <a:lstStyle/>
          <a:p>
            <a:pPr algn="ctr">
              <a:lnSpc>
                <a:spcPts val="2376"/>
              </a:lnSpc>
              <a:spcBef>
                <a:spcPct val="0"/>
              </a:spcBef>
            </a:pPr>
            <a:r>
              <a:rPr lang="en-US" b="true" sz="2376">
                <a:solidFill>
                  <a:srgbClr val="000B5D"/>
                </a:solidFill>
                <a:latin typeface="Poppins Bold"/>
                <a:ea typeface="Poppins Bold"/>
                <a:cs typeface="Poppins Bold"/>
                <a:sym typeface="Poppins Bold"/>
              </a:rPr>
              <a:t>A LA TABLA ANTERIOR, LE AGREGAMOS UNA COLUMNA </a:t>
            </a:r>
          </a:p>
        </p:txBody>
      </p:sp>
      <p:sp>
        <p:nvSpPr>
          <p:cNvPr name="Freeform 9" id="9"/>
          <p:cNvSpPr/>
          <p:nvPr/>
        </p:nvSpPr>
        <p:spPr>
          <a:xfrm flipH="false" flipV="false" rot="-10800000">
            <a:off x="16078455" y="703230"/>
            <a:ext cx="1180845" cy="650941"/>
          </a:xfrm>
          <a:custGeom>
            <a:avLst/>
            <a:gdLst/>
            <a:ahLst/>
            <a:cxnLst/>
            <a:rect r="r" b="b" t="t" l="l"/>
            <a:pathLst>
              <a:path h="650941" w="1180845">
                <a:moveTo>
                  <a:pt x="0" y="0"/>
                </a:moveTo>
                <a:lnTo>
                  <a:pt x="1180845" y="0"/>
                </a:lnTo>
                <a:lnTo>
                  <a:pt x="1180845" y="650940"/>
                </a:lnTo>
                <a:lnTo>
                  <a:pt x="0" y="650940"/>
                </a:lnTo>
                <a:lnTo>
                  <a:pt x="0" y="0"/>
                </a:lnTo>
                <a:close/>
              </a:path>
            </a:pathLst>
          </a:custGeom>
          <a:blipFill>
            <a:blip r:embed="rId4"/>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28904" y="9654243"/>
            <a:ext cx="8377487" cy="2964361"/>
            <a:chOff x="0" y="0"/>
            <a:chExt cx="1974009" cy="698500"/>
          </a:xfrm>
        </p:grpSpPr>
        <p:sp>
          <p:nvSpPr>
            <p:cNvPr name="Freeform 3" id="3"/>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4" id="4"/>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sp>
        <p:nvSpPr>
          <p:cNvPr name="Freeform 5" id="5"/>
          <p:cNvSpPr/>
          <p:nvPr/>
        </p:nvSpPr>
        <p:spPr>
          <a:xfrm flipH="false" flipV="false" rot="0">
            <a:off x="2575564" y="3440638"/>
            <a:ext cx="8283601" cy="3405724"/>
          </a:xfrm>
          <a:custGeom>
            <a:avLst/>
            <a:gdLst/>
            <a:ahLst/>
            <a:cxnLst/>
            <a:rect r="r" b="b" t="t" l="l"/>
            <a:pathLst>
              <a:path h="3405724" w="8283601">
                <a:moveTo>
                  <a:pt x="0" y="0"/>
                </a:moveTo>
                <a:lnTo>
                  <a:pt x="8283600" y="0"/>
                </a:lnTo>
                <a:lnTo>
                  <a:pt x="8283600" y="3405724"/>
                </a:lnTo>
                <a:lnTo>
                  <a:pt x="0" y="3405724"/>
                </a:lnTo>
                <a:lnTo>
                  <a:pt x="0" y="0"/>
                </a:lnTo>
                <a:close/>
              </a:path>
            </a:pathLst>
          </a:custGeom>
          <a:blipFill>
            <a:blip r:embed="rId2"/>
            <a:stretch>
              <a:fillRect l="0" t="0" r="0" b="0"/>
            </a:stretch>
          </a:blipFill>
        </p:spPr>
      </p:sp>
      <p:sp>
        <p:nvSpPr>
          <p:cNvPr name="Freeform 6" id="6"/>
          <p:cNvSpPr/>
          <p:nvPr/>
        </p:nvSpPr>
        <p:spPr>
          <a:xfrm flipH="false" flipV="false" rot="0">
            <a:off x="11859032" y="2471988"/>
            <a:ext cx="4521534" cy="5343024"/>
          </a:xfrm>
          <a:custGeom>
            <a:avLst/>
            <a:gdLst/>
            <a:ahLst/>
            <a:cxnLst/>
            <a:rect r="r" b="b" t="t" l="l"/>
            <a:pathLst>
              <a:path h="5343024" w="4521534">
                <a:moveTo>
                  <a:pt x="0" y="0"/>
                </a:moveTo>
                <a:lnTo>
                  <a:pt x="4521535" y="0"/>
                </a:lnTo>
                <a:lnTo>
                  <a:pt x="4521535" y="5343024"/>
                </a:lnTo>
                <a:lnTo>
                  <a:pt x="0" y="5343024"/>
                </a:lnTo>
                <a:lnTo>
                  <a:pt x="0" y="0"/>
                </a:lnTo>
                <a:close/>
              </a:path>
            </a:pathLst>
          </a:custGeom>
          <a:blipFill>
            <a:blip r:embed="rId3"/>
            <a:stretch>
              <a:fillRect l="0" t="0" r="0" b="0"/>
            </a:stretch>
          </a:blipFill>
        </p:spPr>
      </p:sp>
      <p:sp>
        <p:nvSpPr>
          <p:cNvPr name="TextBox 7" id="7"/>
          <p:cNvSpPr txBox="true"/>
          <p:nvPr/>
        </p:nvSpPr>
        <p:spPr>
          <a:xfrm rot="0">
            <a:off x="1028700" y="1636360"/>
            <a:ext cx="16230600" cy="609600"/>
          </a:xfrm>
          <a:prstGeom prst="rect">
            <a:avLst/>
          </a:prstGeom>
        </p:spPr>
        <p:txBody>
          <a:bodyPr anchor="t" rtlCol="false" tIns="0" lIns="0" bIns="0" rIns="0">
            <a:spAutoFit/>
          </a:bodyPr>
          <a:lstStyle/>
          <a:p>
            <a:pPr algn="ctr">
              <a:lnSpc>
                <a:spcPts val="4560"/>
              </a:lnSpc>
            </a:pPr>
            <a:r>
              <a:rPr lang="en-US" b="true" sz="3800">
                <a:solidFill>
                  <a:srgbClr val="000B5D"/>
                </a:solidFill>
                <a:latin typeface="Poppins Bold"/>
                <a:ea typeface="Poppins Bold"/>
                <a:cs typeface="Poppins Bold"/>
                <a:sym typeface="Poppins Bold"/>
              </a:rPr>
              <a:t>VALOR ACEPTADO</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183995" y="3892550"/>
            <a:ext cx="6960005" cy="1250950"/>
          </a:xfrm>
          <a:prstGeom prst="rect">
            <a:avLst/>
          </a:prstGeom>
        </p:spPr>
        <p:txBody>
          <a:bodyPr anchor="t" rtlCol="false" tIns="0" lIns="0" bIns="0" rIns="0">
            <a:spAutoFit/>
          </a:bodyPr>
          <a:lstStyle/>
          <a:p>
            <a:pPr algn="l">
              <a:lnSpc>
                <a:spcPts val="9799"/>
              </a:lnSpc>
            </a:pPr>
            <a:r>
              <a:rPr lang="en-US" b="true" sz="6999">
                <a:solidFill>
                  <a:srgbClr val="000B5D"/>
                </a:solidFill>
                <a:latin typeface="Poppins Semi-Bold"/>
                <a:ea typeface="Poppins Semi-Bold"/>
                <a:cs typeface="Poppins Semi-Bold"/>
                <a:sym typeface="Poppins Semi-Bold"/>
              </a:rPr>
              <a:t>CONCLUSIONES</a:t>
            </a:r>
          </a:p>
        </p:txBody>
      </p:sp>
      <p:grpSp>
        <p:nvGrpSpPr>
          <p:cNvPr name="Group 3" id="3"/>
          <p:cNvGrpSpPr/>
          <p:nvPr/>
        </p:nvGrpSpPr>
        <p:grpSpPr>
          <a:xfrm rot="0">
            <a:off x="-2493754" y="9258300"/>
            <a:ext cx="4185210" cy="2172476"/>
            <a:chOff x="0" y="0"/>
            <a:chExt cx="1345639" cy="698500"/>
          </a:xfrm>
        </p:grpSpPr>
        <p:sp>
          <p:nvSpPr>
            <p:cNvPr name="Freeform 4" id="4"/>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5" id="5"/>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6" id="6"/>
          <p:cNvGrpSpPr/>
          <p:nvPr/>
        </p:nvGrpSpPr>
        <p:grpSpPr>
          <a:xfrm rot="0">
            <a:off x="-2201820" y="9825097"/>
            <a:ext cx="8377487" cy="2964361"/>
            <a:chOff x="0" y="0"/>
            <a:chExt cx="1974009" cy="698500"/>
          </a:xfrm>
        </p:grpSpPr>
        <p:sp>
          <p:nvSpPr>
            <p:cNvPr name="Freeform 7" id="7"/>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8" id="8"/>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9" id="9"/>
          <p:cNvGrpSpPr/>
          <p:nvPr/>
        </p:nvGrpSpPr>
        <p:grpSpPr>
          <a:xfrm rot="0">
            <a:off x="14032027" y="1255392"/>
            <a:ext cx="5466887" cy="2330394"/>
            <a:chOff x="0" y="0"/>
            <a:chExt cx="1638616" cy="698500"/>
          </a:xfrm>
        </p:grpSpPr>
        <p:sp>
          <p:nvSpPr>
            <p:cNvPr name="Freeform 10" id="10"/>
            <p:cNvSpPr/>
            <p:nvPr/>
          </p:nvSpPr>
          <p:spPr>
            <a:xfrm flipH="false" flipV="false" rot="0">
              <a:off x="2991" y="0"/>
              <a:ext cx="1632633" cy="698500"/>
            </a:xfrm>
            <a:custGeom>
              <a:avLst/>
              <a:gdLst/>
              <a:ahLst/>
              <a:cxnLst/>
              <a:rect r="r" b="b" t="t" l="l"/>
              <a:pathLst>
                <a:path h="698500" w="1632633">
                  <a:moveTo>
                    <a:pt x="1627791" y="362714"/>
                  </a:moveTo>
                  <a:lnTo>
                    <a:pt x="1440259" y="685036"/>
                  </a:lnTo>
                  <a:cubicBezTo>
                    <a:pt x="1435409" y="693372"/>
                    <a:pt x="1426492" y="698500"/>
                    <a:pt x="1416847" y="698500"/>
                  </a:cubicBezTo>
                  <a:lnTo>
                    <a:pt x="215787" y="698500"/>
                  </a:lnTo>
                  <a:cubicBezTo>
                    <a:pt x="206142" y="698500"/>
                    <a:pt x="197225" y="693372"/>
                    <a:pt x="192375" y="685036"/>
                  </a:cubicBezTo>
                  <a:lnTo>
                    <a:pt x="4843" y="362714"/>
                  </a:lnTo>
                  <a:cubicBezTo>
                    <a:pt x="0" y="354391"/>
                    <a:pt x="0" y="344109"/>
                    <a:pt x="4843" y="335786"/>
                  </a:cubicBezTo>
                  <a:lnTo>
                    <a:pt x="192375" y="13464"/>
                  </a:lnTo>
                  <a:cubicBezTo>
                    <a:pt x="197225" y="5128"/>
                    <a:pt x="206142" y="0"/>
                    <a:pt x="215787" y="0"/>
                  </a:cubicBezTo>
                  <a:lnTo>
                    <a:pt x="1416847" y="0"/>
                  </a:lnTo>
                  <a:cubicBezTo>
                    <a:pt x="1426492" y="0"/>
                    <a:pt x="1435409" y="5128"/>
                    <a:pt x="1440259" y="13464"/>
                  </a:cubicBezTo>
                  <a:lnTo>
                    <a:pt x="1627791" y="335786"/>
                  </a:lnTo>
                  <a:cubicBezTo>
                    <a:pt x="1632634" y="344109"/>
                    <a:pt x="1632634" y="354391"/>
                    <a:pt x="1627791" y="362714"/>
                  </a:cubicBezTo>
                  <a:close/>
                </a:path>
              </a:pathLst>
            </a:custGeom>
            <a:solidFill>
              <a:srgbClr val="00ADEF"/>
            </a:solidFill>
          </p:spPr>
        </p:sp>
        <p:sp>
          <p:nvSpPr>
            <p:cNvPr name="TextBox 11" id="11"/>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12" id="12"/>
          <p:cNvGrpSpPr/>
          <p:nvPr/>
        </p:nvGrpSpPr>
        <p:grpSpPr>
          <a:xfrm rot="0">
            <a:off x="11075875" y="1832983"/>
            <a:ext cx="9831143" cy="8448639"/>
            <a:chOff x="0" y="0"/>
            <a:chExt cx="812800" cy="698500"/>
          </a:xfrm>
        </p:grpSpPr>
        <p:sp>
          <p:nvSpPr>
            <p:cNvPr name="Freeform 13" id="13"/>
            <p:cNvSpPr/>
            <p:nvPr/>
          </p:nvSpPr>
          <p:spPr>
            <a:xfrm flipH="false" flipV="false" rot="0">
              <a:off x="1663" y="0"/>
              <a:ext cx="809473" cy="698500"/>
            </a:xfrm>
            <a:custGeom>
              <a:avLst/>
              <a:gdLst/>
              <a:ahLst/>
              <a:cxnLst/>
              <a:rect r="r" b="b" t="t" l="l"/>
              <a:pathLst>
                <a:path h="698500" w="809473">
                  <a:moveTo>
                    <a:pt x="806781" y="356737"/>
                  </a:moveTo>
                  <a:lnTo>
                    <a:pt x="612293" y="691013"/>
                  </a:lnTo>
                  <a:cubicBezTo>
                    <a:pt x="609596" y="695648"/>
                    <a:pt x="604638" y="698500"/>
                    <a:pt x="599275" y="698500"/>
                  </a:cubicBezTo>
                  <a:lnTo>
                    <a:pt x="210199" y="698500"/>
                  </a:lnTo>
                  <a:cubicBezTo>
                    <a:pt x="204836" y="698500"/>
                    <a:pt x="199878" y="695648"/>
                    <a:pt x="197181" y="691013"/>
                  </a:cubicBezTo>
                  <a:lnTo>
                    <a:pt x="2693" y="356737"/>
                  </a:lnTo>
                  <a:cubicBezTo>
                    <a:pt x="0" y="352109"/>
                    <a:pt x="0" y="346391"/>
                    <a:pt x="2693" y="341763"/>
                  </a:cubicBezTo>
                  <a:lnTo>
                    <a:pt x="197181" y="7487"/>
                  </a:lnTo>
                  <a:cubicBezTo>
                    <a:pt x="199878" y="2852"/>
                    <a:pt x="204836" y="0"/>
                    <a:pt x="210199" y="0"/>
                  </a:cubicBezTo>
                  <a:lnTo>
                    <a:pt x="599275" y="0"/>
                  </a:lnTo>
                  <a:cubicBezTo>
                    <a:pt x="604638" y="0"/>
                    <a:pt x="609596" y="2852"/>
                    <a:pt x="612293" y="7487"/>
                  </a:cubicBezTo>
                  <a:lnTo>
                    <a:pt x="806781" y="341763"/>
                  </a:lnTo>
                  <a:cubicBezTo>
                    <a:pt x="809474" y="346391"/>
                    <a:pt x="809474" y="352109"/>
                    <a:pt x="806781" y="356737"/>
                  </a:cubicBezTo>
                  <a:close/>
                </a:path>
              </a:pathLst>
            </a:custGeom>
            <a:solidFill>
              <a:srgbClr val="000B5D"/>
            </a:solidFill>
          </p:spPr>
        </p:sp>
        <p:sp>
          <p:nvSpPr>
            <p:cNvPr name="TextBox 14" id="14"/>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5" id="15"/>
          <p:cNvGrpSpPr/>
          <p:nvPr/>
        </p:nvGrpSpPr>
        <p:grpSpPr>
          <a:xfrm rot="0">
            <a:off x="7956263" y="6412804"/>
            <a:ext cx="4473900" cy="3874196"/>
            <a:chOff x="0" y="0"/>
            <a:chExt cx="4282440" cy="3708400"/>
          </a:xfrm>
        </p:grpSpPr>
        <p:sp>
          <p:nvSpPr>
            <p:cNvPr name="Freeform 16" id="1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29150" r="0" b="-29150"/>
              </a:stretch>
            </a:blipFill>
          </p:spPr>
        </p:sp>
      </p:grpSp>
      <p:grpSp>
        <p:nvGrpSpPr>
          <p:cNvPr name="Group 17" id="17"/>
          <p:cNvGrpSpPr/>
          <p:nvPr/>
        </p:nvGrpSpPr>
        <p:grpSpPr>
          <a:xfrm rot="0">
            <a:off x="12073883" y="8985306"/>
            <a:ext cx="2711731" cy="2330394"/>
            <a:chOff x="0" y="0"/>
            <a:chExt cx="812800" cy="698500"/>
          </a:xfrm>
        </p:grpSpPr>
        <p:sp>
          <p:nvSpPr>
            <p:cNvPr name="Freeform 18" id="18"/>
            <p:cNvSpPr/>
            <p:nvPr/>
          </p:nvSpPr>
          <p:spPr>
            <a:xfrm flipH="false" flipV="false" rot="0">
              <a:off x="6030" y="0"/>
              <a:ext cx="800739" cy="698500"/>
            </a:xfrm>
            <a:custGeom>
              <a:avLst/>
              <a:gdLst/>
              <a:ahLst/>
              <a:cxnLst/>
              <a:rect r="r" b="b" t="t" l="l"/>
              <a:pathLst>
                <a:path h="698500" w="800739">
                  <a:moveTo>
                    <a:pt x="790977" y="376395"/>
                  </a:moveTo>
                  <a:lnTo>
                    <a:pt x="619363" y="671355"/>
                  </a:lnTo>
                  <a:cubicBezTo>
                    <a:pt x="609585" y="688161"/>
                    <a:pt x="591609" y="698500"/>
                    <a:pt x="572165" y="698500"/>
                  </a:cubicBezTo>
                  <a:lnTo>
                    <a:pt x="228575" y="698500"/>
                  </a:lnTo>
                  <a:cubicBezTo>
                    <a:pt x="209131" y="698500"/>
                    <a:pt x="191155" y="688161"/>
                    <a:pt x="181377" y="671355"/>
                  </a:cubicBezTo>
                  <a:lnTo>
                    <a:pt x="9763" y="376395"/>
                  </a:lnTo>
                  <a:cubicBezTo>
                    <a:pt x="0" y="359615"/>
                    <a:pt x="0" y="338885"/>
                    <a:pt x="9763" y="322105"/>
                  </a:cubicBezTo>
                  <a:lnTo>
                    <a:pt x="181377" y="27145"/>
                  </a:lnTo>
                  <a:cubicBezTo>
                    <a:pt x="191155" y="10339"/>
                    <a:pt x="209131" y="0"/>
                    <a:pt x="228575" y="0"/>
                  </a:cubicBezTo>
                  <a:lnTo>
                    <a:pt x="572165" y="0"/>
                  </a:lnTo>
                  <a:cubicBezTo>
                    <a:pt x="591609" y="0"/>
                    <a:pt x="609585" y="10339"/>
                    <a:pt x="619363" y="27145"/>
                  </a:cubicBezTo>
                  <a:lnTo>
                    <a:pt x="790977" y="322105"/>
                  </a:lnTo>
                  <a:cubicBezTo>
                    <a:pt x="800740" y="338885"/>
                    <a:pt x="800740" y="359615"/>
                    <a:pt x="790977" y="376395"/>
                  </a:cubicBezTo>
                  <a:close/>
                </a:path>
              </a:pathLst>
            </a:custGeom>
            <a:solidFill>
              <a:srgbClr val="000B5D"/>
            </a:solidFill>
          </p:spPr>
        </p:sp>
        <p:sp>
          <p:nvSpPr>
            <p:cNvPr name="TextBox 19" id="19"/>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6997539" y="8891647"/>
            <a:ext cx="1917447" cy="1647806"/>
            <a:chOff x="0" y="0"/>
            <a:chExt cx="812800" cy="698500"/>
          </a:xfrm>
        </p:grpSpPr>
        <p:sp>
          <p:nvSpPr>
            <p:cNvPr name="Freeform 21" id="21"/>
            <p:cNvSpPr/>
            <p:nvPr/>
          </p:nvSpPr>
          <p:spPr>
            <a:xfrm flipH="false" flipV="false" rot="0">
              <a:off x="8529" y="0"/>
              <a:ext cx="795743" cy="698500"/>
            </a:xfrm>
            <a:custGeom>
              <a:avLst/>
              <a:gdLst/>
              <a:ahLst/>
              <a:cxnLst/>
              <a:rect r="r" b="b" t="t" l="l"/>
              <a:pathLst>
                <a:path h="698500" w="795743">
                  <a:moveTo>
                    <a:pt x="781936" y="387639"/>
                  </a:moveTo>
                  <a:lnTo>
                    <a:pt x="623406" y="660111"/>
                  </a:lnTo>
                  <a:cubicBezTo>
                    <a:pt x="609578" y="683878"/>
                    <a:pt x="584155" y="698500"/>
                    <a:pt x="556657" y="698500"/>
                  </a:cubicBezTo>
                  <a:lnTo>
                    <a:pt x="239085" y="698500"/>
                  </a:lnTo>
                  <a:cubicBezTo>
                    <a:pt x="211587" y="698500"/>
                    <a:pt x="186164" y="683878"/>
                    <a:pt x="172336" y="660111"/>
                  </a:cubicBezTo>
                  <a:lnTo>
                    <a:pt x="13806" y="387639"/>
                  </a:lnTo>
                  <a:cubicBezTo>
                    <a:pt x="0" y="363908"/>
                    <a:pt x="0" y="334592"/>
                    <a:pt x="13806" y="310861"/>
                  </a:cubicBezTo>
                  <a:lnTo>
                    <a:pt x="172336" y="38389"/>
                  </a:lnTo>
                  <a:cubicBezTo>
                    <a:pt x="186164" y="14622"/>
                    <a:pt x="211587" y="0"/>
                    <a:pt x="239085" y="0"/>
                  </a:cubicBezTo>
                  <a:lnTo>
                    <a:pt x="556657" y="0"/>
                  </a:lnTo>
                  <a:cubicBezTo>
                    <a:pt x="584155" y="0"/>
                    <a:pt x="609578" y="14622"/>
                    <a:pt x="623406" y="38389"/>
                  </a:cubicBezTo>
                  <a:lnTo>
                    <a:pt x="781936" y="310861"/>
                  </a:lnTo>
                  <a:cubicBezTo>
                    <a:pt x="795742" y="334592"/>
                    <a:pt x="795742" y="363908"/>
                    <a:pt x="781936" y="387639"/>
                  </a:cubicBezTo>
                  <a:close/>
                </a:path>
              </a:pathLst>
            </a:custGeom>
            <a:solidFill>
              <a:srgbClr val="00ADEF"/>
            </a:solidFill>
          </p:spPr>
        </p:sp>
        <p:sp>
          <p:nvSpPr>
            <p:cNvPr name="TextBox 22" id="2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23" id="23"/>
          <p:cNvSpPr/>
          <p:nvPr/>
        </p:nvSpPr>
        <p:spPr>
          <a:xfrm flipH="false" flipV="false" rot="0">
            <a:off x="13175949" y="2044159"/>
            <a:ext cx="4603204" cy="8008826"/>
          </a:xfrm>
          <a:custGeom>
            <a:avLst/>
            <a:gdLst/>
            <a:ahLst/>
            <a:cxnLst/>
            <a:rect r="r" b="b" t="t" l="l"/>
            <a:pathLst>
              <a:path h="8008826" w="4603204">
                <a:moveTo>
                  <a:pt x="0" y="0"/>
                </a:moveTo>
                <a:lnTo>
                  <a:pt x="4603204" y="0"/>
                </a:lnTo>
                <a:lnTo>
                  <a:pt x="4603204" y="8008826"/>
                </a:lnTo>
                <a:lnTo>
                  <a:pt x="0" y="8008826"/>
                </a:lnTo>
                <a:lnTo>
                  <a:pt x="0" y="0"/>
                </a:lnTo>
                <a:close/>
              </a:path>
            </a:pathLst>
          </a:custGeom>
          <a:blipFill>
            <a:blip r:embed="rId3"/>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946147" y="3908436"/>
            <a:ext cx="5968839" cy="1250950"/>
          </a:xfrm>
          <a:prstGeom prst="rect">
            <a:avLst/>
          </a:prstGeom>
        </p:spPr>
        <p:txBody>
          <a:bodyPr anchor="t" rtlCol="false" tIns="0" lIns="0" bIns="0" rIns="0">
            <a:spAutoFit/>
          </a:bodyPr>
          <a:lstStyle/>
          <a:p>
            <a:pPr algn="l">
              <a:lnSpc>
                <a:spcPts val="9799"/>
              </a:lnSpc>
            </a:pPr>
            <a:r>
              <a:rPr lang="en-US" b="true" sz="6999">
                <a:solidFill>
                  <a:srgbClr val="000B5D"/>
                </a:solidFill>
                <a:latin typeface="Poppins Semi-Bold"/>
                <a:ea typeface="Poppins Semi-Bold"/>
                <a:cs typeface="Poppins Semi-Bold"/>
                <a:sym typeface="Poppins Semi-Bold"/>
              </a:rPr>
              <a:t>PREGUNTAS</a:t>
            </a:r>
          </a:p>
        </p:txBody>
      </p:sp>
      <p:grpSp>
        <p:nvGrpSpPr>
          <p:cNvPr name="Group 3" id="3"/>
          <p:cNvGrpSpPr/>
          <p:nvPr/>
        </p:nvGrpSpPr>
        <p:grpSpPr>
          <a:xfrm rot="0">
            <a:off x="-2493754" y="9258300"/>
            <a:ext cx="4185210" cy="2172476"/>
            <a:chOff x="0" y="0"/>
            <a:chExt cx="1345639" cy="698500"/>
          </a:xfrm>
        </p:grpSpPr>
        <p:sp>
          <p:nvSpPr>
            <p:cNvPr name="Freeform 4" id="4"/>
            <p:cNvSpPr/>
            <p:nvPr/>
          </p:nvSpPr>
          <p:spPr>
            <a:xfrm flipH="false" flipV="false" rot="0">
              <a:off x="3907" y="0"/>
              <a:ext cx="1337825" cy="698500"/>
            </a:xfrm>
            <a:custGeom>
              <a:avLst/>
              <a:gdLst/>
              <a:ahLst/>
              <a:cxnLst/>
              <a:rect r="r" b="b" t="t" l="l"/>
              <a:pathLst>
                <a:path h="698500" w="1337825">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name="TextBox 5" id="5"/>
            <p:cNvSpPr txBox="true"/>
            <p:nvPr/>
          </p:nvSpPr>
          <p:spPr>
            <a:xfrm>
              <a:off x="114300" y="19050"/>
              <a:ext cx="1117039" cy="679450"/>
            </a:xfrm>
            <a:prstGeom prst="rect">
              <a:avLst/>
            </a:prstGeom>
          </p:spPr>
          <p:txBody>
            <a:bodyPr anchor="ctr" rtlCol="false" tIns="50800" lIns="50800" bIns="50800" rIns="50800"/>
            <a:lstStyle/>
            <a:p>
              <a:pPr algn="ctr">
                <a:lnSpc>
                  <a:spcPts val="2376"/>
                </a:lnSpc>
              </a:pPr>
            </a:p>
          </p:txBody>
        </p:sp>
      </p:grpSp>
      <p:grpSp>
        <p:nvGrpSpPr>
          <p:cNvPr name="Group 6" id="6"/>
          <p:cNvGrpSpPr/>
          <p:nvPr/>
        </p:nvGrpSpPr>
        <p:grpSpPr>
          <a:xfrm rot="0">
            <a:off x="-2201820" y="9825097"/>
            <a:ext cx="8377487" cy="2964361"/>
            <a:chOff x="0" y="0"/>
            <a:chExt cx="1974009" cy="698500"/>
          </a:xfrm>
        </p:grpSpPr>
        <p:sp>
          <p:nvSpPr>
            <p:cNvPr name="Freeform 7" id="7"/>
            <p:cNvSpPr/>
            <p:nvPr/>
          </p:nvSpPr>
          <p:spPr>
            <a:xfrm flipH="false" flipV="false" rot="0">
              <a:off x="1952" y="0"/>
              <a:ext cx="1970105" cy="698500"/>
            </a:xfrm>
            <a:custGeom>
              <a:avLst/>
              <a:gdLst/>
              <a:ahLst/>
              <a:cxnLst/>
              <a:rect r="r" b="b" t="t" l="l"/>
              <a:pathLst>
                <a:path h="698500" w="1970105">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name="TextBox 8" id="8"/>
            <p:cNvSpPr txBox="true"/>
            <p:nvPr/>
          </p:nvSpPr>
          <p:spPr>
            <a:xfrm>
              <a:off x="114300" y="19050"/>
              <a:ext cx="1745409" cy="679450"/>
            </a:xfrm>
            <a:prstGeom prst="rect">
              <a:avLst/>
            </a:prstGeom>
          </p:spPr>
          <p:txBody>
            <a:bodyPr anchor="ctr" rtlCol="false" tIns="50800" lIns="50800" bIns="50800" rIns="50800"/>
            <a:lstStyle/>
            <a:p>
              <a:pPr algn="ctr">
                <a:lnSpc>
                  <a:spcPts val="2376"/>
                </a:lnSpc>
              </a:pPr>
            </a:p>
          </p:txBody>
        </p:sp>
      </p:grpSp>
      <p:grpSp>
        <p:nvGrpSpPr>
          <p:cNvPr name="Group 9" id="9"/>
          <p:cNvGrpSpPr/>
          <p:nvPr/>
        </p:nvGrpSpPr>
        <p:grpSpPr>
          <a:xfrm rot="0">
            <a:off x="14032027" y="1255392"/>
            <a:ext cx="5466887" cy="2330394"/>
            <a:chOff x="0" y="0"/>
            <a:chExt cx="1638616" cy="698500"/>
          </a:xfrm>
        </p:grpSpPr>
        <p:sp>
          <p:nvSpPr>
            <p:cNvPr name="Freeform 10" id="10"/>
            <p:cNvSpPr/>
            <p:nvPr/>
          </p:nvSpPr>
          <p:spPr>
            <a:xfrm flipH="false" flipV="false" rot="0">
              <a:off x="2991" y="0"/>
              <a:ext cx="1632633" cy="698500"/>
            </a:xfrm>
            <a:custGeom>
              <a:avLst/>
              <a:gdLst/>
              <a:ahLst/>
              <a:cxnLst/>
              <a:rect r="r" b="b" t="t" l="l"/>
              <a:pathLst>
                <a:path h="698500" w="1632633">
                  <a:moveTo>
                    <a:pt x="1627791" y="362714"/>
                  </a:moveTo>
                  <a:lnTo>
                    <a:pt x="1440259" y="685036"/>
                  </a:lnTo>
                  <a:cubicBezTo>
                    <a:pt x="1435409" y="693372"/>
                    <a:pt x="1426492" y="698500"/>
                    <a:pt x="1416847" y="698500"/>
                  </a:cubicBezTo>
                  <a:lnTo>
                    <a:pt x="215787" y="698500"/>
                  </a:lnTo>
                  <a:cubicBezTo>
                    <a:pt x="206142" y="698500"/>
                    <a:pt x="197225" y="693372"/>
                    <a:pt x="192375" y="685036"/>
                  </a:cubicBezTo>
                  <a:lnTo>
                    <a:pt x="4843" y="362714"/>
                  </a:lnTo>
                  <a:cubicBezTo>
                    <a:pt x="0" y="354391"/>
                    <a:pt x="0" y="344109"/>
                    <a:pt x="4843" y="335786"/>
                  </a:cubicBezTo>
                  <a:lnTo>
                    <a:pt x="192375" y="13464"/>
                  </a:lnTo>
                  <a:cubicBezTo>
                    <a:pt x="197225" y="5128"/>
                    <a:pt x="206142" y="0"/>
                    <a:pt x="215787" y="0"/>
                  </a:cubicBezTo>
                  <a:lnTo>
                    <a:pt x="1416847" y="0"/>
                  </a:lnTo>
                  <a:cubicBezTo>
                    <a:pt x="1426492" y="0"/>
                    <a:pt x="1435409" y="5128"/>
                    <a:pt x="1440259" y="13464"/>
                  </a:cubicBezTo>
                  <a:lnTo>
                    <a:pt x="1627791" y="335786"/>
                  </a:lnTo>
                  <a:cubicBezTo>
                    <a:pt x="1632634" y="344109"/>
                    <a:pt x="1632634" y="354391"/>
                    <a:pt x="1627791" y="362714"/>
                  </a:cubicBezTo>
                  <a:close/>
                </a:path>
              </a:pathLst>
            </a:custGeom>
            <a:solidFill>
              <a:srgbClr val="00ADEF"/>
            </a:solidFill>
          </p:spPr>
        </p:sp>
        <p:sp>
          <p:nvSpPr>
            <p:cNvPr name="TextBox 11" id="11"/>
            <p:cNvSpPr txBox="true"/>
            <p:nvPr/>
          </p:nvSpPr>
          <p:spPr>
            <a:xfrm>
              <a:off x="114300" y="19050"/>
              <a:ext cx="1410016" cy="679450"/>
            </a:xfrm>
            <a:prstGeom prst="rect">
              <a:avLst/>
            </a:prstGeom>
          </p:spPr>
          <p:txBody>
            <a:bodyPr anchor="ctr" rtlCol="false" tIns="50800" lIns="50800" bIns="50800" rIns="50800"/>
            <a:lstStyle/>
            <a:p>
              <a:pPr algn="ctr">
                <a:lnSpc>
                  <a:spcPts val="2376"/>
                </a:lnSpc>
              </a:pPr>
            </a:p>
          </p:txBody>
        </p:sp>
      </p:grpSp>
      <p:grpSp>
        <p:nvGrpSpPr>
          <p:cNvPr name="Group 12" id="12"/>
          <p:cNvGrpSpPr/>
          <p:nvPr/>
        </p:nvGrpSpPr>
        <p:grpSpPr>
          <a:xfrm rot="0">
            <a:off x="11075875" y="1832983"/>
            <a:ext cx="9831143" cy="8448639"/>
            <a:chOff x="0" y="0"/>
            <a:chExt cx="812800" cy="698500"/>
          </a:xfrm>
        </p:grpSpPr>
        <p:sp>
          <p:nvSpPr>
            <p:cNvPr name="Freeform 13" id="13"/>
            <p:cNvSpPr/>
            <p:nvPr/>
          </p:nvSpPr>
          <p:spPr>
            <a:xfrm flipH="false" flipV="false" rot="0">
              <a:off x="1663" y="0"/>
              <a:ext cx="809473" cy="698500"/>
            </a:xfrm>
            <a:custGeom>
              <a:avLst/>
              <a:gdLst/>
              <a:ahLst/>
              <a:cxnLst/>
              <a:rect r="r" b="b" t="t" l="l"/>
              <a:pathLst>
                <a:path h="698500" w="809473">
                  <a:moveTo>
                    <a:pt x="806781" y="356737"/>
                  </a:moveTo>
                  <a:lnTo>
                    <a:pt x="612293" y="691013"/>
                  </a:lnTo>
                  <a:cubicBezTo>
                    <a:pt x="609596" y="695648"/>
                    <a:pt x="604638" y="698500"/>
                    <a:pt x="599275" y="698500"/>
                  </a:cubicBezTo>
                  <a:lnTo>
                    <a:pt x="210199" y="698500"/>
                  </a:lnTo>
                  <a:cubicBezTo>
                    <a:pt x="204836" y="698500"/>
                    <a:pt x="199878" y="695648"/>
                    <a:pt x="197181" y="691013"/>
                  </a:cubicBezTo>
                  <a:lnTo>
                    <a:pt x="2693" y="356737"/>
                  </a:lnTo>
                  <a:cubicBezTo>
                    <a:pt x="0" y="352109"/>
                    <a:pt x="0" y="346391"/>
                    <a:pt x="2693" y="341763"/>
                  </a:cubicBezTo>
                  <a:lnTo>
                    <a:pt x="197181" y="7487"/>
                  </a:lnTo>
                  <a:cubicBezTo>
                    <a:pt x="199878" y="2852"/>
                    <a:pt x="204836" y="0"/>
                    <a:pt x="210199" y="0"/>
                  </a:cubicBezTo>
                  <a:lnTo>
                    <a:pt x="599275" y="0"/>
                  </a:lnTo>
                  <a:cubicBezTo>
                    <a:pt x="604638" y="0"/>
                    <a:pt x="609596" y="2852"/>
                    <a:pt x="612293" y="7487"/>
                  </a:cubicBezTo>
                  <a:lnTo>
                    <a:pt x="806781" y="341763"/>
                  </a:lnTo>
                  <a:cubicBezTo>
                    <a:pt x="809474" y="346391"/>
                    <a:pt x="809474" y="352109"/>
                    <a:pt x="806781" y="356737"/>
                  </a:cubicBezTo>
                  <a:close/>
                </a:path>
              </a:pathLst>
            </a:custGeom>
            <a:solidFill>
              <a:srgbClr val="000B5D"/>
            </a:solidFill>
          </p:spPr>
        </p:sp>
        <p:sp>
          <p:nvSpPr>
            <p:cNvPr name="TextBox 14" id="14"/>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15" id="15"/>
          <p:cNvGrpSpPr/>
          <p:nvPr/>
        </p:nvGrpSpPr>
        <p:grpSpPr>
          <a:xfrm rot="0">
            <a:off x="7956263" y="6412804"/>
            <a:ext cx="4473900" cy="3874196"/>
            <a:chOff x="0" y="0"/>
            <a:chExt cx="4282440" cy="3708400"/>
          </a:xfrm>
        </p:grpSpPr>
        <p:sp>
          <p:nvSpPr>
            <p:cNvPr name="Freeform 16" id="1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29150" r="0" b="-29150"/>
              </a:stretch>
            </a:blipFill>
          </p:spPr>
        </p:sp>
      </p:grpSp>
      <p:grpSp>
        <p:nvGrpSpPr>
          <p:cNvPr name="Group 17" id="17"/>
          <p:cNvGrpSpPr/>
          <p:nvPr/>
        </p:nvGrpSpPr>
        <p:grpSpPr>
          <a:xfrm rot="0">
            <a:off x="12073883" y="8985306"/>
            <a:ext cx="2711731" cy="2330394"/>
            <a:chOff x="0" y="0"/>
            <a:chExt cx="812800" cy="698500"/>
          </a:xfrm>
        </p:grpSpPr>
        <p:sp>
          <p:nvSpPr>
            <p:cNvPr name="Freeform 18" id="18"/>
            <p:cNvSpPr/>
            <p:nvPr/>
          </p:nvSpPr>
          <p:spPr>
            <a:xfrm flipH="false" flipV="false" rot="0">
              <a:off x="6030" y="0"/>
              <a:ext cx="800739" cy="698500"/>
            </a:xfrm>
            <a:custGeom>
              <a:avLst/>
              <a:gdLst/>
              <a:ahLst/>
              <a:cxnLst/>
              <a:rect r="r" b="b" t="t" l="l"/>
              <a:pathLst>
                <a:path h="698500" w="800739">
                  <a:moveTo>
                    <a:pt x="790977" y="376395"/>
                  </a:moveTo>
                  <a:lnTo>
                    <a:pt x="619363" y="671355"/>
                  </a:lnTo>
                  <a:cubicBezTo>
                    <a:pt x="609585" y="688161"/>
                    <a:pt x="591609" y="698500"/>
                    <a:pt x="572165" y="698500"/>
                  </a:cubicBezTo>
                  <a:lnTo>
                    <a:pt x="228575" y="698500"/>
                  </a:lnTo>
                  <a:cubicBezTo>
                    <a:pt x="209131" y="698500"/>
                    <a:pt x="191155" y="688161"/>
                    <a:pt x="181377" y="671355"/>
                  </a:cubicBezTo>
                  <a:lnTo>
                    <a:pt x="9763" y="376395"/>
                  </a:lnTo>
                  <a:cubicBezTo>
                    <a:pt x="0" y="359615"/>
                    <a:pt x="0" y="338885"/>
                    <a:pt x="9763" y="322105"/>
                  </a:cubicBezTo>
                  <a:lnTo>
                    <a:pt x="181377" y="27145"/>
                  </a:lnTo>
                  <a:cubicBezTo>
                    <a:pt x="191155" y="10339"/>
                    <a:pt x="209131" y="0"/>
                    <a:pt x="228575" y="0"/>
                  </a:cubicBezTo>
                  <a:lnTo>
                    <a:pt x="572165" y="0"/>
                  </a:lnTo>
                  <a:cubicBezTo>
                    <a:pt x="591609" y="0"/>
                    <a:pt x="609585" y="10339"/>
                    <a:pt x="619363" y="27145"/>
                  </a:cubicBezTo>
                  <a:lnTo>
                    <a:pt x="790977" y="322105"/>
                  </a:lnTo>
                  <a:cubicBezTo>
                    <a:pt x="800740" y="338885"/>
                    <a:pt x="800740" y="359615"/>
                    <a:pt x="790977" y="376395"/>
                  </a:cubicBezTo>
                  <a:close/>
                </a:path>
              </a:pathLst>
            </a:custGeom>
            <a:solidFill>
              <a:srgbClr val="000B5D"/>
            </a:solidFill>
          </p:spPr>
        </p:sp>
        <p:sp>
          <p:nvSpPr>
            <p:cNvPr name="TextBox 19" id="19"/>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grpSp>
        <p:nvGrpSpPr>
          <p:cNvPr name="Group 20" id="20"/>
          <p:cNvGrpSpPr/>
          <p:nvPr/>
        </p:nvGrpSpPr>
        <p:grpSpPr>
          <a:xfrm rot="0">
            <a:off x="6997539" y="8891647"/>
            <a:ext cx="1917447" cy="1647806"/>
            <a:chOff x="0" y="0"/>
            <a:chExt cx="812800" cy="698500"/>
          </a:xfrm>
        </p:grpSpPr>
        <p:sp>
          <p:nvSpPr>
            <p:cNvPr name="Freeform 21" id="21"/>
            <p:cNvSpPr/>
            <p:nvPr/>
          </p:nvSpPr>
          <p:spPr>
            <a:xfrm flipH="false" flipV="false" rot="0">
              <a:off x="8529" y="0"/>
              <a:ext cx="795743" cy="698500"/>
            </a:xfrm>
            <a:custGeom>
              <a:avLst/>
              <a:gdLst/>
              <a:ahLst/>
              <a:cxnLst/>
              <a:rect r="r" b="b" t="t" l="l"/>
              <a:pathLst>
                <a:path h="698500" w="795743">
                  <a:moveTo>
                    <a:pt x="781936" y="387639"/>
                  </a:moveTo>
                  <a:lnTo>
                    <a:pt x="623406" y="660111"/>
                  </a:lnTo>
                  <a:cubicBezTo>
                    <a:pt x="609578" y="683878"/>
                    <a:pt x="584155" y="698500"/>
                    <a:pt x="556657" y="698500"/>
                  </a:cubicBezTo>
                  <a:lnTo>
                    <a:pt x="239085" y="698500"/>
                  </a:lnTo>
                  <a:cubicBezTo>
                    <a:pt x="211587" y="698500"/>
                    <a:pt x="186164" y="683878"/>
                    <a:pt x="172336" y="660111"/>
                  </a:cubicBezTo>
                  <a:lnTo>
                    <a:pt x="13806" y="387639"/>
                  </a:lnTo>
                  <a:cubicBezTo>
                    <a:pt x="0" y="363908"/>
                    <a:pt x="0" y="334592"/>
                    <a:pt x="13806" y="310861"/>
                  </a:cubicBezTo>
                  <a:lnTo>
                    <a:pt x="172336" y="38389"/>
                  </a:lnTo>
                  <a:cubicBezTo>
                    <a:pt x="186164" y="14622"/>
                    <a:pt x="211587" y="0"/>
                    <a:pt x="239085" y="0"/>
                  </a:cubicBezTo>
                  <a:lnTo>
                    <a:pt x="556657" y="0"/>
                  </a:lnTo>
                  <a:cubicBezTo>
                    <a:pt x="584155" y="0"/>
                    <a:pt x="609578" y="14622"/>
                    <a:pt x="623406" y="38389"/>
                  </a:cubicBezTo>
                  <a:lnTo>
                    <a:pt x="781936" y="310861"/>
                  </a:lnTo>
                  <a:cubicBezTo>
                    <a:pt x="795742" y="334592"/>
                    <a:pt x="795742" y="363908"/>
                    <a:pt x="781936" y="387639"/>
                  </a:cubicBezTo>
                  <a:close/>
                </a:path>
              </a:pathLst>
            </a:custGeom>
            <a:solidFill>
              <a:srgbClr val="00ADEF"/>
            </a:solidFill>
          </p:spPr>
        </p:sp>
        <p:sp>
          <p:nvSpPr>
            <p:cNvPr name="TextBox 22" id="22"/>
            <p:cNvSpPr txBox="true"/>
            <p:nvPr/>
          </p:nvSpPr>
          <p:spPr>
            <a:xfrm>
              <a:off x="114300" y="19050"/>
              <a:ext cx="584200" cy="679450"/>
            </a:xfrm>
            <a:prstGeom prst="rect">
              <a:avLst/>
            </a:prstGeom>
          </p:spPr>
          <p:txBody>
            <a:bodyPr anchor="ctr" rtlCol="false" tIns="50800" lIns="50800" bIns="50800" rIns="50800"/>
            <a:lstStyle/>
            <a:p>
              <a:pPr algn="ctr">
                <a:lnSpc>
                  <a:spcPts val="2376"/>
                </a:lnSpc>
              </a:pPr>
            </a:p>
          </p:txBody>
        </p:sp>
      </p:grpSp>
      <p:sp>
        <p:nvSpPr>
          <p:cNvPr name="Freeform 23" id="23"/>
          <p:cNvSpPr/>
          <p:nvPr/>
        </p:nvSpPr>
        <p:spPr>
          <a:xfrm flipH="false" flipV="false" rot="0">
            <a:off x="13175949" y="2044159"/>
            <a:ext cx="4603204" cy="8008826"/>
          </a:xfrm>
          <a:custGeom>
            <a:avLst/>
            <a:gdLst/>
            <a:ahLst/>
            <a:cxnLst/>
            <a:rect r="r" b="b" t="t" l="l"/>
            <a:pathLst>
              <a:path h="8008826" w="4603204">
                <a:moveTo>
                  <a:pt x="0" y="0"/>
                </a:moveTo>
                <a:lnTo>
                  <a:pt x="4603204" y="0"/>
                </a:lnTo>
                <a:lnTo>
                  <a:pt x="4603204" y="8008826"/>
                </a:lnTo>
                <a:lnTo>
                  <a:pt x="0" y="8008826"/>
                </a:lnTo>
                <a:lnTo>
                  <a:pt x="0" y="0"/>
                </a:lnTo>
                <a:close/>
              </a:path>
            </a:pathLst>
          </a:custGeom>
          <a:blipFill>
            <a:blip r:embed="rId3"/>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16234A"/>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661766" y="-548487"/>
            <a:ext cx="15176340" cy="12515946"/>
          </a:xfrm>
          <a:custGeom>
            <a:avLst/>
            <a:gdLst/>
            <a:ahLst/>
            <a:cxnLst/>
            <a:rect r="r" b="b" t="t" l="l"/>
            <a:pathLst>
              <a:path h="12515946" w="15176340">
                <a:moveTo>
                  <a:pt x="0" y="0"/>
                </a:moveTo>
                <a:lnTo>
                  <a:pt x="15176340" y="0"/>
                </a:lnTo>
                <a:lnTo>
                  <a:pt x="15176340" y="12515946"/>
                </a:lnTo>
                <a:lnTo>
                  <a:pt x="0" y="12515946"/>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91989" cy="10287000"/>
            <a:chOff x="0" y="0"/>
            <a:chExt cx="50565" cy="2709333"/>
          </a:xfrm>
        </p:grpSpPr>
        <p:sp>
          <p:nvSpPr>
            <p:cNvPr name="Freeform 4" id="4"/>
            <p:cNvSpPr/>
            <p:nvPr/>
          </p:nvSpPr>
          <p:spPr>
            <a:xfrm flipH="false" flipV="false" rot="0">
              <a:off x="0" y="0"/>
              <a:ext cx="50565" cy="2709333"/>
            </a:xfrm>
            <a:custGeom>
              <a:avLst/>
              <a:gdLst/>
              <a:ahLst/>
              <a:cxnLst/>
              <a:rect r="r" b="b" t="t" l="l"/>
              <a:pathLst>
                <a:path h="2709333" w="50565">
                  <a:moveTo>
                    <a:pt x="0" y="0"/>
                  </a:moveTo>
                  <a:lnTo>
                    <a:pt x="50565" y="0"/>
                  </a:lnTo>
                  <a:lnTo>
                    <a:pt x="50565" y="2709333"/>
                  </a:lnTo>
                  <a:lnTo>
                    <a:pt x="0" y="2709333"/>
                  </a:lnTo>
                  <a:close/>
                </a:path>
              </a:pathLst>
            </a:custGeom>
            <a:solidFill>
              <a:srgbClr val="C6AD5F"/>
            </a:solidFill>
          </p:spPr>
        </p:sp>
        <p:sp>
          <p:nvSpPr>
            <p:cNvPr name="TextBox 5" id="5"/>
            <p:cNvSpPr txBox="true"/>
            <p:nvPr/>
          </p:nvSpPr>
          <p:spPr>
            <a:xfrm>
              <a:off x="0" y="-38100"/>
              <a:ext cx="50565" cy="2747433"/>
            </a:xfrm>
            <a:prstGeom prst="rect">
              <a:avLst/>
            </a:prstGeom>
          </p:spPr>
          <p:txBody>
            <a:bodyPr anchor="ctr" rtlCol="false" tIns="50800" lIns="50800" bIns="50800" rIns="50800"/>
            <a:lstStyle/>
            <a:p>
              <a:pPr algn="ctr">
                <a:lnSpc>
                  <a:spcPts val="2100"/>
                </a:lnSpc>
              </a:pPr>
            </a:p>
          </p:txBody>
        </p:sp>
      </p:grpSp>
      <p:sp>
        <p:nvSpPr>
          <p:cNvPr name="Freeform 6" id="6"/>
          <p:cNvSpPr/>
          <p:nvPr/>
        </p:nvSpPr>
        <p:spPr>
          <a:xfrm flipH="false" flipV="false" rot="0">
            <a:off x="7375232" y="3860661"/>
            <a:ext cx="3233463" cy="1848825"/>
          </a:xfrm>
          <a:custGeom>
            <a:avLst/>
            <a:gdLst/>
            <a:ahLst/>
            <a:cxnLst/>
            <a:rect r="r" b="b" t="t" l="l"/>
            <a:pathLst>
              <a:path h="1848825" w="3233463">
                <a:moveTo>
                  <a:pt x="0" y="0"/>
                </a:moveTo>
                <a:lnTo>
                  <a:pt x="3233463" y="0"/>
                </a:lnTo>
                <a:lnTo>
                  <a:pt x="3233463" y="1848825"/>
                </a:lnTo>
                <a:lnTo>
                  <a:pt x="0" y="1848825"/>
                </a:lnTo>
                <a:lnTo>
                  <a:pt x="0" y="0"/>
                </a:lnTo>
                <a:close/>
              </a:path>
            </a:pathLst>
          </a:custGeom>
          <a:blipFill>
            <a:blip r:embed="rId4"/>
            <a:stretch>
              <a:fillRect l="0" t="0" r="0" b="0"/>
            </a:stretch>
          </a:blipFill>
        </p:spPr>
      </p:sp>
      <p:sp>
        <p:nvSpPr>
          <p:cNvPr name="Freeform 7" id="7"/>
          <p:cNvSpPr/>
          <p:nvPr/>
        </p:nvSpPr>
        <p:spPr>
          <a:xfrm flipH="false" flipV="false" rot="0">
            <a:off x="8084057" y="6683898"/>
            <a:ext cx="450037" cy="450037"/>
          </a:xfrm>
          <a:custGeom>
            <a:avLst/>
            <a:gdLst/>
            <a:ahLst/>
            <a:cxnLst/>
            <a:rect r="r" b="b" t="t" l="l"/>
            <a:pathLst>
              <a:path h="450037" w="450037">
                <a:moveTo>
                  <a:pt x="0" y="0"/>
                </a:moveTo>
                <a:lnTo>
                  <a:pt x="450037" y="0"/>
                </a:lnTo>
                <a:lnTo>
                  <a:pt x="450037" y="450037"/>
                </a:lnTo>
                <a:lnTo>
                  <a:pt x="0" y="4500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8846125" y="6683898"/>
            <a:ext cx="440913" cy="440913"/>
          </a:xfrm>
          <a:custGeom>
            <a:avLst/>
            <a:gdLst/>
            <a:ahLst/>
            <a:cxnLst/>
            <a:rect r="r" b="b" t="t" l="l"/>
            <a:pathLst>
              <a:path h="440913" w="440913">
                <a:moveTo>
                  <a:pt x="0" y="0"/>
                </a:moveTo>
                <a:lnTo>
                  <a:pt x="440913" y="0"/>
                </a:lnTo>
                <a:lnTo>
                  <a:pt x="440913" y="440913"/>
                </a:lnTo>
                <a:lnTo>
                  <a:pt x="0" y="4409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9608131" y="6671827"/>
            <a:ext cx="431914" cy="431914"/>
          </a:xfrm>
          <a:custGeom>
            <a:avLst/>
            <a:gdLst/>
            <a:ahLst/>
            <a:cxnLst/>
            <a:rect r="r" b="b" t="t" l="l"/>
            <a:pathLst>
              <a:path h="431914" w="431914">
                <a:moveTo>
                  <a:pt x="0" y="0"/>
                </a:moveTo>
                <a:lnTo>
                  <a:pt x="431914" y="0"/>
                </a:lnTo>
                <a:lnTo>
                  <a:pt x="431914" y="431914"/>
                </a:lnTo>
                <a:lnTo>
                  <a:pt x="0" y="4319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6952795" y="7482423"/>
            <a:ext cx="4078337" cy="1331669"/>
          </a:xfrm>
          <a:prstGeom prst="rect">
            <a:avLst/>
          </a:prstGeom>
        </p:spPr>
        <p:txBody>
          <a:bodyPr anchor="t" rtlCol="false" tIns="0" lIns="0" bIns="0" rIns="0">
            <a:spAutoFit/>
          </a:bodyPr>
          <a:lstStyle/>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Contacto</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Teléfono: +569 6406 6491</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Whatsapp: +569 6406 6491</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Email: contacto@ore-mining.com</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Web: www.oremining.cl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363576" y="3035289"/>
            <a:ext cx="7924424" cy="6862194"/>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7443" t="0" r="-7443" b="0"/>
              </a:stretch>
            </a:blipFill>
          </p:spPr>
        </p:sp>
      </p:grpSp>
      <p:grpSp>
        <p:nvGrpSpPr>
          <p:cNvPr name="Group 4" id="4"/>
          <p:cNvGrpSpPr/>
          <p:nvPr/>
        </p:nvGrpSpPr>
        <p:grpSpPr>
          <a:xfrm rot="0">
            <a:off x="8158227" y="9138159"/>
            <a:ext cx="2049570" cy="2602202"/>
            <a:chOff x="0" y="0"/>
            <a:chExt cx="698500" cy="886839"/>
          </a:xfrm>
        </p:grpSpPr>
        <p:sp>
          <p:nvSpPr>
            <p:cNvPr name="Freeform 5" id="5"/>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6" id="6"/>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7" id="7"/>
          <p:cNvGrpSpPr/>
          <p:nvPr/>
        </p:nvGrpSpPr>
        <p:grpSpPr>
          <a:xfrm rot="5400000">
            <a:off x="17232694" y="-166028"/>
            <a:ext cx="1028700" cy="4345233"/>
            <a:chOff x="0" y="0"/>
            <a:chExt cx="698500" cy="2950467"/>
          </a:xfrm>
        </p:grpSpPr>
        <p:sp>
          <p:nvSpPr>
            <p:cNvPr name="Freeform 8" id="8"/>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9" id="9"/>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5400000">
            <a:off x="16744950" y="-139422"/>
            <a:ext cx="1028700" cy="5320722"/>
            <a:chOff x="0" y="0"/>
            <a:chExt cx="698500" cy="3612836"/>
          </a:xfrm>
        </p:grpSpPr>
        <p:sp>
          <p:nvSpPr>
            <p:cNvPr name="Freeform 11" id="11"/>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12" id="12"/>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9033331" y="8191053"/>
            <a:ext cx="2348933" cy="3614160"/>
            <a:chOff x="0" y="0"/>
            <a:chExt cx="698500" cy="1074739"/>
          </a:xfrm>
        </p:grpSpPr>
        <p:sp>
          <p:nvSpPr>
            <p:cNvPr name="Freeform 14" id="14"/>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15" id="15"/>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Freeform 16" id="16"/>
          <p:cNvSpPr/>
          <p:nvPr/>
        </p:nvSpPr>
        <p:spPr>
          <a:xfrm flipH="false" flipV="false" rot="0">
            <a:off x="1561347" y="4272184"/>
            <a:ext cx="7475005" cy="3418268"/>
          </a:xfrm>
          <a:custGeom>
            <a:avLst/>
            <a:gdLst/>
            <a:ahLst/>
            <a:cxnLst/>
            <a:rect r="r" b="b" t="t" l="l"/>
            <a:pathLst>
              <a:path h="3418268" w="7475005">
                <a:moveTo>
                  <a:pt x="0" y="0"/>
                </a:moveTo>
                <a:lnTo>
                  <a:pt x="7475005" y="0"/>
                </a:lnTo>
                <a:lnTo>
                  <a:pt x="7475005" y="3418267"/>
                </a:lnTo>
                <a:lnTo>
                  <a:pt x="0" y="3418267"/>
                </a:lnTo>
                <a:lnTo>
                  <a:pt x="0" y="0"/>
                </a:lnTo>
                <a:close/>
              </a:path>
            </a:pathLst>
          </a:custGeom>
          <a:blipFill>
            <a:blip r:embed="rId3"/>
            <a:stretch>
              <a:fillRect l="0" t="0" r="0" b="0"/>
            </a:stretch>
          </a:blipFill>
        </p:spPr>
      </p:sp>
      <p:sp>
        <p:nvSpPr>
          <p:cNvPr name="TextBox 17" id="17"/>
          <p:cNvSpPr txBox="true"/>
          <p:nvPr/>
        </p:nvSpPr>
        <p:spPr>
          <a:xfrm rot="0">
            <a:off x="1561347" y="3338734"/>
            <a:ext cx="2395895"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FRACCIONES</a:t>
            </a:r>
          </a:p>
        </p:txBody>
      </p:sp>
      <p:sp>
        <p:nvSpPr>
          <p:cNvPr name="TextBox 18" id="18"/>
          <p:cNvSpPr txBox="true"/>
          <p:nvPr/>
        </p:nvSpPr>
        <p:spPr>
          <a:xfrm rot="0">
            <a:off x="1561347" y="1684326"/>
            <a:ext cx="11849443" cy="625475"/>
          </a:xfrm>
          <a:prstGeom prst="rect">
            <a:avLst/>
          </a:prstGeom>
        </p:spPr>
        <p:txBody>
          <a:bodyPr anchor="t" rtlCol="false" tIns="0" lIns="0" bIns="0" rIns="0">
            <a:spAutoFit/>
          </a:bodyPr>
          <a:lstStyle/>
          <a:p>
            <a:pPr algn="l">
              <a:lnSpc>
                <a:spcPts val="4599"/>
              </a:lnSpc>
            </a:pPr>
            <a:r>
              <a:rPr lang="en-US" sz="3999" b="true">
                <a:solidFill>
                  <a:srgbClr val="000B5D"/>
                </a:solidFill>
                <a:latin typeface="Poppins Bold"/>
                <a:ea typeface="Poppins Bold"/>
                <a:cs typeface="Poppins Bold"/>
                <a:sym typeface="Poppins Bold"/>
              </a:rPr>
              <a:t>CONOCIMIENTOS BÁSICOS DE MATEMÁTICAS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636727" y="3424806"/>
            <a:ext cx="7924424" cy="6862194"/>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87" t="0" r="-14987" b="0"/>
              </a:stretch>
            </a:blipFill>
          </p:spPr>
        </p:sp>
      </p:grpSp>
      <p:grpSp>
        <p:nvGrpSpPr>
          <p:cNvPr name="Group 4" id="4"/>
          <p:cNvGrpSpPr/>
          <p:nvPr/>
        </p:nvGrpSpPr>
        <p:grpSpPr>
          <a:xfrm rot="0">
            <a:off x="9024709" y="9768901"/>
            <a:ext cx="2049570" cy="2602202"/>
            <a:chOff x="0" y="0"/>
            <a:chExt cx="698500" cy="886839"/>
          </a:xfrm>
        </p:grpSpPr>
        <p:sp>
          <p:nvSpPr>
            <p:cNvPr name="Freeform 5" id="5"/>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6" id="6"/>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7" id="7"/>
          <p:cNvGrpSpPr/>
          <p:nvPr/>
        </p:nvGrpSpPr>
        <p:grpSpPr>
          <a:xfrm rot="5400000">
            <a:off x="17232694" y="-166028"/>
            <a:ext cx="1028700" cy="4345233"/>
            <a:chOff x="0" y="0"/>
            <a:chExt cx="698500" cy="2950467"/>
          </a:xfrm>
        </p:grpSpPr>
        <p:sp>
          <p:nvSpPr>
            <p:cNvPr name="Freeform 8" id="8"/>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9" id="9"/>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5400000">
            <a:off x="16744950" y="-139422"/>
            <a:ext cx="1028700" cy="5320722"/>
            <a:chOff x="0" y="0"/>
            <a:chExt cx="698500" cy="3612836"/>
          </a:xfrm>
        </p:grpSpPr>
        <p:sp>
          <p:nvSpPr>
            <p:cNvPr name="Freeform 11" id="11"/>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12" id="12"/>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9899813" y="8821795"/>
            <a:ext cx="2348933" cy="3614160"/>
            <a:chOff x="0" y="0"/>
            <a:chExt cx="698500" cy="1074739"/>
          </a:xfrm>
        </p:grpSpPr>
        <p:sp>
          <p:nvSpPr>
            <p:cNvPr name="Freeform 14" id="14"/>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15" id="15"/>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Freeform 16" id="16"/>
          <p:cNvSpPr/>
          <p:nvPr/>
        </p:nvSpPr>
        <p:spPr>
          <a:xfrm flipH="false" flipV="false" rot="0">
            <a:off x="1028700" y="3886211"/>
            <a:ext cx="9508122" cy="5372089"/>
          </a:xfrm>
          <a:custGeom>
            <a:avLst/>
            <a:gdLst/>
            <a:ahLst/>
            <a:cxnLst/>
            <a:rect r="r" b="b" t="t" l="l"/>
            <a:pathLst>
              <a:path h="5372089" w="9508122">
                <a:moveTo>
                  <a:pt x="0" y="0"/>
                </a:moveTo>
                <a:lnTo>
                  <a:pt x="9508122" y="0"/>
                </a:lnTo>
                <a:lnTo>
                  <a:pt x="9508122" y="5372089"/>
                </a:lnTo>
                <a:lnTo>
                  <a:pt x="0" y="5372089"/>
                </a:lnTo>
                <a:lnTo>
                  <a:pt x="0" y="0"/>
                </a:lnTo>
                <a:close/>
              </a:path>
            </a:pathLst>
          </a:custGeom>
          <a:blipFill>
            <a:blip r:embed="rId3"/>
            <a:stretch>
              <a:fillRect l="0" t="0" r="0" b="0"/>
            </a:stretch>
          </a:blipFill>
        </p:spPr>
      </p:sp>
      <p:sp>
        <p:nvSpPr>
          <p:cNvPr name="TextBox 17" id="17"/>
          <p:cNvSpPr txBox="true"/>
          <p:nvPr/>
        </p:nvSpPr>
        <p:spPr>
          <a:xfrm rot="0">
            <a:off x="1028700" y="1938570"/>
            <a:ext cx="8282820"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REPRESENTACIÓN DE FRACCIONES</a:t>
            </a:r>
          </a:p>
        </p:txBody>
      </p:sp>
      <p:sp>
        <p:nvSpPr>
          <p:cNvPr name="TextBox 18" id="18"/>
          <p:cNvSpPr txBox="true"/>
          <p:nvPr/>
        </p:nvSpPr>
        <p:spPr>
          <a:xfrm rot="0">
            <a:off x="1028700" y="1009650"/>
            <a:ext cx="11849443" cy="625475"/>
          </a:xfrm>
          <a:prstGeom prst="rect">
            <a:avLst/>
          </a:prstGeom>
        </p:spPr>
        <p:txBody>
          <a:bodyPr anchor="t" rtlCol="false" tIns="0" lIns="0" bIns="0" rIns="0">
            <a:spAutoFit/>
          </a:bodyPr>
          <a:lstStyle/>
          <a:p>
            <a:pPr algn="l">
              <a:lnSpc>
                <a:spcPts val="4599"/>
              </a:lnSpc>
            </a:pPr>
            <a:r>
              <a:rPr lang="en-US" sz="3999" b="true">
                <a:solidFill>
                  <a:srgbClr val="000B5D"/>
                </a:solidFill>
                <a:latin typeface="Poppins Bold"/>
                <a:ea typeface="Poppins Bold"/>
                <a:cs typeface="Poppins Bold"/>
                <a:sym typeface="Poppins Bold"/>
              </a:rPr>
              <a:t>CONOCIMIENTOS BÁSICOS DE MATEMÁTICAS</a:t>
            </a:r>
          </a:p>
        </p:txBody>
      </p:sp>
      <p:sp>
        <p:nvSpPr>
          <p:cNvPr name="TextBox 19" id="19"/>
          <p:cNvSpPr txBox="true"/>
          <p:nvPr/>
        </p:nvSpPr>
        <p:spPr>
          <a:xfrm rot="0">
            <a:off x="1028700" y="2816211"/>
            <a:ext cx="9990749" cy="631851"/>
          </a:xfrm>
          <a:prstGeom prst="rect">
            <a:avLst/>
          </a:prstGeom>
        </p:spPr>
        <p:txBody>
          <a:bodyPr anchor="t" rtlCol="false" tIns="0" lIns="0" bIns="0" rIns="0">
            <a:spAutoFit/>
          </a:bodyPr>
          <a:lstStyle/>
          <a:p>
            <a:pPr algn="l">
              <a:lnSpc>
                <a:spcPts val="2376"/>
              </a:lnSpc>
              <a:spcBef>
                <a:spcPct val="0"/>
              </a:spcBef>
            </a:pPr>
            <a:r>
              <a:rPr lang="en-US" sz="2376">
                <a:solidFill>
                  <a:srgbClr val="000B5D"/>
                </a:solidFill>
                <a:latin typeface="Poppins"/>
                <a:ea typeface="Poppins"/>
                <a:cs typeface="Poppins"/>
                <a:sym typeface="Poppins"/>
              </a:rPr>
              <a:t>Recordemos que una fracción representa las partes consideradas de un entero que ha sido dividido en partes iguales.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252452" y="3035289"/>
            <a:ext cx="7924424" cy="6862194"/>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9771" t="0" r="-10447" b="0"/>
              </a:stretch>
            </a:blipFill>
          </p:spPr>
        </p:sp>
      </p:grpSp>
      <p:grpSp>
        <p:nvGrpSpPr>
          <p:cNvPr name="Group 4" id="4"/>
          <p:cNvGrpSpPr/>
          <p:nvPr/>
        </p:nvGrpSpPr>
        <p:grpSpPr>
          <a:xfrm rot="0">
            <a:off x="10209113" y="9738865"/>
            <a:ext cx="2049570" cy="2602202"/>
            <a:chOff x="0" y="0"/>
            <a:chExt cx="698500" cy="886839"/>
          </a:xfrm>
        </p:grpSpPr>
        <p:sp>
          <p:nvSpPr>
            <p:cNvPr name="Freeform 5" id="5"/>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6" id="6"/>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7" id="7"/>
          <p:cNvGrpSpPr/>
          <p:nvPr/>
        </p:nvGrpSpPr>
        <p:grpSpPr>
          <a:xfrm rot="5400000">
            <a:off x="17232694" y="-166028"/>
            <a:ext cx="1028700" cy="4345233"/>
            <a:chOff x="0" y="0"/>
            <a:chExt cx="698500" cy="2950467"/>
          </a:xfrm>
        </p:grpSpPr>
        <p:sp>
          <p:nvSpPr>
            <p:cNvPr name="Freeform 8" id="8"/>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9" id="9"/>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5400000">
            <a:off x="16744950" y="-139422"/>
            <a:ext cx="1028700" cy="5320722"/>
            <a:chOff x="0" y="0"/>
            <a:chExt cx="698500" cy="3612836"/>
          </a:xfrm>
        </p:grpSpPr>
        <p:sp>
          <p:nvSpPr>
            <p:cNvPr name="Freeform 11" id="11"/>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12" id="12"/>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11084217" y="8791760"/>
            <a:ext cx="2348933" cy="3614160"/>
            <a:chOff x="0" y="0"/>
            <a:chExt cx="698500" cy="1074739"/>
          </a:xfrm>
        </p:grpSpPr>
        <p:sp>
          <p:nvSpPr>
            <p:cNvPr name="Freeform 14" id="14"/>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15" id="15"/>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Freeform 16" id="16"/>
          <p:cNvSpPr/>
          <p:nvPr/>
        </p:nvSpPr>
        <p:spPr>
          <a:xfrm flipH="false" flipV="false" rot="0">
            <a:off x="1028700" y="3497912"/>
            <a:ext cx="10205198" cy="1645588"/>
          </a:xfrm>
          <a:custGeom>
            <a:avLst/>
            <a:gdLst/>
            <a:ahLst/>
            <a:cxnLst/>
            <a:rect r="r" b="b" t="t" l="l"/>
            <a:pathLst>
              <a:path h="1645588" w="10205198">
                <a:moveTo>
                  <a:pt x="0" y="0"/>
                </a:moveTo>
                <a:lnTo>
                  <a:pt x="10205198" y="0"/>
                </a:lnTo>
                <a:lnTo>
                  <a:pt x="10205198" y="1645588"/>
                </a:lnTo>
                <a:lnTo>
                  <a:pt x="0" y="1645588"/>
                </a:lnTo>
                <a:lnTo>
                  <a:pt x="0" y="0"/>
                </a:lnTo>
                <a:close/>
              </a:path>
            </a:pathLst>
          </a:custGeom>
          <a:blipFill>
            <a:blip r:embed="rId3"/>
            <a:stretch>
              <a:fillRect l="0" t="0" r="0" b="0"/>
            </a:stretch>
          </a:blipFill>
        </p:spPr>
      </p:sp>
      <p:sp>
        <p:nvSpPr>
          <p:cNvPr name="Freeform 17" id="17"/>
          <p:cNvSpPr/>
          <p:nvPr/>
        </p:nvSpPr>
        <p:spPr>
          <a:xfrm flipH="false" flipV="false" rot="0">
            <a:off x="2511664" y="5675025"/>
            <a:ext cx="7239269" cy="3583275"/>
          </a:xfrm>
          <a:custGeom>
            <a:avLst/>
            <a:gdLst/>
            <a:ahLst/>
            <a:cxnLst/>
            <a:rect r="r" b="b" t="t" l="l"/>
            <a:pathLst>
              <a:path h="3583275" w="7239269">
                <a:moveTo>
                  <a:pt x="0" y="0"/>
                </a:moveTo>
                <a:lnTo>
                  <a:pt x="7239270" y="0"/>
                </a:lnTo>
                <a:lnTo>
                  <a:pt x="7239270" y="3583275"/>
                </a:lnTo>
                <a:lnTo>
                  <a:pt x="0" y="3583275"/>
                </a:lnTo>
                <a:lnTo>
                  <a:pt x="0" y="0"/>
                </a:lnTo>
                <a:close/>
              </a:path>
            </a:pathLst>
          </a:custGeom>
          <a:blipFill>
            <a:blip r:embed="rId4"/>
            <a:stretch>
              <a:fillRect l="0" t="-7124" r="0" b="-6516"/>
            </a:stretch>
          </a:blipFill>
        </p:spPr>
      </p:sp>
      <p:sp>
        <p:nvSpPr>
          <p:cNvPr name="TextBox 18" id="18"/>
          <p:cNvSpPr txBox="true"/>
          <p:nvPr/>
        </p:nvSpPr>
        <p:spPr>
          <a:xfrm rot="0">
            <a:off x="1028700" y="2728224"/>
            <a:ext cx="8282820"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NÚMERO MIXTO</a:t>
            </a:r>
          </a:p>
        </p:txBody>
      </p:sp>
      <p:sp>
        <p:nvSpPr>
          <p:cNvPr name="TextBox 19" id="19"/>
          <p:cNvSpPr txBox="true"/>
          <p:nvPr/>
        </p:nvSpPr>
        <p:spPr>
          <a:xfrm rot="0">
            <a:off x="1028700" y="1799304"/>
            <a:ext cx="11849443" cy="625475"/>
          </a:xfrm>
          <a:prstGeom prst="rect">
            <a:avLst/>
          </a:prstGeom>
        </p:spPr>
        <p:txBody>
          <a:bodyPr anchor="t" rtlCol="false" tIns="0" lIns="0" bIns="0" rIns="0">
            <a:spAutoFit/>
          </a:bodyPr>
          <a:lstStyle/>
          <a:p>
            <a:pPr algn="l">
              <a:lnSpc>
                <a:spcPts val="4599"/>
              </a:lnSpc>
            </a:pPr>
            <a:r>
              <a:rPr lang="en-US" sz="3999" b="true">
                <a:solidFill>
                  <a:srgbClr val="000B5D"/>
                </a:solidFill>
                <a:latin typeface="Poppins Bold"/>
                <a:ea typeface="Poppins Bold"/>
                <a:cs typeface="Poppins Bold"/>
                <a:sym typeface="Poppins Bold"/>
              </a:rPr>
              <a:t>CONOCIMIENTOS BÁSICOS DE MATEMÁTICAS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636727" y="3424806"/>
            <a:ext cx="7924424" cy="6862194"/>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42075" t="-12065" r="-3581" b="0"/>
              </a:stretch>
            </a:blipFill>
          </p:spPr>
        </p:sp>
      </p:grpSp>
      <p:grpSp>
        <p:nvGrpSpPr>
          <p:cNvPr name="Group 4" id="4"/>
          <p:cNvGrpSpPr/>
          <p:nvPr/>
        </p:nvGrpSpPr>
        <p:grpSpPr>
          <a:xfrm rot="0">
            <a:off x="9024709" y="9768901"/>
            <a:ext cx="2049570" cy="2602202"/>
            <a:chOff x="0" y="0"/>
            <a:chExt cx="698500" cy="886839"/>
          </a:xfrm>
        </p:grpSpPr>
        <p:sp>
          <p:nvSpPr>
            <p:cNvPr name="Freeform 5" id="5"/>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6" id="6"/>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7" id="7"/>
          <p:cNvGrpSpPr/>
          <p:nvPr/>
        </p:nvGrpSpPr>
        <p:grpSpPr>
          <a:xfrm rot="5400000">
            <a:off x="17232694" y="-166028"/>
            <a:ext cx="1028700" cy="4345233"/>
            <a:chOff x="0" y="0"/>
            <a:chExt cx="698500" cy="2950467"/>
          </a:xfrm>
        </p:grpSpPr>
        <p:sp>
          <p:nvSpPr>
            <p:cNvPr name="Freeform 8" id="8"/>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9" id="9"/>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5400000">
            <a:off x="16744950" y="-139422"/>
            <a:ext cx="1028700" cy="5320722"/>
            <a:chOff x="0" y="0"/>
            <a:chExt cx="698500" cy="3612836"/>
          </a:xfrm>
        </p:grpSpPr>
        <p:sp>
          <p:nvSpPr>
            <p:cNvPr name="Freeform 11" id="11"/>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12" id="12"/>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9899813" y="8821795"/>
            <a:ext cx="2348933" cy="3614160"/>
            <a:chOff x="0" y="0"/>
            <a:chExt cx="698500" cy="1074739"/>
          </a:xfrm>
        </p:grpSpPr>
        <p:sp>
          <p:nvSpPr>
            <p:cNvPr name="Freeform 14" id="14"/>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15" id="15"/>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Freeform 16" id="16"/>
          <p:cNvSpPr/>
          <p:nvPr/>
        </p:nvSpPr>
        <p:spPr>
          <a:xfrm flipH="false" flipV="false" rot="0">
            <a:off x="1028700" y="4476761"/>
            <a:ext cx="8844161" cy="3553259"/>
          </a:xfrm>
          <a:custGeom>
            <a:avLst/>
            <a:gdLst/>
            <a:ahLst/>
            <a:cxnLst/>
            <a:rect r="r" b="b" t="t" l="l"/>
            <a:pathLst>
              <a:path h="3553259" w="8844161">
                <a:moveTo>
                  <a:pt x="0" y="0"/>
                </a:moveTo>
                <a:lnTo>
                  <a:pt x="8844161" y="0"/>
                </a:lnTo>
                <a:lnTo>
                  <a:pt x="8844161" y="3553259"/>
                </a:lnTo>
                <a:lnTo>
                  <a:pt x="0" y="3553259"/>
                </a:lnTo>
                <a:lnTo>
                  <a:pt x="0" y="0"/>
                </a:lnTo>
                <a:close/>
              </a:path>
            </a:pathLst>
          </a:custGeom>
          <a:blipFill>
            <a:blip r:embed="rId3"/>
            <a:stretch>
              <a:fillRect l="0" t="0" r="0" b="0"/>
            </a:stretch>
          </a:blipFill>
        </p:spPr>
      </p:sp>
      <p:sp>
        <p:nvSpPr>
          <p:cNvPr name="TextBox 17" id="17"/>
          <p:cNvSpPr txBox="true"/>
          <p:nvPr/>
        </p:nvSpPr>
        <p:spPr>
          <a:xfrm rot="0">
            <a:off x="1028700" y="1938570"/>
            <a:ext cx="9754552" cy="1009650"/>
          </a:xfrm>
          <a:prstGeom prst="rect">
            <a:avLst/>
          </a:prstGeom>
        </p:spPr>
        <p:txBody>
          <a:bodyPr anchor="t" rtlCol="false" tIns="0" lIns="0" bIns="0" rIns="0">
            <a:spAutoFit/>
          </a:bodyPr>
          <a:lstStyle/>
          <a:p>
            <a:pPr algn="l">
              <a:lnSpc>
                <a:spcPts val="4079"/>
              </a:lnSpc>
            </a:pPr>
            <a:r>
              <a:rPr lang="en-US" sz="2400" b="true">
                <a:solidFill>
                  <a:srgbClr val="000B5D"/>
                </a:solidFill>
                <a:latin typeface="Poppins Bold"/>
                <a:ea typeface="Poppins Bold"/>
                <a:cs typeface="Poppins Bold"/>
                <a:sym typeface="Poppins Bold"/>
              </a:rPr>
              <a:t>TRANSFORMACIÓN DE NÚMERO MIXTO A FRACCIÓN IMPROPIA</a:t>
            </a:r>
          </a:p>
          <a:p>
            <a:pPr algn="l">
              <a:lnSpc>
                <a:spcPts val="4079"/>
              </a:lnSpc>
            </a:pPr>
          </a:p>
        </p:txBody>
      </p:sp>
      <p:sp>
        <p:nvSpPr>
          <p:cNvPr name="TextBox 18" id="18"/>
          <p:cNvSpPr txBox="true"/>
          <p:nvPr/>
        </p:nvSpPr>
        <p:spPr>
          <a:xfrm rot="0">
            <a:off x="1028700" y="1009650"/>
            <a:ext cx="11849443" cy="625475"/>
          </a:xfrm>
          <a:prstGeom prst="rect">
            <a:avLst/>
          </a:prstGeom>
        </p:spPr>
        <p:txBody>
          <a:bodyPr anchor="t" rtlCol="false" tIns="0" lIns="0" bIns="0" rIns="0">
            <a:spAutoFit/>
          </a:bodyPr>
          <a:lstStyle/>
          <a:p>
            <a:pPr algn="l">
              <a:lnSpc>
                <a:spcPts val="4599"/>
              </a:lnSpc>
            </a:pPr>
            <a:r>
              <a:rPr lang="en-US" sz="3999" b="true">
                <a:solidFill>
                  <a:srgbClr val="000B5D"/>
                </a:solidFill>
                <a:latin typeface="Poppins Bold"/>
                <a:ea typeface="Poppins Bold"/>
                <a:cs typeface="Poppins Bold"/>
                <a:sym typeface="Poppins Bold"/>
              </a:rPr>
              <a:t>CONOCIMIENTOS BÁSICOS DE MATEMÁTICAS</a:t>
            </a:r>
          </a:p>
        </p:txBody>
      </p:sp>
      <p:sp>
        <p:nvSpPr>
          <p:cNvPr name="TextBox 19" id="19"/>
          <p:cNvSpPr txBox="true"/>
          <p:nvPr/>
        </p:nvSpPr>
        <p:spPr>
          <a:xfrm rot="0">
            <a:off x="1028700" y="2816211"/>
            <a:ext cx="10516367" cy="1222401"/>
          </a:xfrm>
          <a:prstGeom prst="rect">
            <a:avLst/>
          </a:prstGeom>
        </p:spPr>
        <p:txBody>
          <a:bodyPr anchor="t" rtlCol="false" tIns="0" lIns="0" bIns="0" rIns="0">
            <a:spAutoFit/>
          </a:bodyPr>
          <a:lstStyle/>
          <a:p>
            <a:pPr algn="l">
              <a:lnSpc>
                <a:spcPts val="2376"/>
              </a:lnSpc>
            </a:pPr>
            <a:r>
              <a:rPr lang="en-US" sz="2376">
                <a:solidFill>
                  <a:srgbClr val="000B5D"/>
                </a:solidFill>
                <a:latin typeface="Poppins"/>
                <a:ea typeface="Poppins"/>
                <a:cs typeface="Poppins"/>
                <a:sym typeface="Poppins"/>
              </a:rPr>
              <a:t>Para transformar, debemos multiplicar el denominador de la fracción por el número entero y sumarle el numerador, esta cantidad será el nuevo numerador y conservamos el denominador.</a:t>
            </a:r>
          </a:p>
          <a:p>
            <a:pPr algn="l">
              <a:lnSpc>
                <a:spcPts val="2376"/>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636727" y="3424806"/>
            <a:ext cx="7924424" cy="6862194"/>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31330" t="-7955" r="-8983" b="0"/>
              </a:stretch>
            </a:blipFill>
          </p:spPr>
        </p:sp>
      </p:grpSp>
      <p:grpSp>
        <p:nvGrpSpPr>
          <p:cNvPr name="Group 4" id="4"/>
          <p:cNvGrpSpPr/>
          <p:nvPr/>
        </p:nvGrpSpPr>
        <p:grpSpPr>
          <a:xfrm rot="0">
            <a:off x="9024709" y="9768901"/>
            <a:ext cx="2049570" cy="2602202"/>
            <a:chOff x="0" y="0"/>
            <a:chExt cx="698500" cy="886839"/>
          </a:xfrm>
        </p:grpSpPr>
        <p:sp>
          <p:nvSpPr>
            <p:cNvPr name="Freeform 5" id="5"/>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6" id="6"/>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7" id="7"/>
          <p:cNvGrpSpPr/>
          <p:nvPr/>
        </p:nvGrpSpPr>
        <p:grpSpPr>
          <a:xfrm rot="5400000">
            <a:off x="17232694" y="-166028"/>
            <a:ext cx="1028700" cy="4345233"/>
            <a:chOff x="0" y="0"/>
            <a:chExt cx="698500" cy="2950467"/>
          </a:xfrm>
        </p:grpSpPr>
        <p:sp>
          <p:nvSpPr>
            <p:cNvPr name="Freeform 8" id="8"/>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9" id="9"/>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5400000">
            <a:off x="16744950" y="-139422"/>
            <a:ext cx="1028700" cy="5320722"/>
            <a:chOff x="0" y="0"/>
            <a:chExt cx="698500" cy="3612836"/>
          </a:xfrm>
        </p:grpSpPr>
        <p:sp>
          <p:nvSpPr>
            <p:cNvPr name="Freeform 11" id="11"/>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12" id="12"/>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9899813" y="8821795"/>
            <a:ext cx="2348933" cy="3614160"/>
            <a:chOff x="0" y="0"/>
            <a:chExt cx="698500" cy="1074739"/>
          </a:xfrm>
        </p:grpSpPr>
        <p:sp>
          <p:nvSpPr>
            <p:cNvPr name="Freeform 14" id="14"/>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15" id="15"/>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Freeform 16" id="16"/>
          <p:cNvSpPr/>
          <p:nvPr/>
        </p:nvSpPr>
        <p:spPr>
          <a:xfrm flipH="false" flipV="false" rot="0">
            <a:off x="1028700" y="4476761"/>
            <a:ext cx="8871113" cy="3637156"/>
          </a:xfrm>
          <a:custGeom>
            <a:avLst/>
            <a:gdLst/>
            <a:ahLst/>
            <a:cxnLst/>
            <a:rect r="r" b="b" t="t" l="l"/>
            <a:pathLst>
              <a:path h="3637156" w="8871113">
                <a:moveTo>
                  <a:pt x="0" y="0"/>
                </a:moveTo>
                <a:lnTo>
                  <a:pt x="8871113" y="0"/>
                </a:lnTo>
                <a:lnTo>
                  <a:pt x="8871113" y="3637156"/>
                </a:lnTo>
                <a:lnTo>
                  <a:pt x="0" y="3637156"/>
                </a:lnTo>
                <a:lnTo>
                  <a:pt x="0" y="0"/>
                </a:lnTo>
                <a:close/>
              </a:path>
            </a:pathLst>
          </a:custGeom>
          <a:blipFill>
            <a:blip r:embed="rId3"/>
            <a:stretch>
              <a:fillRect l="0" t="0" r="0" b="0"/>
            </a:stretch>
          </a:blipFill>
        </p:spPr>
      </p:sp>
      <p:sp>
        <p:nvSpPr>
          <p:cNvPr name="TextBox 17" id="17"/>
          <p:cNvSpPr txBox="true"/>
          <p:nvPr/>
        </p:nvSpPr>
        <p:spPr>
          <a:xfrm rot="0">
            <a:off x="1028700" y="1938570"/>
            <a:ext cx="9754552"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TRANSFORMACIÓN DE FRACCIÓN A NÚMERO MIXTO</a:t>
            </a:r>
          </a:p>
        </p:txBody>
      </p:sp>
      <p:sp>
        <p:nvSpPr>
          <p:cNvPr name="TextBox 18" id="18"/>
          <p:cNvSpPr txBox="true"/>
          <p:nvPr/>
        </p:nvSpPr>
        <p:spPr>
          <a:xfrm rot="0">
            <a:off x="1028700" y="1009650"/>
            <a:ext cx="11849443" cy="625475"/>
          </a:xfrm>
          <a:prstGeom prst="rect">
            <a:avLst/>
          </a:prstGeom>
        </p:spPr>
        <p:txBody>
          <a:bodyPr anchor="t" rtlCol="false" tIns="0" lIns="0" bIns="0" rIns="0">
            <a:spAutoFit/>
          </a:bodyPr>
          <a:lstStyle/>
          <a:p>
            <a:pPr algn="l">
              <a:lnSpc>
                <a:spcPts val="4599"/>
              </a:lnSpc>
            </a:pPr>
            <a:r>
              <a:rPr lang="en-US" sz="3999" b="true">
                <a:solidFill>
                  <a:srgbClr val="000B5D"/>
                </a:solidFill>
                <a:latin typeface="Poppins Bold"/>
                <a:ea typeface="Poppins Bold"/>
                <a:cs typeface="Poppins Bold"/>
                <a:sym typeface="Poppins Bold"/>
              </a:rPr>
              <a:t>CONOCIMIENTOS BÁSICOS DE MATEMÁTICAS</a:t>
            </a:r>
          </a:p>
        </p:txBody>
      </p:sp>
      <p:sp>
        <p:nvSpPr>
          <p:cNvPr name="TextBox 19" id="19"/>
          <p:cNvSpPr txBox="true"/>
          <p:nvPr/>
        </p:nvSpPr>
        <p:spPr>
          <a:xfrm rot="0">
            <a:off x="1028700" y="2816211"/>
            <a:ext cx="10741632" cy="1222401"/>
          </a:xfrm>
          <a:prstGeom prst="rect">
            <a:avLst/>
          </a:prstGeom>
        </p:spPr>
        <p:txBody>
          <a:bodyPr anchor="t" rtlCol="false" tIns="0" lIns="0" bIns="0" rIns="0">
            <a:spAutoFit/>
          </a:bodyPr>
          <a:lstStyle/>
          <a:p>
            <a:pPr algn="l">
              <a:lnSpc>
                <a:spcPts val="2376"/>
              </a:lnSpc>
            </a:pPr>
            <a:r>
              <a:rPr lang="en-US" sz="2376">
                <a:solidFill>
                  <a:srgbClr val="000B5D"/>
                </a:solidFill>
                <a:latin typeface="Poppins"/>
                <a:ea typeface="Poppins"/>
                <a:cs typeface="Poppins"/>
                <a:sym typeface="Poppins"/>
              </a:rPr>
              <a:t>Para transformar, debemos dividir el numerador con el denominador, el cociente será el número entero que acompañe a la nueva fracción, el resto será el nuevo numerador y se conserva el denominador.</a:t>
            </a:r>
          </a:p>
          <a:p>
            <a:pPr algn="l">
              <a:lnSpc>
                <a:spcPts val="2376"/>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636727" y="3424806"/>
            <a:ext cx="7924424" cy="6862194"/>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32133" t="-15218" r="-32170" b="-12854"/>
              </a:stretch>
            </a:blipFill>
          </p:spPr>
        </p:sp>
      </p:grpSp>
      <p:grpSp>
        <p:nvGrpSpPr>
          <p:cNvPr name="Group 4" id="4"/>
          <p:cNvGrpSpPr/>
          <p:nvPr/>
        </p:nvGrpSpPr>
        <p:grpSpPr>
          <a:xfrm rot="0">
            <a:off x="9024709" y="9768901"/>
            <a:ext cx="2049570" cy="2602202"/>
            <a:chOff x="0" y="0"/>
            <a:chExt cx="698500" cy="886839"/>
          </a:xfrm>
        </p:grpSpPr>
        <p:sp>
          <p:nvSpPr>
            <p:cNvPr name="Freeform 5" id="5"/>
            <p:cNvSpPr/>
            <p:nvPr/>
          </p:nvSpPr>
          <p:spPr>
            <a:xfrm flipH="false" flipV="false" rot="0">
              <a:off x="0" y="6857"/>
              <a:ext cx="698500" cy="873125"/>
            </a:xfrm>
            <a:custGeom>
              <a:avLst/>
              <a:gdLst/>
              <a:ahLst/>
              <a:cxnLst/>
              <a:rect r="r" b="b" t="t" l="l"/>
              <a:pathLst>
                <a:path h="873125" w="698500">
                  <a:moveTo>
                    <a:pt x="380114" y="11100"/>
                  </a:moveTo>
                  <a:lnTo>
                    <a:pt x="667636" y="178386"/>
                  </a:lnTo>
                  <a:cubicBezTo>
                    <a:pt x="686745" y="189504"/>
                    <a:pt x="698500" y="209943"/>
                    <a:pt x="698500" y="232051"/>
                  </a:cubicBezTo>
                  <a:lnTo>
                    <a:pt x="698500" y="641074"/>
                  </a:lnTo>
                  <a:cubicBezTo>
                    <a:pt x="698500" y="663181"/>
                    <a:pt x="686745" y="683621"/>
                    <a:pt x="667636" y="694739"/>
                  </a:cubicBezTo>
                  <a:lnTo>
                    <a:pt x="380114" y="862024"/>
                  </a:lnTo>
                  <a:cubicBezTo>
                    <a:pt x="361035" y="873125"/>
                    <a:pt x="337465" y="873125"/>
                    <a:pt x="318386" y="862024"/>
                  </a:cubicBezTo>
                  <a:lnTo>
                    <a:pt x="30864" y="694739"/>
                  </a:lnTo>
                  <a:cubicBezTo>
                    <a:pt x="11755" y="683621"/>
                    <a:pt x="0" y="663181"/>
                    <a:pt x="0" y="641074"/>
                  </a:cubicBezTo>
                  <a:lnTo>
                    <a:pt x="0" y="232051"/>
                  </a:lnTo>
                  <a:cubicBezTo>
                    <a:pt x="0" y="209943"/>
                    <a:pt x="11755" y="189504"/>
                    <a:pt x="30864" y="178386"/>
                  </a:cubicBezTo>
                  <a:lnTo>
                    <a:pt x="318386" y="11100"/>
                  </a:lnTo>
                  <a:cubicBezTo>
                    <a:pt x="337465" y="0"/>
                    <a:pt x="361035" y="0"/>
                    <a:pt x="380114" y="11100"/>
                  </a:cubicBezTo>
                  <a:close/>
                </a:path>
              </a:pathLst>
            </a:custGeom>
            <a:solidFill>
              <a:srgbClr val="00ADEF"/>
            </a:solidFill>
          </p:spPr>
        </p:sp>
        <p:sp>
          <p:nvSpPr>
            <p:cNvPr name="TextBox 6" id="6"/>
            <p:cNvSpPr txBox="true"/>
            <p:nvPr/>
          </p:nvSpPr>
          <p:spPr>
            <a:xfrm>
              <a:off x="0" y="158750"/>
              <a:ext cx="698500" cy="588389"/>
            </a:xfrm>
            <a:prstGeom prst="rect">
              <a:avLst/>
            </a:prstGeom>
          </p:spPr>
          <p:txBody>
            <a:bodyPr anchor="ctr" rtlCol="false" tIns="50800" lIns="50800" bIns="50800" rIns="50800"/>
            <a:lstStyle/>
            <a:p>
              <a:pPr algn="ctr">
                <a:lnSpc>
                  <a:spcPts val="2376"/>
                </a:lnSpc>
              </a:pPr>
            </a:p>
          </p:txBody>
        </p:sp>
      </p:grpSp>
      <p:grpSp>
        <p:nvGrpSpPr>
          <p:cNvPr name="Group 7" id="7"/>
          <p:cNvGrpSpPr/>
          <p:nvPr/>
        </p:nvGrpSpPr>
        <p:grpSpPr>
          <a:xfrm rot="5400000">
            <a:off x="17232694" y="-166028"/>
            <a:ext cx="1028700" cy="4345233"/>
            <a:chOff x="0" y="0"/>
            <a:chExt cx="698500" cy="2950467"/>
          </a:xfrm>
        </p:grpSpPr>
        <p:sp>
          <p:nvSpPr>
            <p:cNvPr name="Freeform 8" id="8"/>
            <p:cNvSpPr/>
            <p:nvPr/>
          </p:nvSpPr>
          <p:spPr>
            <a:xfrm flipH="false" flipV="false" rot="0">
              <a:off x="0" y="13661"/>
              <a:ext cx="698500" cy="2923144"/>
            </a:xfrm>
            <a:custGeom>
              <a:avLst/>
              <a:gdLst/>
              <a:ahLst/>
              <a:cxnLst/>
              <a:rect r="r" b="b" t="t" l="l"/>
              <a:pathLst>
                <a:path h="2923144" w="698500">
                  <a:moveTo>
                    <a:pt x="410743" y="22117"/>
                  </a:moveTo>
                  <a:lnTo>
                    <a:pt x="637007" y="153761"/>
                  </a:lnTo>
                  <a:cubicBezTo>
                    <a:pt x="675079" y="175912"/>
                    <a:pt x="698500" y="216636"/>
                    <a:pt x="698500" y="260683"/>
                  </a:cubicBezTo>
                  <a:lnTo>
                    <a:pt x="698500" y="2662462"/>
                  </a:lnTo>
                  <a:cubicBezTo>
                    <a:pt x="698500" y="2706509"/>
                    <a:pt x="675079" y="2747233"/>
                    <a:pt x="637007" y="2769383"/>
                  </a:cubicBezTo>
                  <a:lnTo>
                    <a:pt x="410743" y="2901028"/>
                  </a:lnTo>
                  <a:cubicBezTo>
                    <a:pt x="372730" y="2923144"/>
                    <a:pt x="325770" y="2923144"/>
                    <a:pt x="287757" y="2901028"/>
                  </a:cubicBezTo>
                  <a:lnTo>
                    <a:pt x="61493" y="2769383"/>
                  </a:lnTo>
                  <a:cubicBezTo>
                    <a:pt x="23421" y="2747233"/>
                    <a:pt x="0" y="2706509"/>
                    <a:pt x="0" y="2662462"/>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name="TextBox 9" id="9"/>
            <p:cNvSpPr txBox="true"/>
            <p:nvPr/>
          </p:nvSpPr>
          <p:spPr>
            <a:xfrm>
              <a:off x="0" y="158750"/>
              <a:ext cx="698500" cy="2652017"/>
            </a:xfrm>
            <a:prstGeom prst="rect">
              <a:avLst/>
            </a:prstGeom>
          </p:spPr>
          <p:txBody>
            <a:bodyPr anchor="ctr" rtlCol="false" tIns="50800" lIns="50800" bIns="50800" rIns="50800"/>
            <a:lstStyle/>
            <a:p>
              <a:pPr algn="ctr">
                <a:lnSpc>
                  <a:spcPts val="2376"/>
                </a:lnSpc>
              </a:pPr>
            </a:p>
          </p:txBody>
        </p:sp>
      </p:grpSp>
      <p:grpSp>
        <p:nvGrpSpPr>
          <p:cNvPr name="Group 10" id="10"/>
          <p:cNvGrpSpPr/>
          <p:nvPr/>
        </p:nvGrpSpPr>
        <p:grpSpPr>
          <a:xfrm rot="5400000">
            <a:off x="16744950" y="-139422"/>
            <a:ext cx="1028700" cy="5320722"/>
            <a:chOff x="0" y="0"/>
            <a:chExt cx="698500" cy="3612836"/>
          </a:xfrm>
        </p:grpSpPr>
        <p:sp>
          <p:nvSpPr>
            <p:cNvPr name="Freeform 11" id="11"/>
            <p:cNvSpPr/>
            <p:nvPr/>
          </p:nvSpPr>
          <p:spPr>
            <a:xfrm flipH="false" flipV="false" rot="0">
              <a:off x="0" y="13661"/>
              <a:ext cx="698500" cy="3585513"/>
            </a:xfrm>
            <a:custGeom>
              <a:avLst/>
              <a:gdLst/>
              <a:ahLst/>
              <a:cxnLst/>
              <a:rect r="r" b="b" t="t" l="l"/>
              <a:pathLst>
                <a:path h="3585513" w="698500">
                  <a:moveTo>
                    <a:pt x="410743" y="22117"/>
                  </a:moveTo>
                  <a:lnTo>
                    <a:pt x="637007" y="153761"/>
                  </a:lnTo>
                  <a:cubicBezTo>
                    <a:pt x="675079" y="175912"/>
                    <a:pt x="698500" y="216636"/>
                    <a:pt x="698500" y="260683"/>
                  </a:cubicBezTo>
                  <a:lnTo>
                    <a:pt x="698500" y="3324831"/>
                  </a:lnTo>
                  <a:cubicBezTo>
                    <a:pt x="698500" y="3368877"/>
                    <a:pt x="675079" y="3409602"/>
                    <a:pt x="637007" y="3431752"/>
                  </a:cubicBezTo>
                  <a:lnTo>
                    <a:pt x="410743" y="3563397"/>
                  </a:lnTo>
                  <a:cubicBezTo>
                    <a:pt x="372730" y="3585513"/>
                    <a:pt x="325770" y="3585513"/>
                    <a:pt x="287757" y="3563397"/>
                  </a:cubicBezTo>
                  <a:lnTo>
                    <a:pt x="61493" y="3431752"/>
                  </a:lnTo>
                  <a:cubicBezTo>
                    <a:pt x="23421" y="3409602"/>
                    <a:pt x="0" y="3368877"/>
                    <a:pt x="0" y="3324831"/>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name="TextBox 12" id="12"/>
            <p:cNvSpPr txBox="true"/>
            <p:nvPr/>
          </p:nvSpPr>
          <p:spPr>
            <a:xfrm>
              <a:off x="0" y="158750"/>
              <a:ext cx="698500" cy="3314386"/>
            </a:xfrm>
            <a:prstGeom prst="rect">
              <a:avLst/>
            </a:prstGeom>
          </p:spPr>
          <p:txBody>
            <a:bodyPr anchor="ctr" rtlCol="false" tIns="50800" lIns="50800" bIns="50800" rIns="50800"/>
            <a:lstStyle/>
            <a:p>
              <a:pPr algn="ctr">
                <a:lnSpc>
                  <a:spcPts val="2376"/>
                </a:lnSpc>
              </a:pPr>
            </a:p>
          </p:txBody>
        </p:sp>
      </p:grpSp>
      <p:grpSp>
        <p:nvGrpSpPr>
          <p:cNvPr name="Group 13" id="13"/>
          <p:cNvGrpSpPr/>
          <p:nvPr/>
        </p:nvGrpSpPr>
        <p:grpSpPr>
          <a:xfrm rot="0">
            <a:off x="9899813" y="8821795"/>
            <a:ext cx="2348933" cy="3614160"/>
            <a:chOff x="0" y="0"/>
            <a:chExt cx="698500" cy="1074739"/>
          </a:xfrm>
        </p:grpSpPr>
        <p:sp>
          <p:nvSpPr>
            <p:cNvPr name="Freeform 14" id="14"/>
            <p:cNvSpPr/>
            <p:nvPr/>
          </p:nvSpPr>
          <p:spPr>
            <a:xfrm flipH="false" flipV="false" rot="0">
              <a:off x="0" y="5983"/>
              <a:ext cx="698500" cy="1062774"/>
            </a:xfrm>
            <a:custGeom>
              <a:avLst/>
              <a:gdLst/>
              <a:ahLst/>
              <a:cxnLst/>
              <a:rect r="r" b="b" t="t" l="l"/>
              <a:pathLst>
                <a:path h="1062774" w="698500">
                  <a:moveTo>
                    <a:pt x="376180" y="9686"/>
                  </a:moveTo>
                  <a:lnTo>
                    <a:pt x="671570" y="181548"/>
                  </a:lnTo>
                  <a:cubicBezTo>
                    <a:pt x="688243" y="191249"/>
                    <a:pt x="698500" y="209084"/>
                    <a:pt x="698500" y="228374"/>
                  </a:cubicBezTo>
                  <a:lnTo>
                    <a:pt x="698500" y="834400"/>
                  </a:lnTo>
                  <a:cubicBezTo>
                    <a:pt x="698500" y="853689"/>
                    <a:pt x="688243" y="871524"/>
                    <a:pt x="671570" y="881225"/>
                  </a:cubicBezTo>
                  <a:lnTo>
                    <a:pt x="376180" y="1053088"/>
                  </a:lnTo>
                  <a:cubicBezTo>
                    <a:pt x="359533" y="1062774"/>
                    <a:pt x="338967" y="1062774"/>
                    <a:pt x="322320" y="1053088"/>
                  </a:cubicBezTo>
                  <a:lnTo>
                    <a:pt x="26930" y="881225"/>
                  </a:lnTo>
                  <a:cubicBezTo>
                    <a:pt x="10257" y="871524"/>
                    <a:pt x="0" y="853689"/>
                    <a:pt x="0" y="834400"/>
                  </a:cubicBezTo>
                  <a:lnTo>
                    <a:pt x="0" y="228374"/>
                  </a:lnTo>
                  <a:cubicBezTo>
                    <a:pt x="0" y="209084"/>
                    <a:pt x="10257" y="191249"/>
                    <a:pt x="26930" y="181548"/>
                  </a:cubicBezTo>
                  <a:lnTo>
                    <a:pt x="322320" y="9686"/>
                  </a:lnTo>
                  <a:cubicBezTo>
                    <a:pt x="338967" y="0"/>
                    <a:pt x="359533" y="0"/>
                    <a:pt x="376180" y="9686"/>
                  </a:cubicBezTo>
                  <a:close/>
                </a:path>
              </a:pathLst>
            </a:custGeom>
            <a:solidFill>
              <a:srgbClr val="000B5D"/>
            </a:solidFill>
          </p:spPr>
        </p:sp>
        <p:sp>
          <p:nvSpPr>
            <p:cNvPr name="TextBox 15" id="15"/>
            <p:cNvSpPr txBox="true"/>
            <p:nvPr/>
          </p:nvSpPr>
          <p:spPr>
            <a:xfrm>
              <a:off x="0" y="158750"/>
              <a:ext cx="698500" cy="776289"/>
            </a:xfrm>
            <a:prstGeom prst="rect">
              <a:avLst/>
            </a:prstGeom>
          </p:spPr>
          <p:txBody>
            <a:bodyPr anchor="ctr" rtlCol="false" tIns="50800" lIns="50800" bIns="50800" rIns="50800"/>
            <a:lstStyle/>
            <a:p>
              <a:pPr algn="ctr">
                <a:lnSpc>
                  <a:spcPts val="2376"/>
                </a:lnSpc>
              </a:pPr>
            </a:p>
          </p:txBody>
        </p:sp>
      </p:grpSp>
      <p:sp>
        <p:nvSpPr>
          <p:cNvPr name="Freeform 16" id="16"/>
          <p:cNvSpPr/>
          <p:nvPr/>
        </p:nvSpPr>
        <p:spPr>
          <a:xfrm flipH="false" flipV="false" rot="0">
            <a:off x="4375774" y="3448061"/>
            <a:ext cx="3060404" cy="1947530"/>
          </a:xfrm>
          <a:custGeom>
            <a:avLst/>
            <a:gdLst/>
            <a:ahLst/>
            <a:cxnLst/>
            <a:rect r="r" b="b" t="t" l="l"/>
            <a:pathLst>
              <a:path h="1947530" w="3060404">
                <a:moveTo>
                  <a:pt x="0" y="0"/>
                </a:moveTo>
                <a:lnTo>
                  <a:pt x="3060404" y="0"/>
                </a:lnTo>
                <a:lnTo>
                  <a:pt x="3060404" y="1947530"/>
                </a:lnTo>
                <a:lnTo>
                  <a:pt x="0" y="1947530"/>
                </a:lnTo>
                <a:lnTo>
                  <a:pt x="0" y="0"/>
                </a:lnTo>
                <a:close/>
              </a:path>
            </a:pathLst>
          </a:custGeom>
          <a:blipFill>
            <a:blip r:embed="rId3"/>
            <a:stretch>
              <a:fillRect l="0" t="0" r="0" b="0"/>
            </a:stretch>
          </a:blipFill>
        </p:spPr>
      </p:sp>
      <p:sp>
        <p:nvSpPr>
          <p:cNvPr name="Freeform 17" id="17"/>
          <p:cNvSpPr/>
          <p:nvPr/>
        </p:nvSpPr>
        <p:spPr>
          <a:xfrm flipH="false" flipV="false" rot="0">
            <a:off x="1028700" y="6270961"/>
            <a:ext cx="9608027" cy="1753465"/>
          </a:xfrm>
          <a:custGeom>
            <a:avLst/>
            <a:gdLst/>
            <a:ahLst/>
            <a:cxnLst/>
            <a:rect r="r" b="b" t="t" l="l"/>
            <a:pathLst>
              <a:path h="1753465" w="9608027">
                <a:moveTo>
                  <a:pt x="0" y="0"/>
                </a:moveTo>
                <a:lnTo>
                  <a:pt x="9608027" y="0"/>
                </a:lnTo>
                <a:lnTo>
                  <a:pt x="9608027" y="1753465"/>
                </a:lnTo>
                <a:lnTo>
                  <a:pt x="0" y="1753465"/>
                </a:lnTo>
                <a:lnTo>
                  <a:pt x="0" y="0"/>
                </a:lnTo>
                <a:close/>
              </a:path>
            </a:pathLst>
          </a:custGeom>
          <a:blipFill>
            <a:blip r:embed="rId4"/>
            <a:stretch>
              <a:fillRect l="0" t="0" r="0" b="0"/>
            </a:stretch>
          </a:blipFill>
        </p:spPr>
      </p:sp>
      <p:sp>
        <p:nvSpPr>
          <p:cNvPr name="TextBox 18" id="18"/>
          <p:cNvSpPr txBox="true"/>
          <p:nvPr/>
        </p:nvSpPr>
        <p:spPr>
          <a:xfrm rot="0">
            <a:off x="1028700" y="1938570"/>
            <a:ext cx="9754552" cy="495300"/>
          </a:xfrm>
          <a:prstGeom prst="rect">
            <a:avLst/>
          </a:prstGeom>
        </p:spPr>
        <p:txBody>
          <a:bodyPr anchor="t" rtlCol="false" tIns="0" lIns="0" bIns="0" rIns="0">
            <a:spAutoFit/>
          </a:bodyPr>
          <a:lstStyle/>
          <a:p>
            <a:pPr algn="l">
              <a:lnSpc>
                <a:spcPts val="4079"/>
              </a:lnSpc>
            </a:pPr>
            <a:r>
              <a:rPr lang="en-US" b="true" sz="2400">
                <a:solidFill>
                  <a:srgbClr val="000B5D"/>
                </a:solidFill>
                <a:latin typeface="Poppins Bold"/>
                <a:ea typeface="Poppins Bold"/>
                <a:cs typeface="Poppins Bold"/>
                <a:sym typeface="Poppins Bold"/>
              </a:rPr>
              <a:t>PORCENTAJE</a:t>
            </a:r>
          </a:p>
        </p:txBody>
      </p:sp>
      <p:sp>
        <p:nvSpPr>
          <p:cNvPr name="TextBox 19" id="19"/>
          <p:cNvSpPr txBox="true"/>
          <p:nvPr/>
        </p:nvSpPr>
        <p:spPr>
          <a:xfrm rot="0">
            <a:off x="1028700" y="1009650"/>
            <a:ext cx="11849443" cy="625475"/>
          </a:xfrm>
          <a:prstGeom prst="rect">
            <a:avLst/>
          </a:prstGeom>
        </p:spPr>
        <p:txBody>
          <a:bodyPr anchor="t" rtlCol="false" tIns="0" lIns="0" bIns="0" rIns="0">
            <a:spAutoFit/>
          </a:bodyPr>
          <a:lstStyle/>
          <a:p>
            <a:pPr algn="l">
              <a:lnSpc>
                <a:spcPts val="4599"/>
              </a:lnSpc>
            </a:pPr>
            <a:r>
              <a:rPr lang="en-US" sz="3999" b="true">
                <a:solidFill>
                  <a:srgbClr val="000B5D"/>
                </a:solidFill>
                <a:latin typeface="Poppins Bold"/>
                <a:ea typeface="Poppins Bold"/>
                <a:cs typeface="Poppins Bold"/>
                <a:sym typeface="Poppins Bold"/>
              </a:rPr>
              <a:t>CONOCIMIENTOS BÁSICOS DE MATEMÁTICAS</a:t>
            </a:r>
          </a:p>
        </p:txBody>
      </p:sp>
      <p:sp>
        <p:nvSpPr>
          <p:cNvPr name="TextBox 20" id="20"/>
          <p:cNvSpPr txBox="true"/>
          <p:nvPr/>
        </p:nvSpPr>
        <p:spPr>
          <a:xfrm rot="0">
            <a:off x="1028700" y="2816211"/>
            <a:ext cx="10921844" cy="631851"/>
          </a:xfrm>
          <a:prstGeom prst="rect">
            <a:avLst/>
          </a:prstGeom>
        </p:spPr>
        <p:txBody>
          <a:bodyPr anchor="t" rtlCol="false" tIns="0" lIns="0" bIns="0" rIns="0">
            <a:spAutoFit/>
          </a:bodyPr>
          <a:lstStyle/>
          <a:p>
            <a:pPr algn="l">
              <a:lnSpc>
                <a:spcPts val="2376"/>
              </a:lnSpc>
            </a:pPr>
            <a:r>
              <a:rPr lang="en-US" sz="2376">
                <a:solidFill>
                  <a:srgbClr val="000B5D"/>
                </a:solidFill>
                <a:latin typeface="Poppins"/>
                <a:ea typeface="Poppins"/>
                <a:cs typeface="Poppins"/>
                <a:sym typeface="Poppins"/>
              </a:rPr>
              <a:t>El porcentaje expresa una razón donde el consecuente estándar es 100.</a:t>
            </a:r>
          </a:p>
          <a:p>
            <a:pPr algn="l">
              <a:lnSpc>
                <a:spcPts val="2376"/>
              </a:lnSpc>
              <a:spcBef>
                <a:spcPct val="0"/>
              </a:spcBef>
            </a:pPr>
          </a:p>
        </p:txBody>
      </p:sp>
      <p:sp>
        <p:nvSpPr>
          <p:cNvPr name="TextBox 21" id="21"/>
          <p:cNvSpPr txBox="true"/>
          <p:nvPr/>
        </p:nvSpPr>
        <p:spPr>
          <a:xfrm rot="0">
            <a:off x="1028700" y="5706431"/>
            <a:ext cx="1596926" cy="336576"/>
          </a:xfrm>
          <a:prstGeom prst="rect">
            <a:avLst/>
          </a:prstGeom>
        </p:spPr>
        <p:txBody>
          <a:bodyPr anchor="t" rtlCol="false" tIns="0" lIns="0" bIns="0" rIns="0">
            <a:spAutoFit/>
          </a:bodyPr>
          <a:lstStyle/>
          <a:p>
            <a:pPr algn="ctr">
              <a:lnSpc>
                <a:spcPts val="2376"/>
              </a:lnSpc>
              <a:spcBef>
                <a:spcPct val="0"/>
              </a:spcBef>
            </a:pPr>
            <a:r>
              <a:rPr lang="en-US" b="true" sz="2376">
                <a:solidFill>
                  <a:srgbClr val="000B5D"/>
                </a:solidFill>
                <a:latin typeface="Poppins Bold"/>
                <a:ea typeface="Poppins Bold"/>
                <a:cs typeface="Poppins Bold"/>
                <a:sym typeface="Poppins Bold"/>
              </a:rPr>
              <a:t>EJEMPLOS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DAGRs9qFye0</dc:identifier>
  <dcterms:modified xsi:type="dcterms:W3CDTF">2011-08-01T06:04:30Z</dcterms:modified>
  <cp:revision>1</cp:revision>
  <dc:title>MÓDULO 3 METROLOGÍA</dc:title>
</cp:coreProperties>
</file>