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03" r:id="rId2"/>
    <p:sldId id="305" r:id="rId3"/>
    <p:sldId id="256" r:id="rId4"/>
    <p:sldId id="260" r:id="rId5"/>
    <p:sldId id="306" r:id="rId6"/>
    <p:sldId id="258" r:id="rId7"/>
    <p:sldId id="307" r:id="rId8"/>
    <p:sldId id="308" r:id="rId9"/>
    <p:sldId id="318" r:id="rId10"/>
    <p:sldId id="310" r:id="rId11"/>
    <p:sldId id="309" r:id="rId12"/>
    <p:sldId id="311" r:id="rId13"/>
    <p:sldId id="312" r:id="rId14"/>
    <p:sldId id="313" r:id="rId15"/>
    <p:sldId id="314" r:id="rId16"/>
    <p:sldId id="316" r:id="rId17"/>
    <p:sldId id="319" r:id="rId18"/>
    <p:sldId id="271" r:id="rId19"/>
    <p:sldId id="317" r:id="rId20"/>
    <p:sldId id="321" r:id="rId21"/>
    <p:sldId id="294" r:id="rId22"/>
    <p:sldId id="320" r:id="rId23"/>
    <p:sldId id="304" r:id="rId24"/>
  </p:sldIdLst>
  <p:sldSz cx="12192000" cy="6858000"/>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9" d="100"/>
          <a:sy n="109" d="100"/>
        </p:scale>
        <p:origin x="6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C73CAE-1372-0E77-29F4-5594D7BB97F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s-ES"/>
              <a:t>Haga clic para modificar el estilo de título del patrón</a:t>
            </a:r>
            <a:endParaRPr lang="es-CL"/>
          </a:p>
        </p:txBody>
      </p:sp>
      <p:sp>
        <p:nvSpPr>
          <p:cNvPr id="3" name="Subtítulo 2">
            <a:extLst>
              <a:ext uri="{FF2B5EF4-FFF2-40B4-BE49-F238E27FC236}">
                <a16:creationId xmlns:a16="http://schemas.microsoft.com/office/drawing/2014/main" id="{7CE4C2F4-5B8B-9ECE-5DC0-54F4ADE3261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a:p>
        </p:txBody>
      </p:sp>
      <p:sp>
        <p:nvSpPr>
          <p:cNvPr id="4" name="Marcador de fecha 3">
            <a:extLst>
              <a:ext uri="{FF2B5EF4-FFF2-40B4-BE49-F238E27FC236}">
                <a16:creationId xmlns:a16="http://schemas.microsoft.com/office/drawing/2014/main" id="{3B09CBD1-11D9-7FA9-B156-D0725C54BB87}"/>
              </a:ext>
            </a:extLst>
          </p:cNvPr>
          <p:cNvSpPr>
            <a:spLocks noGrp="1"/>
          </p:cNvSpPr>
          <p:nvPr>
            <p:ph type="dt" sz="half" idx="10"/>
          </p:nvPr>
        </p:nvSpPr>
        <p:spPr>
          <a:xfrm>
            <a:off x="838200" y="6356350"/>
            <a:ext cx="2743200" cy="365125"/>
          </a:xfrm>
          <a:prstGeom prst="rect">
            <a:avLst/>
          </a:prstGeom>
        </p:spPr>
        <p:txBody>
          <a:bodyPr/>
          <a:lstStyle/>
          <a:p>
            <a:fld id="{BB20993B-295F-497E-8BF1-66CF625B8F25}" type="datetimeFigureOut">
              <a:rPr lang="es-CL" smtClean="0"/>
              <a:t>22-07-2026</a:t>
            </a:fld>
            <a:endParaRPr lang="es-CL"/>
          </a:p>
        </p:txBody>
      </p:sp>
      <p:sp>
        <p:nvSpPr>
          <p:cNvPr id="5" name="Marcador de pie de página 4">
            <a:extLst>
              <a:ext uri="{FF2B5EF4-FFF2-40B4-BE49-F238E27FC236}">
                <a16:creationId xmlns:a16="http://schemas.microsoft.com/office/drawing/2014/main" id="{448F51D3-274F-8DF1-F996-68E702F3049A}"/>
              </a:ext>
            </a:extLst>
          </p:cNvPr>
          <p:cNvSpPr>
            <a:spLocks noGrp="1"/>
          </p:cNvSpPr>
          <p:nvPr>
            <p:ph type="ftr" sz="quarter" idx="11"/>
          </p:nvPr>
        </p:nvSpPr>
        <p:spPr>
          <a:xfrm>
            <a:off x="4038600" y="6356350"/>
            <a:ext cx="4114800" cy="365125"/>
          </a:xfrm>
          <a:prstGeom prst="rect">
            <a:avLst/>
          </a:prstGeom>
        </p:spPr>
        <p:txBody>
          <a:bodyPr/>
          <a:lstStyle/>
          <a:p>
            <a:endParaRPr lang="es-CL"/>
          </a:p>
        </p:txBody>
      </p:sp>
      <p:sp>
        <p:nvSpPr>
          <p:cNvPr id="6" name="Marcador de número de diapositiva 5">
            <a:extLst>
              <a:ext uri="{FF2B5EF4-FFF2-40B4-BE49-F238E27FC236}">
                <a16:creationId xmlns:a16="http://schemas.microsoft.com/office/drawing/2014/main" id="{8E893938-E27D-030A-2916-CF23B91908FC}"/>
              </a:ext>
            </a:extLst>
          </p:cNvPr>
          <p:cNvSpPr>
            <a:spLocks noGrp="1"/>
          </p:cNvSpPr>
          <p:nvPr>
            <p:ph type="sldNum" sz="quarter" idx="12"/>
          </p:nvPr>
        </p:nvSpPr>
        <p:spPr>
          <a:xfrm>
            <a:off x="8610600" y="6356350"/>
            <a:ext cx="2743200" cy="365125"/>
          </a:xfrm>
          <a:prstGeom prst="rect">
            <a:avLst/>
          </a:prstGeom>
        </p:spPr>
        <p:txBody>
          <a:bodyPr/>
          <a:lstStyle/>
          <a:p>
            <a:fld id="{A39FB5D8-4CD1-4709-8409-76BD15442C30}" type="slidenum">
              <a:rPr lang="es-CL" smtClean="0"/>
              <a:t>‹Nº›</a:t>
            </a:fld>
            <a:endParaRPr lang="es-CL"/>
          </a:p>
        </p:txBody>
      </p:sp>
    </p:spTree>
    <p:extLst>
      <p:ext uri="{BB962C8B-B14F-4D97-AF65-F5344CB8AC3E}">
        <p14:creationId xmlns:p14="http://schemas.microsoft.com/office/powerpoint/2010/main" val="1948386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AE5C08-C747-5D28-D0E6-DBEB0986C43B}"/>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L"/>
          </a:p>
        </p:txBody>
      </p:sp>
      <p:sp>
        <p:nvSpPr>
          <p:cNvPr id="3" name="Marcador de texto vertical 2">
            <a:extLst>
              <a:ext uri="{FF2B5EF4-FFF2-40B4-BE49-F238E27FC236}">
                <a16:creationId xmlns:a16="http://schemas.microsoft.com/office/drawing/2014/main" id="{7F8E8FAE-6BF7-34C8-AD87-27F8E5E9BDE2}"/>
              </a:ext>
            </a:extLst>
          </p:cNvPr>
          <p:cNvSpPr>
            <a:spLocks noGrp="1"/>
          </p:cNvSpPr>
          <p:nvPr>
            <p:ph type="body" orient="vert" idx="1"/>
          </p:nvPr>
        </p:nvSpPr>
        <p:spPr>
          <a:xfrm>
            <a:off x="838200" y="1825625"/>
            <a:ext cx="10515600" cy="4351338"/>
          </a:xfrm>
          <a:prstGeom prst="rect">
            <a:avLst/>
          </a:prstGeo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5CC42C2F-F657-8097-D5EF-9796F358B5BA}"/>
              </a:ext>
            </a:extLst>
          </p:cNvPr>
          <p:cNvSpPr>
            <a:spLocks noGrp="1"/>
          </p:cNvSpPr>
          <p:nvPr>
            <p:ph type="dt" sz="half" idx="10"/>
          </p:nvPr>
        </p:nvSpPr>
        <p:spPr>
          <a:xfrm>
            <a:off x="838200" y="6356350"/>
            <a:ext cx="2743200" cy="365125"/>
          </a:xfrm>
          <a:prstGeom prst="rect">
            <a:avLst/>
          </a:prstGeom>
        </p:spPr>
        <p:txBody>
          <a:bodyPr/>
          <a:lstStyle/>
          <a:p>
            <a:fld id="{BB20993B-295F-497E-8BF1-66CF625B8F25}" type="datetimeFigureOut">
              <a:rPr lang="es-CL" smtClean="0"/>
              <a:t>22-07-2026</a:t>
            </a:fld>
            <a:endParaRPr lang="es-CL"/>
          </a:p>
        </p:txBody>
      </p:sp>
      <p:sp>
        <p:nvSpPr>
          <p:cNvPr id="5" name="Marcador de pie de página 4">
            <a:extLst>
              <a:ext uri="{FF2B5EF4-FFF2-40B4-BE49-F238E27FC236}">
                <a16:creationId xmlns:a16="http://schemas.microsoft.com/office/drawing/2014/main" id="{5EE8AEE2-0D86-23D3-9BF5-D5D7BDE30024}"/>
              </a:ext>
            </a:extLst>
          </p:cNvPr>
          <p:cNvSpPr>
            <a:spLocks noGrp="1"/>
          </p:cNvSpPr>
          <p:nvPr>
            <p:ph type="ftr" sz="quarter" idx="11"/>
          </p:nvPr>
        </p:nvSpPr>
        <p:spPr>
          <a:xfrm>
            <a:off x="4038600" y="6356350"/>
            <a:ext cx="4114800" cy="365125"/>
          </a:xfrm>
          <a:prstGeom prst="rect">
            <a:avLst/>
          </a:prstGeom>
        </p:spPr>
        <p:txBody>
          <a:bodyPr/>
          <a:lstStyle/>
          <a:p>
            <a:endParaRPr lang="es-CL"/>
          </a:p>
        </p:txBody>
      </p:sp>
      <p:sp>
        <p:nvSpPr>
          <p:cNvPr id="6" name="Marcador de número de diapositiva 5">
            <a:extLst>
              <a:ext uri="{FF2B5EF4-FFF2-40B4-BE49-F238E27FC236}">
                <a16:creationId xmlns:a16="http://schemas.microsoft.com/office/drawing/2014/main" id="{16118390-B62C-B161-3F15-53ABFC4DCF9A}"/>
              </a:ext>
            </a:extLst>
          </p:cNvPr>
          <p:cNvSpPr>
            <a:spLocks noGrp="1"/>
          </p:cNvSpPr>
          <p:nvPr>
            <p:ph type="sldNum" sz="quarter" idx="12"/>
          </p:nvPr>
        </p:nvSpPr>
        <p:spPr>
          <a:xfrm>
            <a:off x="8610600" y="6356350"/>
            <a:ext cx="2743200" cy="365125"/>
          </a:xfrm>
          <a:prstGeom prst="rect">
            <a:avLst/>
          </a:prstGeom>
        </p:spPr>
        <p:txBody>
          <a:bodyPr/>
          <a:lstStyle/>
          <a:p>
            <a:fld id="{A39FB5D8-4CD1-4709-8409-76BD15442C30}" type="slidenum">
              <a:rPr lang="es-CL" smtClean="0"/>
              <a:t>‹Nº›</a:t>
            </a:fld>
            <a:endParaRPr lang="es-CL"/>
          </a:p>
        </p:txBody>
      </p:sp>
    </p:spTree>
    <p:extLst>
      <p:ext uri="{BB962C8B-B14F-4D97-AF65-F5344CB8AC3E}">
        <p14:creationId xmlns:p14="http://schemas.microsoft.com/office/powerpoint/2010/main" val="574513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6A62417-0699-4811-1ADA-D4D01A0B3F69}"/>
              </a:ext>
            </a:extLst>
          </p:cNvPr>
          <p:cNvSpPr>
            <a:spLocks noGrp="1"/>
          </p:cNvSpPr>
          <p:nvPr>
            <p:ph type="title" orient="vert"/>
          </p:nvPr>
        </p:nvSpPr>
        <p:spPr>
          <a:xfrm>
            <a:off x="8724900" y="365125"/>
            <a:ext cx="2628900" cy="5811838"/>
          </a:xfrm>
          <a:prstGeom prst="rect">
            <a:avLst/>
          </a:prstGeom>
        </p:spPr>
        <p:txBody>
          <a:bodyPr vert="eaVert"/>
          <a:lstStyle/>
          <a:p>
            <a:r>
              <a:rPr lang="es-ES"/>
              <a:t>Haga clic para modificar el estilo de título del patrón</a:t>
            </a:r>
            <a:endParaRPr lang="es-CL"/>
          </a:p>
        </p:txBody>
      </p:sp>
      <p:sp>
        <p:nvSpPr>
          <p:cNvPr id="3" name="Marcador de texto vertical 2">
            <a:extLst>
              <a:ext uri="{FF2B5EF4-FFF2-40B4-BE49-F238E27FC236}">
                <a16:creationId xmlns:a16="http://schemas.microsoft.com/office/drawing/2014/main" id="{F9FB800D-58D4-5AD3-B6AB-9EF95990B5BC}"/>
              </a:ext>
            </a:extLst>
          </p:cNvPr>
          <p:cNvSpPr>
            <a:spLocks noGrp="1"/>
          </p:cNvSpPr>
          <p:nvPr>
            <p:ph type="body" orient="vert" idx="1"/>
          </p:nvPr>
        </p:nvSpPr>
        <p:spPr>
          <a:xfrm>
            <a:off x="838200" y="365125"/>
            <a:ext cx="7734300" cy="5811838"/>
          </a:xfrm>
          <a:prstGeom prst="rect">
            <a:avLst/>
          </a:prstGeo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03B7669B-389D-C7C2-2A6B-70DD7BAA8EE7}"/>
              </a:ext>
            </a:extLst>
          </p:cNvPr>
          <p:cNvSpPr>
            <a:spLocks noGrp="1"/>
          </p:cNvSpPr>
          <p:nvPr>
            <p:ph type="dt" sz="half" idx="10"/>
          </p:nvPr>
        </p:nvSpPr>
        <p:spPr>
          <a:xfrm>
            <a:off x="838200" y="6356350"/>
            <a:ext cx="2743200" cy="365125"/>
          </a:xfrm>
          <a:prstGeom prst="rect">
            <a:avLst/>
          </a:prstGeom>
        </p:spPr>
        <p:txBody>
          <a:bodyPr/>
          <a:lstStyle/>
          <a:p>
            <a:fld id="{BB20993B-295F-497E-8BF1-66CF625B8F25}" type="datetimeFigureOut">
              <a:rPr lang="es-CL" smtClean="0"/>
              <a:t>22-07-2026</a:t>
            </a:fld>
            <a:endParaRPr lang="es-CL"/>
          </a:p>
        </p:txBody>
      </p:sp>
      <p:sp>
        <p:nvSpPr>
          <p:cNvPr id="5" name="Marcador de pie de página 4">
            <a:extLst>
              <a:ext uri="{FF2B5EF4-FFF2-40B4-BE49-F238E27FC236}">
                <a16:creationId xmlns:a16="http://schemas.microsoft.com/office/drawing/2014/main" id="{DB008598-1DB1-B2C7-A60D-F01D184A7249}"/>
              </a:ext>
            </a:extLst>
          </p:cNvPr>
          <p:cNvSpPr>
            <a:spLocks noGrp="1"/>
          </p:cNvSpPr>
          <p:nvPr>
            <p:ph type="ftr" sz="quarter" idx="11"/>
          </p:nvPr>
        </p:nvSpPr>
        <p:spPr>
          <a:xfrm>
            <a:off x="4038600" y="6356350"/>
            <a:ext cx="4114800" cy="365125"/>
          </a:xfrm>
          <a:prstGeom prst="rect">
            <a:avLst/>
          </a:prstGeom>
        </p:spPr>
        <p:txBody>
          <a:bodyPr/>
          <a:lstStyle/>
          <a:p>
            <a:endParaRPr lang="es-CL"/>
          </a:p>
        </p:txBody>
      </p:sp>
      <p:sp>
        <p:nvSpPr>
          <p:cNvPr id="6" name="Marcador de número de diapositiva 5">
            <a:extLst>
              <a:ext uri="{FF2B5EF4-FFF2-40B4-BE49-F238E27FC236}">
                <a16:creationId xmlns:a16="http://schemas.microsoft.com/office/drawing/2014/main" id="{4A8ADBF9-738E-A9FC-CCD4-E561948A5942}"/>
              </a:ext>
            </a:extLst>
          </p:cNvPr>
          <p:cNvSpPr>
            <a:spLocks noGrp="1"/>
          </p:cNvSpPr>
          <p:nvPr>
            <p:ph type="sldNum" sz="quarter" idx="12"/>
          </p:nvPr>
        </p:nvSpPr>
        <p:spPr>
          <a:xfrm>
            <a:off x="8610600" y="6356350"/>
            <a:ext cx="2743200" cy="365125"/>
          </a:xfrm>
          <a:prstGeom prst="rect">
            <a:avLst/>
          </a:prstGeom>
        </p:spPr>
        <p:txBody>
          <a:bodyPr/>
          <a:lstStyle/>
          <a:p>
            <a:fld id="{A39FB5D8-4CD1-4709-8409-76BD15442C30}" type="slidenum">
              <a:rPr lang="es-CL" smtClean="0"/>
              <a:t>‹Nº›</a:t>
            </a:fld>
            <a:endParaRPr lang="es-CL"/>
          </a:p>
        </p:txBody>
      </p:sp>
    </p:spTree>
    <p:extLst>
      <p:ext uri="{BB962C8B-B14F-4D97-AF65-F5344CB8AC3E}">
        <p14:creationId xmlns:p14="http://schemas.microsoft.com/office/powerpoint/2010/main" val="20510368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708757-7C56-72B4-AA03-BBFA91E9748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s-ES"/>
              <a:t>Haga clic para modificar el estilo de título del patrón</a:t>
            </a:r>
            <a:endParaRPr lang="es-CL"/>
          </a:p>
        </p:txBody>
      </p:sp>
      <p:sp>
        <p:nvSpPr>
          <p:cNvPr id="3" name="Subtítulo 2">
            <a:extLst>
              <a:ext uri="{FF2B5EF4-FFF2-40B4-BE49-F238E27FC236}">
                <a16:creationId xmlns:a16="http://schemas.microsoft.com/office/drawing/2014/main" id="{83D7FF58-1C20-5781-BB85-71C6952FEC7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a:p>
        </p:txBody>
      </p:sp>
      <p:sp>
        <p:nvSpPr>
          <p:cNvPr id="4" name="Marcador de fecha 3">
            <a:extLst>
              <a:ext uri="{FF2B5EF4-FFF2-40B4-BE49-F238E27FC236}">
                <a16:creationId xmlns:a16="http://schemas.microsoft.com/office/drawing/2014/main" id="{C31BDF1D-FF21-A904-E1A3-524BBCBB97F1}"/>
              </a:ext>
            </a:extLst>
          </p:cNvPr>
          <p:cNvSpPr>
            <a:spLocks noGrp="1"/>
          </p:cNvSpPr>
          <p:nvPr>
            <p:ph type="dt" sz="half" idx="10"/>
          </p:nvPr>
        </p:nvSpPr>
        <p:spPr>
          <a:xfrm>
            <a:off x="838200" y="6356350"/>
            <a:ext cx="2743200" cy="365125"/>
          </a:xfrm>
          <a:prstGeom prst="rect">
            <a:avLst/>
          </a:prstGeom>
        </p:spPr>
        <p:txBody>
          <a:bodyPr/>
          <a:lstStyle/>
          <a:p>
            <a:fld id="{FE75D0BD-ACF5-4B39-9BB7-A05B5FCB2C04}" type="datetimeFigureOut">
              <a:rPr lang="es-CL" smtClean="0"/>
              <a:t>22-07-2026</a:t>
            </a:fld>
            <a:endParaRPr lang="es-CL"/>
          </a:p>
        </p:txBody>
      </p:sp>
      <p:sp>
        <p:nvSpPr>
          <p:cNvPr id="5" name="Marcador de pie de página 4">
            <a:extLst>
              <a:ext uri="{FF2B5EF4-FFF2-40B4-BE49-F238E27FC236}">
                <a16:creationId xmlns:a16="http://schemas.microsoft.com/office/drawing/2014/main" id="{32513B60-20F9-D28C-54DC-462DED1E76A7}"/>
              </a:ext>
            </a:extLst>
          </p:cNvPr>
          <p:cNvSpPr>
            <a:spLocks noGrp="1"/>
          </p:cNvSpPr>
          <p:nvPr>
            <p:ph type="ftr" sz="quarter" idx="11"/>
          </p:nvPr>
        </p:nvSpPr>
        <p:spPr>
          <a:xfrm>
            <a:off x="4038600" y="6356350"/>
            <a:ext cx="4114800" cy="365125"/>
          </a:xfrm>
          <a:prstGeom prst="rect">
            <a:avLst/>
          </a:prstGeom>
        </p:spPr>
        <p:txBody>
          <a:bodyPr/>
          <a:lstStyle/>
          <a:p>
            <a:endParaRPr lang="es-CL"/>
          </a:p>
        </p:txBody>
      </p:sp>
      <p:sp>
        <p:nvSpPr>
          <p:cNvPr id="6" name="Marcador de número de diapositiva 5">
            <a:extLst>
              <a:ext uri="{FF2B5EF4-FFF2-40B4-BE49-F238E27FC236}">
                <a16:creationId xmlns:a16="http://schemas.microsoft.com/office/drawing/2014/main" id="{653FF83C-9B4F-3ABA-8B0A-23F8B60C85B5}"/>
              </a:ext>
            </a:extLst>
          </p:cNvPr>
          <p:cNvSpPr>
            <a:spLocks noGrp="1"/>
          </p:cNvSpPr>
          <p:nvPr>
            <p:ph type="sldNum" sz="quarter" idx="12"/>
          </p:nvPr>
        </p:nvSpPr>
        <p:spPr>
          <a:xfrm>
            <a:off x="8610600" y="6356350"/>
            <a:ext cx="2743200" cy="365125"/>
          </a:xfrm>
          <a:prstGeom prst="rect">
            <a:avLst/>
          </a:prstGeom>
        </p:spPr>
        <p:txBody>
          <a:bodyPr/>
          <a:lstStyle/>
          <a:p>
            <a:fld id="{C98F0C76-2B86-45FD-85C5-5E9CB9CDCE07}" type="slidenum">
              <a:rPr lang="es-CL" smtClean="0"/>
              <a:t>‹Nº›</a:t>
            </a:fld>
            <a:endParaRPr lang="es-CL"/>
          </a:p>
        </p:txBody>
      </p:sp>
    </p:spTree>
    <p:extLst>
      <p:ext uri="{BB962C8B-B14F-4D97-AF65-F5344CB8AC3E}">
        <p14:creationId xmlns:p14="http://schemas.microsoft.com/office/powerpoint/2010/main" val="38265805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FA41EC-D879-062C-DD14-164322F4F6C9}"/>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L"/>
          </a:p>
        </p:txBody>
      </p:sp>
      <p:sp>
        <p:nvSpPr>
          <p:cNvPr id="3" name="Marcador de fecha 2">
            <a:extLst>
              <a:ext uri="{FF2B5EF4-FFF2-40B4-BE49-F238E27FC236}">
                <a16:creationId xmlns:a16="http://schemas.microsoft.com/office/drawing/2014/main" id="{DEFC4250-B13B-D0A4-1CD3-5F02F86AF384}"/>
              </a:ext>
            </a:extLst>
          </p:cNvPr>
          <p:cNvSpPr>
            <a:spLocks noGrp="1"/>
          </p:cNvSpPr>
          <p:nvPr>
            <p:ph type="dt" sz="half" idx="10"/>
          </p:nvPr>
        </p:nvSpPr>
        <p:spPr>
          <a:xfrm>
            <a:off x="838200" y="6356350"/>
            <a:ext cx="2743200" cy="365125"/>
          </a:xfrm>
          <a:prstGeom prst="rect">
            <a:avLst/>
          </a:prstGeom>
        </p:spPr>
        <p:txBody>
          <a:bodyPr/>
          <a:lstStyle/>
          <a:p>
            <a:fld id="{FE75D0BD-ACF5-4B39-9BB7-A05B5FCB2C04}" type="datetimeFigureOut">
              <a:rPr lang="es-CL" smtClean="0"/>
              <a:t>22-07-2026</a:t>
            </a:fld>
            <a:endParaRPr lang="es-CL"/>
          </a:p>
        </p:txBody>
      </p:sp>
      <p:sp>
        <p:nvSpPr>
          <p:cNvPr id="4" name="Marcador de pie de página 3">
            <a:extLst>
              <a:ext uri="{FF2B5EF4-FFF2-40B4-BE49-F238E27FC236}">
                <a16:creationId xmlns:a16="http://schemas.microsoft.com/office/drawing/2014/main" id="{2CF54AFA-A44A-728E-671B-7AEA7A8AED2E}"/>
              </a:ext>
            </a:extLst>
          </p:cNvPr>
          <p:cNvSpPr>
            <a:spLocks noGrp="1"/>
          </p:cNvSpPr>
          <p:nvPr>
            <p:ph type="ftr" sz="quarter" idx="11"/>
          </p:nvPr>
        </p:nvSpPr>
        <p:spPr>
          <a:xfrm>
            <a:off x="4038600" y="6356350"/>
            <a:ext cx="4114800" cy="365125"/>
          </a:xfrm>
          <a:prstGeom prst="rect">
            <a:avLst/>
          </a:prstGeom>
        </p:spPr>
        <p:txBody>
          <a:bodyPr/>
          <a:lstStyle/>
          <a:p>
            <a:endParaRPr lang="es-CL"/>
          </a:p>
        </p:txBody>
      </p:sp>
      <p:sp>
        <p:nvSpPr>
          <p:cNvPr id="5" name="Marcador de número de diapositiva 4">
            <a:extLst>
              <a:ext uri="{FF2B5EF4-FFF2-40B4-BE49-F238E27FC236}">
                <a16:creationId xmlns:a16="http://schemas.microsoft.com/office/drawing/2014/main" id="{26693744-1A14-C671-8370-F0B02756E249}"/>
              </a:ext>
            </a:extLst>
          </p:cNvPr>
          <p:cNvSpPr>
            <a:spLocks noGrp="1"/>
          </p:cNvSpPr>
          <p:nvPr>
            <p:ph type="sldNum" sz="quarter" idx="12"/>
          </p:nvPr>
        </p:nvSpPr>
        <p:spPr>
          <a:xfrm>
            <a:off x="8610600" y="6356350"/>
            <a:ext cx="2743200" cy="365125"/>
          </a:xfrm>
          <a:prstGeom prst="rect">
            <a:avLst/>
          </a:prstGeom>
        </p:spPr>
        <p:txBody>
          <a:bodyPr/>
          <a:lstStyle/>
          <a:p>
            <a:fld id="{C98F0C76-2B86-45FD-85C5-5E9CB9CDCE07}" type="slidenum">
              <a:rPr lang="es-CL" smtClean="0"/>
              <a:t>‹Nº›</a:t>
            </a:fld>
            <a:endParaRPr lang="es-CL"/>
          </a:p>
        </p:txBody>
      </p:sp>
    </p:spTree>
    <p:extLst>
      <p:ext uri="{BB962C8B-B14F-4D97-AF65-F5344CB8AC3E}">
        <p14:creationId xmlns:p14="http://schemas.microsoft.com/office/powerpoint/2010/main" val="15328912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4038B8-1949-8C39-88A2-B16AEE4A3E7C}"/>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L"/>
          </a:p>
        </p:txBody>
      </p:sp>
      <p:sp>
        <p:nvSpPr>
          <p:cNvPr id="4" name="Marcador de pie de página 3">
            <a:extLst>
              <a:ext uri="{FF2B5EF4-FFF2-40B4-BE49-F238E27FC236}">
                <a16:creationId xmlns:a16="http://schemas.microsoft.com/office/drawing/2014/main" id="{1BD013F8-BAEB-A555-E1C7-8FDE4FB2B61B}"/>
              </a:ext>
            </a:extLst>
          </p:cNvPr>
          <p:cNvSpPr>
            <a:spLocks noGrp="1"/>
          </p:cNvSpPr>
          <p:nvPr>
            <p:ph type="ftr" sz="quarter" idx="11"/>
          </p:nvPr>
        </p:nvSpPr>
        <p:spPr>
          <a:xfrm>
            <a:off x="4038600" y="6356350"/>
            <a:ext cx="4114800" cy="365125"/>
          </a:xfrm>
          <a:prstGeom prst="rect">
            <a:avLst/>
          </a:prstGeom>
        </p:spPr>
        <p:txBody>
          <a:bodyPr/>
          <a:lstStyle/>
          <a:p>
            <a:endParaRPr lang="es-CL"/>
          </a:p>
        </p:txBody>
      </p:sp>
      <p:sp>
        <p:nvSpPr>
          <p:cNvPr id="5" name="Marcador de número de diapositiva 4">
            <a:extLst>
              <a:ext uri="{FF2B5EF4-FFF2-40B4-BE49-F238E27FC236}">
                <a16:creationId xmlns:a16="http://schemas.microsoft.com/office/drawing/2014/main" id="{4BC1ED81-8412-3CCE-5886-4AF66AC8EACE}"/>
              </a:ext>
            </a:extLst>
          </p:cNvPr>
          <p:cNvSpPr>
            <a:spLocks noGrp="1"/>
          </p:cNvSpPr>
          <p:nvPr>
            <p:ph type="sldNum" sz="quarter" idx="12"/>
          </p:nvPr>
        </p:nvSpPr>
        <p:spPr>
          <a:xfrm>
            <a:off x="8610600" y="6356350"/>
            <a:ext cx="2743200" cy="365125"/>
          </a:xfrm>
          <a:prstGeom prst="rect">
            <a:avLst/>
          </a:prstGeom>
        </p:spPr>
        <p:txBody>
          <a:bodyPr/>
          <a:lstStyle/>
          <a:p>
            <a:fld id="{C98F0C76-2B86-45FD-85C5-5E9CB9CDCE07}" type="slidenum">
              <a:rPr lang="es-CL" smtClean="0"/>
              <a:t>‹Nº›</a:t>
            </a:fld>
            <a:endParaRPr lang="es-CL"/>
          </a:p>
        </p:txBody>
      </p:sp>
    </p:spTree>
    <p:extLst>
      <p:ext uri="{BB962C8B-B14F-4D97-AF65-F5344CB8AC3E}">
        <p14:creationId xmlns:p14="http://schemas.microsoft.com/office/powerpoint/2010/main" val="31845721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7B7575-9229-E947-8503-2F9463685155}"/>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L"/>
          </a:p>
        </p:txBody>
      </p:sp>
      <p:sp>
        <p:nvSpPr>
          <p:cNvPr id="3" name="Marcador de fecha 2">
            <a:extLst>
              <a:ext uri="{FF2B5EF4-FFF2-40B4-BE49-F238E27FC236}">
                <a16:creationId xmlns:a16="http://schemas.microsoft.com/office/drawing/2014/main" id="{F1C75D64-1FEE-B6E8-4478-64952F6D2486}"/>
              </a:ext>
            </a:extLst>
          </p:cNvPr>
          <p:cNvSpPr>
            <a:spLocks noGrp="1"/>
          </p:cNvSpPr>
          <p:nvPr>
            <p:ph type="dt" sz="half" idx="10"/>
          </p:nvPr>
        </p:nvSpPr>
        <p:spPr>
          <a:xfrm>
            <a:off x="838200" y="6356350"/>
            <a:ext cx="2743200" cy="365125"/>
          </a:xfrm>
          <a:prstGeom prst="rect">
            <a:avLst/>
          </a:prstGeom>
        </p:spPr>
        <p:txBody>
          <a:bodyPr/>
          <a:lstStyle/>
          <a:p>
            <a:fld id="{BB20993B-295F-497E-8BF1-66CF625B8F25}" type="datetimeFigureOut">
              <a:rPr lang="es-CL" smtClean="0"/>
              <a:t>22-07-2026</a:t>
            </a:fld>
            <a:endParaRPr lang="es-CL"/>
          </a:p>
        </p:txBody>
      </p:sp>
      <p:sp>
        <p:nvSpPr>
          <p:cNvPr id="4" name="Marcador de pie de página 3">
            <a:extLst>
              <a:ext uri="{FF2B5EF4-FFF2-40B4-BE49-F238E27FC236}">
                <a16:creationId xmlns:a16="http://schemas.microsoft.com/office/drawing/2014/main" id="{A83383FD-3900-09D0-BB5F-FC299A27FCEB}"/>
              </a:ext>
            </a:extLst>
          </p:cNvPr>
          <p:cNvSpPr>
            <a:spLocks noGrp="1"/>
          </p:cNvSpPr>
          <p:nvPr>
            <p:ph type="ftr" sz="quarter" idx="11"/>
          </p:nvPr>
        </p:nvSpPr>
        <p:spPr>
          <a:xfrm>
            <a:off x="4038600" y="6356350"/>
            <a:ext cx="4114800" cy="365125"/>
          </a:xfrm>
          <a:prstGeom prst="rect">
            <a:avLst/>
          </a:prstGeom>
        </p:spPr>
        <p:txBody>
          <a:bodyPr/>
          <a:lstStyle/>
          <a:p>
            <a:endParaRPr lang="es-CL"/>
          </a:p>
        </p:txBody>
      </p:sp>
      <p:sp>
        <p:nvSpPr>
          <p:cNvPr id="5" name="Marcador de número de diapositiva 4">
            <a:extLst>
              <a:ext uri="{FF2B5EF4-FFF2-40B4-BE49-F238E27FC236}">
                <a16:creationId xmlns:a16="http://schemas.microsoft.com/office/drawing/2014/main" id="{6ABAF726-ED39-FBFA-D4B9-32E7EEDD1204}"/>
              </a:ext>
            </a:extLst>
          </p:cNvPr>
          <p:cNvSpPr>
            <a:spLocks noGrp="1"/>
          </p:cNvSpPr>
          <p:nvPr>
            <p:ph type="sldNum" sz="quarter" idx="12"/>
          </p:nvPr>
        </p:nvSpPr>
        <p:spPr>
          <a:xfrm>
            <a:off x="8610600" y="6356350"/>
            <a:ext cx="2743200" cy="365125"/>
          </a:xfrm>
          <a:prstGeom prst="rect">
            <a:avLst/>
          </a:prstGeom>
        </p:spPr>
        <p:txBody>
          <a:bodyPr/>
          <a:lstStyle/>
          <a:p>
            <a:fld id="{A39FB5D8-4CD1-4709-8409-76BD15442C30}" type="slidenum">
              <a:rPr lang="es-CL" smtClean="0"/>
              <a:t>‹Nº›</a:t>
            </a:fld>
            <a:endParaRPr lang="es-CL"/>
          </a:p>
        </p:txBody>
      </p:sp>
    </p:spTree>
    <p:extLst>
      <p:ext uri="{BB962C8B-B14F-4D97-AF65-F5344CB8AC3E}">
        <p14:creationId xmlns:p14="http://schemas.microsoft.com/office/powerpoint/2010/main" val="15402616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2386B2-4EAB-B671-5B4B-04D51578E6C1}"/>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L"/>
          </a:p>
        </p:txBody>
      </p:sp>
      <p:sp>
        <p:nvSpPr>
          <p:cNvPr id="3" name="Marcador de fecha 2">
            <a:extLst>
              <a:ext uri="{FF2B5EF4-FFF2-40B4-BE49-F238E27FC236}">
                <a16:creationId xmlns:a16="http://schemas.microsoft.com/office/drawing/2014/main" id="{1B7668C0-16FA-C732-C4BC-2C9A264519FD}"/>
              </a:ext>
            </a:extLst>
          </p:cNvPr>
          <p:cNvSpPr>
            <a:spLocks noGrp="1"/>
          </p:cNvSpPr>
          <p:nvPr>
            <p:ph type="dt" sz="half" idx="10"/>
          </p:nvPr>
        </p:nvSpPr>
        <p:spPr>
          <a:xfrm>
            <a:off x="838200" y="6356350"/>
            <a:ext cx="2743200" cy="365125"/>
          </a:xfrm>
          <a:prstGeom prst="rect">
            <a:avLst/>
          </a:prstGeom>
        </p:spPr>
        <p:txBody>
          <a:bodyPr/>
          <a:lstStyle/>
          <a:p>
            <a:fld id="{BB20993B-295F-497E-8BF1-66CF625B8F25}" type="datetimeFigureOut">
              <a:rPr lang="es-CL" smtClean="0"/>
              <a:t>22-07-2026</a:t>
            </a:fld>
            <a:endParaRPr lang="es-CL"/>
          </a:p>
        </p:txBody>
      </p:sp>
      <p:sp>
        <p:nvSpPr>
          <p:cNvPr id="4" name="Marcador de pie de página 3">
            <a:extLst>
              <a:ext uri="{FF2B5EF4-FFF2-40B4-BE49-F238E27FC236}">
                <a16:creationId xmlns:a16="http://schemas.microsoft.com/office/drawing/2014/main" id="{CF1A8139-5833-CDEE-F9F4-C70B45B332B3}"/>
              </a:ext>
            </a:extLst>
          </p:cNvPr>
          <p:cNvSpPr>
            <a:spLocks noGrp="1"/>
          </p:cNvSpPr>
          <p:nvPr>
            <p:ph type="ftr" sz="quarter" idx="11"/>
          </p:nvPr>
        </p:nvSpPr>
        <p:spPr>
          <a:xfrm>
            <a:off x="4038600" y="6356350"/>
            <a:ext cx="4114800" cy="365125"/>
          </a:xfrm>
          <a:prstGeom prst="rect">
            <a:avLst/>
          </a:prstGeom>
        </p:spPr>
        <p:txBody>
          <a:bodyPr/>
          <a:lstStyle/>
          <a:p>
            <a:endParaRPr lang="es-CL"/>
          </a:p>
        </p:txBody>
      </p:sp>
      <p:sp>
        <p:nvSpPr>
          <p:cNvPr id="5" name="Marcador de número de diapositiva 4">
            <a:extLst>
              <a:ext uri="{FF2B5EF4-FFF2-40B4-BE49-F238E27FC236}">
                <a16:creationId xmlns:a16="http://schemas.microsoft.com/office/drawing/2014/main" id="{CB1E1363-8D69-ADAE-5FB9-C5A6557B352A}"/>
              </a:ext>
            </a:extLst>
          </p:cNvPr>
          <p:cNvSpPr>
            <a:spLocks noGrp="1"/>
          </p:cNvSpPr>
          <p:nvPr>
            <p:ph type="sldNum" sz="quarter" idx="12"/>
          </p:nvPr>
        </p:nvSpPr>
        <p:spPr>
          <a:xfrm>
            <a:off x="8610600" y="6356350"/>
            <a:ext cx="2743200" cy="365125"/>
          </a:xfrm>
          <a:prstGeom prst="rect">
            <a:avLst/>
          </a:prstGeom>
        </p:spPr>
        <p:txBody>
          <a:bodyPr/>
          <a:lstStyle/>
          <a:p>
            <a:fld id="{A39FB5D8-4CD1-4709-8409-76BD15442C30}" type="slidenum">
              <a:rPr lang="es-CL" smtClean="0"/>
              <a:t>‹Nº›</a:t>
            </a:fld>
            <a:endParaRPr lang="es-CL"/>
          </a:p>
        </p:txBody>
      </p:sp>
    </p:spTree>
    <p:extLst>
      <p:ext uri="{BB962C8B-B14F-4D97-AF65-F5344CB8AC3E}">
        <p14:creationId xmlns:p14="http://schemas.microsoft.com/office/powerpoint/2010/main" val="6887354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DFD319-7B1C-F79F-4024-461359D43C50}"/>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L"/>
          </a:p>
        </p:txBody>
      </p:sp>
      <p:sp>
        <p:nvSpPr>
          <p:cNvPr id="3" name="Marcador de fecha 2">
            <a:extLst>
              <a:ext uri="{FF2B5EF4-FFF2-40B4-BE49-F238E27FC236}">
                <a16:creationId xmlns:a16="http://schemas.microsoft.com/office/drawing/2014/main" id="{5ED2C224-98DB-B8D8-42B8-7312F21F25D0}"/>
              </a:ext>
            </a:extLst>
          </p:cNvPr>
          <p:cNvSpPr>
            <a:spLocks noGrp="1"/>
          </p:cNvSpPr>
          <p:nvPr>
            <p:ph type="dt" sz="half" idx="10"/>
          </p:nvPr>
        </p:nvSpPr>
        <p:spPr>
          <a:xfrm>
            <a:off x="838200" y="6356350"/>
            <a:ext cx="2743200" cy="365125"/>
          </a:xfrm>
          <a:prstGeom prst="rect">
            <a:avLst/>
          </a:prstGeom>
        </p:spPr>
        <p:txBody>
          <a:bodyPr/>
          <a:lstStyle/>
          <a:p>
            <a:fld id="{BB20993B-295F-497E-8BF1-66CF625B8F25}" type="datetimeFigureOut">
              <a:rPr lang="es-CL" smtClean="0"/>
              <a:t>22-07-2026</a:t>
            </a:fld>
            <a:endParaRPr lang="es-CL"/>
          </a:p>
        </p:txBody>
      </p:sp>
      <p:sp>
        <p:nvSpPr>
          <p:cNvPr id="4" name="Marcador de pie de página 3">
            <a:extLst>
              <a:ext uri="{FF2B5EF4-FFF2-40B4-BE49-F238E27FC236}">
                <a16:creationId xmlns:a16="http://schemas.microsoft.com/office/drawing/2014/main" id="{F4236AD4-89FE-2F8E-04D1-2861EE2D96C2}"/>
              </a:ext>
            </a:extLst>
          </p:cNvPr>
          <p:cNvSpPr>
            <a:spLocks noGrp="1"/>
          </p:cNvSpPr>
          <p:nvPr>
            <p:ph type="ftr" sz="quarter" idx="11"/>
          </p:nvPr>
        </p:nvSpPr>
        <p:spPr>
          <a:xfrm>
            <a:off x="4038600" y="6356350"/>
            <a:ext cx="4114800" cy="365125"/>
          </a:xfrm>
          <a:prstGeom prst="rect">
            <a:avLst/>
          </a:prstGeom>
        </p:spPr>
        <p:txBody>
          <a:bodyPr/>
          <a:lstStyle/>
          <a:p>
            <a:endParaRPr lang="es-CL"/>
          </a:p>
        </p:txBody>
      </p:sp>
      <p:sp>
        <p:nvSpPr>
          <p:cNvPr id="5" name="Marcador de número de diapositiva 4">
            <a:extLst>
              <a:ext uri="{FF2B5EF4-FFF2-40B4-BE49-F238E27FC236}">
                <a16:creationId xmlns:a16="http://schemas.microsoft.com/office/drawing/2014/main" id="{884DCA76-4233-CB47-BE68-20AF5BDDDD3A}"/>
              </a:ext>
            </a:extLst>
          </p:cNvPr>
          <p:cNvSpPr>
            <a:spLocks noGrp="1"/>
          </p:cNvSpPr>
          <p:nvPr>
            <p:ph type="sldNum" sz="quarter" idx="12"/>
          </p:nvPr>
        </p:nvSpPr>
        <p:spPr>
          <a:xfrm>
            <a:off x="8610600" y="6356350"/>
            <a:ext cx="2743200" cy="365125"/>
          </a:xfrm>
          <a:prstGeom prst="rect">
            <a:avLst/>
          </a:prstGeom>
        </p:spPr>
        <p:txBody>
          <a:bodyPr/>
          <a:lstStyle/>
          <a:p>
            <a:fld id="{A39FB5D8-4CD1-4709-8409-76BD15442C30}" type="slidenum">
              <a:rPr lang="es-CL" smtClean="0"/>
              <a:t>‹Nº›</a:t>
            </a:fld>
            <a:endParaRPr lang="es-CL"/>
          </a:p>
        </p:txBody>
      </p:sp>
    </p:spTree>
    <p:extLst>
      <p:ext uri="{BB962C8B-B14F-4D97-AF65-F5344CB8AC3E}">
        <p14:creationId xmlns:p14="http://schemas.microsoft.com/office/powerpoint/2010/main" val="1639678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BDB214A-A374-FC7B-672D-160885D0E6CA}"/>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8D3BABD2-1156-4D80-6F62-7675DC9025D4}"/>
              </a:ext>
            </a:extLst>
          </p:cNvPr>
          <p:cNvSpPr>
            <a:spLocks noGrp="1"/>
          </p:cNvSpPr>
          <p:nvPr>
            <p:ph idx="1"/>
          </p:nvPr>
        </p:nvSpPr>
        <p:spPr>
          <a:xfrm>
            <a:off x="838200" y="1825625"/>
            <a:ext cx="10515600" cy="435133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ACE7239D-CAA2-F000-156A-EB1BFDBDCE91}"/>
              </a:ext>
            </a:extLst>
          </p:cNvPr>
          <p:cNvSpPr>
            <a:spLocks noGrp="1"/>
          </p:cNvSpPr>
          <p:nvPr>
            <p:ph type="dt" sz="half" idx="10"/>
          </p:nvPr>
        </p:nvSpPr>
        <p:spPr>
          <a:xfrm>
            <a:off x="838200" y="6356350"/>
            <a:ext cx="2743200" cy="365125"/>
          </a:xfrm>
          <a:prstGeom prst="rect">
            <a:avLst/>
          </a:prstGeom>
        </p:spPr>
        <p:txBody>
          <a:bodyPr/>
          <a:lstStyle/>
          <a:p>
            <a:fld id="{BB20993B-295F-497E-8BF1-66CF625B8F25}" type="datetimeFigureOut">
              <a:rPr lang="es-CL" smtClean="0"/>
              <a:t>22-07-2026</a:t>
            </a:fld>
            <a:endParaRPr lang="es-CL"/>
          </a:p>
        </p:txBody>
      </p:sp>
      <p:sp>
        <p:nvSpPr>
          <p:cNvPr id="5" name="Marcador de pie de página 4">
            <a:extLst>
              <a:ext uri="{FF2B5EF4-FFF2-40B4-BE49-F238E27FC236}">
                <a16:creationId xmlns:a16="http://schemas.microsoft.com/office/drawing/2014/main" id="{20A82646-44AD-9075-AC2C-49C537E9FE52}"/>
              </a:ext>
            </a:extLst>
          </p:cNvPr>
          <p:cNvSpPr>
            <a:spLocks noGrp="1"/>
          </p:cNvSpPr>
          <p:nvPr>
            <p:ph type="ftr" sz="quarter" idx="11"/>
          </p:nvPr>
        </p:nvSpPr>
        <p:spPr>
          <a:xfrm>
            <a:off x="4038600" y="6356350"/>
            <a:ext cx="4114800" cy="365125"/>
          </a:xfrm>
          <a:prstGeom prst="rect">
            <a:avLst/>
          </a:prstGeom>
        </p:spPr>
        <p:txBody>
          <a:bodyPr/>
          <a:lstStyle/>
          <a:p>
            <a:endParaRPr lang="es-CL"/>
          </a:p>
        </p:txBody>
      </p:sp>
      <p:sp>
        <p:nvSpPr>
          <p:cNvPr id="6" name="Marcador de número de diapositiva 5">
            <a:extLst>
              <a:ext uri="{FF2B5EF4-FFF2-40B4-BE49-F238E27FC236}">
                <a16:creationId xmlns:a16="http://schemas.microsoft.com/office/drawing/2014/main" id="{E16CAC14-8E5C-E665-FBDF-60B930345D36}"/>
              </a:ext>
            </a:extLst>
          </p:cNvPr>
          <p:cNvSpPr>
            <a:spLocks noGrp="1"/>
          </p:cNvSpPr>
          <p:nvPr>
            <p:ph type="sldNum" sz="quarter" idx="12"/>
          </p:nvPr>
        </p:nvSpPr>
        <p:spPr>
          <a:xfrm>
            <a:off x="8610600" y="6356350"/>
            <a:ext cx="2743200" cy="365125"/>
          </a:xfrm>
          <a:prstGeom prst="rect">
            <a:avLst/>
          </a:prstGeom>
        </p:spPr>
        <p:txBody>
          <a:bodyPr/>
          <a:lstStyle/>
          <a:p>
            <a:fld id="{A39FB5D8-4CD1-4709-8409-76BD15442C30}" type="slidenum">
              <a:rPr lang="es-CL" smtClean="0"/>
              <a:t>‹Nº›</a:t>
            </a:fld>
            <a:endParaRPr lang="es-CL"/>
          </a:p>
        </p:txBody>
      </p:sp>
    </p:spTree>
    <p:extLst>
      <p:ext uri="{BB962C8B-B14F-4D97-AF65-F5344CB8AC3E}">
        <p14:creationId xmlns:p14="http://schemas.microsoft.com/office/powerpoint/2010/main" val="4005161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E9FF32-F36D-2D79-FEAF-C855F6C852B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6497F876-7F3B-3E56-1B42-D2979C93A51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A8F76C32-FF7F-4640-2DFD-974F89937CE2}"/>
              </a:ext>
            </a:extLst>
          </p:cNvPr>
          <p:cNvSpPr>
            <a:spLocks noGrp="1"/>
          </p:cNvSpPr>
          <p:nvPr>
            <p:ph type="dt" sz="half" idx="10"/>
          </p:nvPr>
        </p:nvSpPr>
        <p:spPr>
          <a:xfrm>
            <a:off x="838200" y="6356350"/>
            <a:ext cx="2743200" cy="365125"/>
          </a:xfrm>
          <a:prstGeom prst="rect">
            <a:avLst/>
          </a:prstGeom>
        </p:spPr>
        <p:txBody>
          <a:bodyPr/>
          <a:lstStyle/>
          <a:p>
            <a:fld id="{BB20993B-295F-497E-8BF1-66CF625B8F25}" type="datetimeFigureOut">
              <a:rPr lang="es-CL" smtClean="0"/>
              <a:t>22-07-2026</a:t>
            </a:fld>
            <a:endParaRPr lang="es-CL"/>
          </a:p>
        </p:txBody>
      </p:sp>
      <p:sp>
        <p:nvSpPr>
          <p:cNvPr id="5" name="Marcador de pie de página 4">
            <a:extLst>
              <a:ext uri="{FF2B5EF4-FFF2-40B4-BE49-F238E27FC236}">
                <a16:creationId xmlns:a16="http://schemas.microsoft.com/office/drawing/2014/main" id="{EBD7EF72-57B3-A843-A016-61664B0338CF}"/>
              </a:ext>
            </a:extLst>
          </p:cNvPr>
          <p:cNvSpPr>
            <a:spLocks noGrp="1"/>
          </p:cNvSpPr>
          <p:nvPr>
            <p:ph type="ftr" sz="quarter" idx="11"/>
          </p:nvPr>
        </p:nvSpPr>
        <p:spPr>
          <a:xfrm>
            <a:off x="4038600" y="6356350"/>
            <a:ext cx="4114800" cy="365125"/>
          </a:xfrm>
          <a:prstGeom prst="rect">
            <a:avLst/>
          </a:prstGeom>
        </p:spPr>
        <p:txBody>
          <a:bodyPr/>
          <a:lstStyle/>
          <a:p>
            <a:endParaRPr lang="es-CL"/>
          </a:p>
        </p:txBody>
      </p:sp>
      <p:sp>
        <p:nvSpPr>
          <p:cNvPr id="6" name="Marcador de número de diapositiva 5">
            <a:extLst>
              <a:ext uri="{FF2B5EF4-FFF2-40B4-BE49-F238E27FC236}">
                <a16:creationId xmlns:a16="http://schemas.microsoft.com/office/drawing/2014/main" id="{72B8BBB4-1730-AAAB-708D-16C8203EFAF9}"/>
              </a:ext>
            </a:extLst>
          </p:cNvPr>
          <p:cNvSpPr>
            <a:spLocks noGrp="1"/>
          </p:cNvSpPr>
          <p:nvPr>
            <p:ph type="sldNum" sz="quarter" idx="12"/>
          </p:nvPr>
        </p:nvSpPr>
        <p:spPr>
          <a:xfrm>
            <a:off x="8610600" y="6356350"/>
            <a:ext cx="2743200" cy="365125"/>
          </a:xfrm>
          <a:prstGeom prst="rect">
            <a:avLst/>
          </a:prstGeom>
        </p:spPr>
        <p:txBody>
          <a:bodyPr/>
          <a:lstStyle/>
          <a:p>
            <a:fld id="{A39FB5D8-4CD1-4709-8409-76BD15442C30}" type="slidenum">
              <a:rPr lang="es-CL" smtClean="0"/>
              <a:t>‹Nº›</a:t>
            </a:fld>
            <a:endParaRPr lang="es-CL"/>
          </a:p>
        </p:txBody>
      </p:sp>
    </p:spTree>
    <p:extLst>
      <p:ext uri="{BB962C8B-B14F-4D97-AF65-F5344CB8AC3E}">
        <p14:creationId xmlns:p14="http://schemas.microsoft.com/office/powerpoint/2010/main" val="3565753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7F290A-78CA-5356-E470-F5D56483728C}"/>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DD26C34B-4880-966C-270B-423EF82315D4}"/>
              </a:ext>
            </a:extLst>
          </p:cNvPr>
          <p:cNvSpPr>
            <a:spLocks noGrp="1"/>
          </p:cNvSpPr>
          <p:nvPr>
            <p:ph sz="half" idx="1"/>
          </p:nvPr>
        </p:nvSpPr>
        <p:spPr>
          <a:xfrm>
            <a:off x="838200" y="1825625"/>
            <a:ext cx="5181600" cy="435133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contenido 3">
            <a:extLst>
              <a:ext uri="{FF2B5EF4-FFF2-40B4-BE49-F238E27FC236}">
                <a16:creationId xmlns:a16="http://schemas.microsoft.com/office/drawing/2014/main" id="{6D03C862-DAD2-3B5C-32BC-B6F1AABACAE3}"/>
              </a:ext>
            </a:extLst>
          </p:cNvPr>
          <p:cNvSpPr>
            <a:spLocks noGrp="1"/>
          </p:cNvSpPr>
          <p:nvPr>
            <p:ph sz="half" idx="2"/>
          </p:nvPr>
        </p:nvSpPr>
        <p:spPr>
          <a:xfrm>
            <a:off x="6172200" y="1825625"/>
            <a:ext cx="5181600" cy="435133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Marcador de fecha 4">
            <a:extLst>
              <a:ext uri="{FF2B5EF4-FFF2-40B4-BE49-F238E27FC236}">
                <a16:creationId xmlns:a16="http://schemas.microsoft.com/office/drawing/2014/main" id="{0C484068-F1F9-4659-B94D-DD4B3D9FAFBC}"/>
              </a:ext>
            </a:extLst>
          </p:cNvPr>
          <p:cNvSpPr>
            <a:spLocks noGrp="1"/>
          </p:cNvSpPr>
          <p:nvPr>
            <p:ph type="dt" sz="half" idx="10"/>
          </p:nvPr>
        </p:nvSpPr>
        <p:spPr>
          <a:xfrm>
            <a:off x="838200" y="6356350"/>
            <a:ext cx="2743200" cy="365125"/>
          </a:xfrm>
          <a:prstGeom prst="rect">
            <a:avLst/>
          </a:prstGeom>
        </p:spPr>
        <p:txBody>
          <a:bodyPr/>
          <a:lstStyle/>
          <a:p>
            <a:fld id="{BB20993B-295F-497E-8BF1-66CF625B8F25}" type="datetimeFigureOut">
              <a:rPr lang="es-CL" smtClean="0"/>
              <a:t>22-07-2026</a:t>
            </a:fld>
            <a:endParaRPr lang="es-CL"/>
          </a:p>
        </p:txBody>
      </p:sp>
      <p:sp>
        <p:nvSpPr>
          <p:cNvPr id="6" name="Marcador de pie de página 5">
            <a:extLst>
              <a:ext uri="{FF2B5EF4-FFF2-40B4-BE49-F238E27FC236}">
                <a16:creationId xmlns:a16="http://schemas.microsoft.com/office/drawing/2014/main" id="{1FD42BFA-A14B-D680-680C-35380C4560C4}"/>
              </a:ext>
            </a:extLst>
          </p:cNvPr>
          <p:cNvSpPr>
            <a:spLocks noGrp="1"/>
          </p:cNvSpPr>
          <p:nvPr>
            <p:ph type="ftr" sz="quarter" idx="11"/>
          </p:nvPr>
        </p:nvSpPr>
        <p:spPr>
          <a:xfrm>
            <a:off x="4038600" y="6356350"/>
            <a:ext cx="4114800" cy="365125"/>
          </a:xfrm>
          <a:prstGeom prst="rect">
            <a:avLst/>
          </a:prstGeom>
        </p:spPr>
        <p:txBody>
          <a:bodyPr/>
          <a:lstStyle/>
          <a:p>
            <a:endParaRPr lang="es-CL"/>
          </a:p>
        </p:txBody>
      </p:sp>
      <p:sp>
        <p:nvSpPr>
          <p:cNvPr id="7" name="Marcador de número de diapositiva 6">
            <a:extLst>
              <a:ext uri="{FF2B5EF4-FFF2-40B4-BE49-F238E27FC236}">
                <a16:creationId xmlns:a16="http://schemas.microsoft.com/office/drawing/2014/main" id="{DB28EF57-EB91-A756-9B27-5DF61BF5ADD2}"/>
              </a:ext>
            </a:extLst>
          </p:cNvPr>
          <p:cNvSpPr>
            <a:spLocks noGrp="1"/>
          </p:cNvSpPr>
          <p:nvPr>
            <p:ph type="sldNum" sz="quarter" idx="12"/>
          </p:nvPr>
        </p:nvSpPr>
        <p:spPr>
          <a:xfrm>
            <a:off x="8610600" y="6356350"/>
            <a:ext cx="2743200" cy="365125"/>
          </a:xfrm>
          <a:prstGeom prst="rect">
            <a:avLst/>
          </a:prstGeom>
        </p:spPr>
        <p:txBody>
          <a:bodyPr/>
          <a:lstStyle/>
          <a:p>
            <a:fld id="{A39FB5D8-4CD1-4709-8409-76BD15442C30}" type="slidenum">
              <a:rPr lang="es-CL" smtClean="0"/>
              <a:t>‹Nº›</a:t>
            </a:fld>
            <a:endParaRPr lang="es-CL"/>
          </a:p>
        </p:txBody>
      </p:sp>
    </p:spTree>
    <p:extLst>
      <p:ext uri="{BB962C8B-B14F-4D97-AF65-F5344CB8AC3E}">
        <p14:creationId xmlns:p14="http://schemas.microsoft.com/office/powerpoint/2010/main" val="3954355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3046AC-2616-DBDA-B9DB-A889C54B4A3B}"/>
              </a:ext>
            </a:extLst>
          </p:cNvPr>
          <p:cNvSpPr>
            <a:spLocks noGrp="1"/>
          </p:cNvSpPr>
          <p:nvPr>
            <p:ph type="title"/>
          </p:nvPr>
        </p:nvSpPr>
        <p:spPr>
          <a:xfrm>
            <a:off x="839788" y="365125"/>
            <a:ext cx="10515600" cy="1325563"/>
          </a:xfrm>
          <a:prstGeom prst="rect">
            <a:avLst/>
          </a:prstGeom>
        </p:spPr>
        <p:txBody>
          <a:body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BEFA2B82-1002-F519-D0EF-8713C21C087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415C5D11-7B35-A102-FFE1-17694111C6E6}"/>
              </a:ext>
            </a:extLst>
          </p:cNvPr>
          <p:cNvSpPr>
            <a:spLocks noGrp="1"/>
          </p:cNvSpPr>
          <p:nvPr>
            <p:ph sz="half" idx="2"/>
          </p:nvPr>
        </p:nvSpPr>
        <p:spPr>
          <a:xfrm>
            <a:off x="839788" y="2505075"/>
            <a:ext cx="5157787" cy="368458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Marcador de texto 4">
            <a:extLst>
              <a:ext uri="{FF2B5EF4-FFF2-40B4-BE49-F238E27FC236}">
                <a16:creationId xmlns:a16="http://schemas.microsoft.com/office/drawing/2014/main" id="{86045141-4733-A781-65A0-579EB8ED54B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6678F30E-5570-E57D-DA92-B96A4D94B2FE}"/>
              </a:ext>
            </a:extLst>
          </p:cNvPr>
          <p:cNvSpPr>
            <a:spLocks noGrp="1"/>
          </p:cNvSpPr>
          <p:nvPr>
            <p:ph sz="quarter" idx="4"/>
          </p:nvPr>
        </p:nvSpPr>
        <p:spPr>
          <a:xfrm>
            <a:off x="6172200" y="2505075"/>
            <a:ext cx="5183188" cy="368458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7" name="Marcador de fecha 6">
            <a:extLst>
              <a:ext uri="{FF2B5EF4-FFF2-40B4-BE49-F238E27FC236}">
                <a16:creationId xmlns:a16="http://schemas.microsoft.com/office/drawing/2014/main" id="{0BFD4CA5-2CE3-F14F-C86A-5D015440C5FE}"/>
              </a:ext>
            </a:extLst>
          </p:cNvPr>
          <p:cNvSpPr>
            <a:spLocks noGrp="1"/>
          </p:cNvSpPr>
          <p:nvPr>
            <p:ph type="dt" sz="half" idx="10"/>
          </p:nvPr>
        </p:nvSpPr>
        <p:spPr>
          <a:xfrm>
            <a:off x="838200" y="6356350"/>
            <a:ext cx="2743200" cy="365125"/>
          </a:xfrm>
          <a:prstGeom prst="rect">
            <a:avLst/>
          </a:prstGeom>
        </p:spPr>
        <p:txBody>
          <a:bodyPr/>
          <a:lstStyle/>
          <a:p>
            <a:fld id="{BB20993B-295F-497E-8BF1-66CF625B8F25}" type="datetimeFigureOut">
              <a:rPr lang="es-CL" smtClean="0"/>
              <a:t>22-07-2026</a:t>
            </a:fld>
            <a:endParaRPr lang="es-CL"/>
          </a:p>
        </p:txBody>
      </p:sp>
      <p:sp>
        <p:nvSpPr>
          <p:cNvPr id="8" name="Marcador de pie de página 7">
            <a:extLst>
              <a:ext uri="{FF2B5EF4-FFF2-40B4-BE49-F238E27FC236}">
                <a16:creationId xmlns:a16="http://schemas.microsoft.com/office/drawing/2014/main" id="{F3E6E4BB-2C57-9A6C-2575-7387351C39D3}"/>
              </a:ext>
            </a:extLst>
          </p:cNvPr>
          <p:cNvSpPr>
            <a:spLocks noGrp="1"/>
          </p:cNvSpPr>
          <p:nvPr>
            <p:ph type="ftr" sz="quarter" idx="11"/>
          </p:nvPr>
        </p:nvSpPr>
        <p:spPr>
          <a:xfrm>
            <a:off x="4038600" y="6356350"/>
            <a:ext cx="4114800" cy="365125"/>
          </a:xfrm>
          <a:prstGeom prst="rect">
            <a:avLst/>
          </a:prstGeom>
        </p:spPr>
        <p:txBody>
          <a:bodyPr/>
          <a:lstStyle/>
          <a:p>
            <a:endParaRPr lang="es-CL"/>
          </a:p>
        </p:txBody>
      </p:sp>
      <p:sp>
        <p:nvSpPr>
          <p:cNvPr id="9" name="Marcador de número de diapositiva 8">
            <a:extLst>
              <a:ext uri="{FF2B5EF4-FFF2-40B4-BE49-F238E27FC236}">
                <a16:creationId xmlns:a16="http://schemas.microsoft.com/office/drawing/2014/main" id="{431A2AEA-38C9-C39E-D996-FBDB41505314}"/>
              </a:ext>
            </a:extLst>
          </p:cNvPr>
          <p:cNvSpPr>
            <a:spLocks noGrp="1"/>
          </p:cNvSpPr>
          <p:nvPr>
            <p:ph type="sldNum" sz="quarter" idx="12"/>
          </p:nvPr>
        </p:nvSpPr>
        <p:spPr>
          <a:xfrm>
            <a:off x="8610600" y="6356350"/>
            <a:ext cx="2743200" cy="365125"/>
          </a:xfrm>
          <a:prstGeom prst="rect">
            <a:avLst/>
          </a:prstGeom>
        </p:spPr>
        <p:txBody>
          <a:bodyPr/>
          <a:lstStyle/>
          <a:p>
            <a:fld id="{A39FB5D8-4CD1-4709-8409-76BD15442C30}" type="slidenum">
              <a:rPr lang="es-CL" smtClean="0"/>
              <a:t>‹Nº›</a:t>
            </a:fld>
            <a:endParaRPr lang="es-CL"/>
          </a:p>
        </p:txBody>
      </p:sp>
    </p:spTree>
    <p:extLst>
      <p:ext uri="{BB962C8B-B14F-4D97-AF65-F5344CB8AC3E}">
        <p14:creationId xmlns:p14="http://schemas.microsoft.com/office/powerpoint/2010/main" val="855303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0A526F-C368-D738-522A-350B1E39E02E}"/>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L"/>
          </a:p>
        </p:txBody>
      </p:sp>
      <p:sp>
        <p:nvSpPr>
          <p:cNvPr id="3" name="Marcador de fecha 2">
            <a:extLst>
              <a:ext uri="{FF2B5EF4-FFF2-40B4-BE49-F238E27FC236}">
                <a16:creationId xmlns:a16="http://schemas.microsoft.com/office/drawing/2014/main" id="{AE7887F2-D614-D353-E1C4-15EB37C75197}"/>
              </a:ext>
            </a:extLst>
          </p:cNvPr>
          <p:cNvSpPr>
            <a:spLocks noGrp="1"/>
          </p:cNvSpPr>
          <p:nvPr>
            <p:ph type="dt" sz="half" idx="10"/>
          </p:nvPr>
        </p:nvSpPr>
        <p:spPr>
          <a:xfrm>
            <a:off x="838200" y="6356350"/>
            <a:ext cx="2743200" cy="365125"/>
          </a:xfrm>
          <a:prstGeom prst="rect">
            <a:avLst/>
          </a:prstGeom>
        </p:spPr>
        <p:txBody>
          <a:bodyPr/>
          <a:lstStyle/>
          <a:p>
            <a:fld id="{BB20993B-295F-497E-8BF1-66CF625B8F25}" type="datetimeFigureOut">
              <a:rPr lang="es-CL" smtClean="0"/>
              <a:t>22-07-2026</a:t>
            </a:fld>
            <a:endParaRPr lang="es-CL"/>
          </a:p>
        </p:txBody>
      </p:sp>
      <p:sp>
        <p:nvSpPr>
          <p:cNvPr id="4" name="Marcador de pie de página 3">
            <a:extLst>
              <a:ext uri="{FF2B5EF4-FFF2-40B4-BE49-F238E27FC236}">
                <a16:creationId xmlns:a16="http://schemas.microsoft.com/office/drawing/2014/main" id="{4E7C8E12-5EB2-799D-9B41-FB484B641D78}"/>
              </a:ext>
            </a:extLst>
          </p:cNvPr>
          <p:cNvSpPr>
            <a:spLocks noGrp="1"/>
          </p:cNvSpPr>
          <p:nvPr>
            <p:ph type="ftr" sz="quarter" idx="11"/>
          </p:nvPr>
        </p:nvSpPr>
        <p:spPr>
          <a:xfrm>
            <a:off x="4038600" y="6356350"/>
            <a:ext cx="4114800" cy="365125"/>
          </a:xfrm>
          <a:prstGeom prst="rect">
            <a:avLst/>
          </a:prstGeom>
        </p:spPr>
        <p:txBody>
          <a:bodyPr/>
          <a:lstStyle/>
          <a:p>
            <a:endParaRPr lang="es-CL"/>
          </a:p>
        </p:txBody>
      </p:sp>
      <p:sp>
        <p:nvSpPr>
          <p:cNvPr id="5" name="Marcador de número de diapositiva 4">
            <a:extLst>
              <a:ext uri="{FF2B5EF4-FFF2-40B4-BE49-F238E27FC236}">
                <a16:creationId xmlns:a16="http://schemas.microsoft.com/office/drawing/2014/main" id="{5894CE51-EC7F-99C5-42C3-DA7246D490BD}"/>
              </a:ext>
            </a:extLst>
          </p:cNvPr>
          <p:cNvSpPr>
            <a:spLocks noGrp="1"/>
          </p:cNvSpPr>
          <p:nvPr>
            <p:ph type="sldNum" sz="quarter" idx="12"/>
          </p:nvPr>
        </p:nvSpPr>
        <p:spPr>
          <a:xfrm>
            <a:off x="8610600" y="6356350"/>
            <a:ext cx="2743200" cy="365125"/>
          </a:xfrm>
          <a:prstGeom prst="rect">
            <a:avLst/>
          </a:prstGeom>
        </p:spPr>
        <p:txBody>
          <a:bodyPr/>
          <a:lstStyle/>
          <a:p>
            <a:fld id="{A39FB5D8-4CD1-4709-8409-76BD15442C30}" type="slidenum">
              <a:rPr lang="es-CL" smtClean="0"/>
              <a:t>‹Nº›</a:t>
            </a:fld>
            <a:endParaRPr lang="es-CL"/>
          </a:p>
        </p:txBody>
      </p:sp>
    </p:spTree>
    <p:extLst>
      <p:ext uri="{BB962C8B-B14F-4D97-AF65-F5344CB8AC3E}">
        <p14:creationId xmlns:p14="http://schemas.microsoft.com/office/powerpoint/2010/main" val="1358819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97A82FCC-020A-2C03-043B-61E3F3384532}"/>
              </a:ext>
            </a:extLst>
          </p:cNvPr>
          <p:cNvSpPr>
            <a:spLocks noGrp="1"/>
          </p:cNvSpPr>
          <p:nvPr>
            <p:ph type="dt" sz="half" idx="10"/>
          </p:nvPr>
        </p:nvSpPr>
        <p:spPr>
          <a:xfrm>
            <a:off x="838200" y="6356350"/>
            <a:ext cx="2743200" cy="365125"/>
          </a:xfrm>
          <a:prstGeom prst="rect">
            <a:avLst/>
          </a:prstGeom>
        </p:spPr>
        <p:txBody>
          <a:bodyPr/>
          <a:lstStyle/>
          <a:p>
            <a:fld id="{BB20993B-295F-497E-8BF1-66CF625B8F25}" type="datetimeFigureOut">
              <a:rPr lang="es-CL" smtClean="0"/>
              <a:t>22-07-2026</a:t>
            </a:fld>
            <a:endParaRPr lang="es-CL"/>
          </a:p>
        </p:txBody>
      </p:sp>
      <p:sp>
        <p:nvSpPr>
          <p:cNvPr id="3" name="Marcador de pie de página 2">
            <a:extLst>
              <a:ext uri="{FF2B5EF4-FFF2-40B4-BE49-F238E27FC236}">
                <a16:creationId xmlns:a16="http://schemas.microsoft.com/office/drawing/2014/main" id="{81AA82E9-D91D-B95C-933E-75B257408F1D}"/>
              </a:ext>
            </a:extLst>
          </p:cNvPr>
          <p:cNvSpPr>
            <a:spLocks noGrp="1"/>
          </p:cNvSpPr>
          <p:nvPr>
            <p:ph type="ftr" sz="quarter" idx="11"/>
          </p:nvPr>
        </p:nvSpPr>
        <p:spPr>
          <a:xfrm>
            <a:off x="4038600" y="6356350"/>
            <a:ext cx="4114800" cy="365125"/>
          </a:xfrm>
          <a:prstGeom prst="rect">
            <a:avLst/>
          </a:prstGeom>
        </p:spPr>
        <p:txBody>
          <a:bodyPr/>
          <a:lstStyle/>
          <a:p>
            <a:endParaRPr lang="es-CL"/>
          </a:p>
        </p:txBody>
      </p:sp>
      <p:sp>
        <p:nvSpPr>
          <p:cNvPr id="4" name="Marcador de número de diapositiva 3">
            <a:extLst>
              <a:ext uri="{FF2B5EF4-FFF2-40B4-BE49-F238E27FC236}">
                <a16:creationId xmlns:a16="http://schemas.microsoft.com/office/drawing/2014/main" id="{88E1F4E0-DC93-F781-52E1-BF3418929A5D}"/>
              </a:ext>
            </a:extLst>
          </p:cNvPr>
          <p:cNvSpPr>
            <a:spLocks noGrp="1"/>
          </p:cNvSpPr>
          <p:nvPr>
            <p:ph type="sldNum" sz="quarter" idx="12"/>
          </p:nvPr>
        </p:nvSpPr>
        <p:spPr>
          <a:xfrm>
            <a:off x="8610600" y="6356350"/>
            <a:ext cx="2743200" cy="365125"/>
          </a:xfrm>
          <a:prstGeom prst="rect">
            <a:avLst/>
          </a:prstGeom>
        </p:spPr>
        <p:txBody>
          <a:bodyPr/>
          <a:lstStyle/>
          <a:p>
            <a:fld id="{A39FB5D8-4CD1-4709-8409-76BD15442C30}" type="slidenum">
              <a:rPr lang="es-CL" smtClean="0"/>
              <a:t>‹Nº›</a:t>
            </a:fld>
            <a:endParaRPr lang="es-CL"/>
          </a:p>
        </p:txBody>
      </p:sp>
    </p:spTree>
    <p:extLst>
      <p:ext uri="{BB962C8B-B14F-4D97-AF65-F5344CB8AC3E}">
        <p14:creationId xmlns:p14="http://schemas.microsoft.com/office/powerpoint/2010/main" val="3433775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605BFC6-6F2B-43E0-C787-3EEA1E66961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DE05E2AF-6A4F-688A-4B5C-046578F6C455}"/>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texto 3">
            <a:extLst>
              <a:ext uri="{FF2B5EF4-FFF2-40B4-BE49-F238E27FC236}">
                <a16:creationId xmlns:a16="http://schemas.microsoft.com/office/drawing/2014/main" id="{F7449FDB-5AB0-A875-C0A1-06E5C7B779D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FD9BB57-9060-5952-AADD-CC8707DF150E}"/>
              </a:ext>
            </a:extLst>
          </p:cNvPr>
          <p:cNvSpPr>
            <a:spLocks noGrp="1"/>
          </p:cNvSpPr>
          <p:nvPr>
            <p:ph type="dt" sz="half" idx="10"/>
          </p:nvPr>
        </p:nvSpPr>
        <p:spPr>
          <a:xfrm>
            <a:off x="838200" y="6356350"/>
            <a:ext cx="2743200" cy="365125"/>
          </a:xfrm>
          <a:prstGeom prst="rect">
            <a:avLst/>
          </a:prstGeom>
        </p:spPr>
        <p:txBody>
          <a:bodyPr/>
          <a:lstStyle/>
          <a:p>
            <a:fld id="{BB20993B-295F-497E-8BF1-66CF625B8F25}" type="datetimeFigureOut">
              <a:rPr lang="es-CL" smtClean="0"/>
              <a:t>22-07-2026</a:t>
            </a:fld>
            <a:endParaRPr lang="es-CL"/>
          </a:p>
        </p:txBody>
      </p:sp>
      <p:sp>
        <p:nvSpPr>
          <p:cNvPr id="6" name="Marcador de pie de página 5">
            <a:extLst>
              <a:ext uri="{FF2B5EF4-FFF2-40B4-BE49-F238E27FC236}">
                <a16:creationId xmlns:a16="http://schemas.microsoft.com/office/drawing/2014/main" id="{9D3260AC-9D48-86D3-A6FF-254B67433899}"/>
              </a:ext>
            </a:extLst>
          </p:cNvPr>
          <p:cNvSpPr>
            <a:spLocks noGrp="1"/>
          </p:cNvSpPr>
          <p:nvPr>
            <p:ph type="ftr" sz="quarter" idx="11"/>
          </p:nvPr>
        </p:nvSpPr>
        <p:spPr>
          <a:xfrm>
            <a:off x="4038600" y="6356350"/>
            <a:ext cx="4114800" cy="365125"/>
          </a:xfrm>
          <a:prstGeom prst="rect">
            <a:avLst/>
          </a:prstGeom>
        </p:spPr>
        <p:txBody>
          <a:bodyPr/>
          <a:lstStyle/>
          <a:p>
            <a:endParaRPr lang="es-CL"/>
          </a:p>
        </p:txBody>
      </p:sp>
      <p:sp>
        <p:nvSpPr>
          <p:cNvPr id="7" name="Marcador de número de diapositiva 6">
            <a:extLst>
              <a:ext uri="{FF2B5EF4-FFF2-40B4-BE49-F238E27FC236}">
                <a16:creationId xmlns:a16="http://schemas.microsoft.com/office/drawing/2014/main" id="{5A68E30D-109C-495F-6B31-6B98155E8374}"/>
              </a:ext>
            </a:extLst>
          </p:cNvPr>
          <p:cNvSpPr>
            <a:spLocks noGrp="1"/>
          </p:cNvSpPr>
          <p:nvPr>
            <p:ph type="sldNum" sz="quarter" idx="12"/>
          </p:nvPr>
        </p:nvSpPr>
        <p:spPr>
          <a:xfrm>
            <a:off x="8610600" y="6356350"/>
            <a:ext cx="2743200" cy="365125"/>
          </a:xfrm>
          <a:prstGeom prst="rect">
            <a:avLst/>
          </a:prstGeom>
        </p:spPr>
        <p:txBody>
          <a:bodyPr/>
          <a:lstStyle/>
          <a:p>
            <a:fld id="{A39FB5D8-4CD1-4709-8409-76BD15442C30}" type="slidenum">
              <a:rPr lang="es-CL" smtClean="0"/>
              <a:t>‹Nº›</a:t>
            </a:fld>
            <a:endParaRPr lang="es-CL"/>
          </a:p>
        </p:txBody>
      </p:sp>
    </p:spTree>
    <p:extLst>
      <p:ext uri="{BB962C8B-B14F-4D97-AF65-F5344CB8AC3E}">
        <p14:creationId xmlns:p14="http://schemas.microsoft.com/office/powerpoint/2010/main" val="2654899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B7E815-A8B2-602B-418B-BCE1EA3E467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s-ES"/>
              <a:t>Haga clic para modificar el estilo de título del patrón</a:t>
            </a:r>
            <a:endParaRPr lang="es-CL"/>
          </a:p>
        </p:txBody>
      </p:sp>
      <p:sp>
        <p:nvSpPr>
          <p:cNvPr id="3" name="Marcador de posición de imagen 2">
            <a:extLst>
              <a:ext uri="{FF2B5EF4-FFF2-40B4-BE49-F238E27FC236}">
                <a16:creationId xmlns:a16="http://schemas.microsoft.com/office/drawing/2014/main" id="{B321B1EB-EC16-609B-1DE3-63943DE2DCF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Marcador de texto 3">
            <a:extLst>
              <a:ext uri="{FF2B5EF4-FFF2-40B4-BE49-F238E27FC236}">
                <a16:creationId xmlns:a16="http://schemas.microsoft.com/office/drawing/2014/main" id="{9999F8FB-3D61-D2A4-1EDE-B0DE094A6CB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EE9E3EB-70A4-7FCB-41EB-6AEEB9238E1E}"/>
              </a:ext>
            </a:extLst>
          </p:cNvPr>
          <p:cNvSpPr>
            <a:spLocks noGrp="1"/>
          </p:cNvSpPr>
          <p:nvPr>
            <p:ph type="dt" sz="half" idx="10"/>
          </p:nvPr>
        </p:nvSpPr>
        <p:spPr>
          <a:xfrm>
            <a:off x="838200" y="6356350"/>
            <a:ext cx="2743200" cy="365125"/>
          </a:xfrm>
          <a:prstGeom prst="rect">
            <a:avLst/>
          </a:prstGeom>
        </p:spPr>
        <p:txBody>
          <a:bodyPr/>
          <a:lstStyle/>
          <a:p>
            <a:fld id="{BB20993B-295F-497E-8BF1-66CF625B8F25}" type="datetimeFigureOut">
              <a:rPr lang="es-CL" smtClean="0"/>
              <a:t>22-07-2026</a:t>
            </a:fld>
            <a:endParaRPr lang="es-CL"/>
          </a:p>
        </p:txBody>
      </p:sp>
      <p:sp>
        <p:nvSpPr>
          <p:cNvPr id="6" name="Marcador de pie de página 5">
            <a:extLst>
              <a:ext uri="{FF2B5EF4-FFF2-40B4-BE49-F238E27FC236}">
                <a16:creationId xmlns:a16="http://schemas.microsoft.com/office/drawing/2014/main" id="{508DC6F8-E5E8-72FB-298A-D790FEDE024D}"/>
              </a:ext>
            </a:extLst>
          </p:cNvPr>
          <p:cNvSpPr>
            <a:spLocks noGrp="1"/>
          </p:cNvSpPr>
          <p:nvPr>
            <p:ph type="ftr" sz="quarter" idx="11"/>
          </p:nvPr>
        </p:nvSpPr>
        <p:spPr>
          <a:xfrm>
            <a:off x="4038600" y="6356350"/>
            <a:ext cx="4114800" cy="365125"/>
          </a:xfrm>
          <a:prstGeom prst="rect">
            <a:avLst/>
          </a:prstGeom>
        </p:spPr>
        <p:txBody>
          <a:bodyPr/>
          <a:lstStyle/>
          <a:p>
            <a:endParaRPr lang="es-CL"/>
          </a:p>
        </p:txBody>
      </p:sp>
      <p:sp>
        <p:nvSpPr>
          <p:cNvPr id="7" name="Marcador de número de diapositiva 6">
            <a:extLst>
              <a:ext uri="{FF2B5EF4-FFF2-40B4-BE49-F238E27FC236}">
                <a16:creationId xmlns:a16="http://schemas.microsoft.com/office/drawing/2014/main" id="{45721CA5-FDCF-1BAD-6C66-D285F479375A}"/>
              </a:ext>
            </a:extLst>
          </p:cNvPr>
          <p:cNvSpPr>
            <a:spLocks noGrp="1"/>
          </p:cNvSpPr>
          <p:nvPr>
            <p:ph type="sldNum" sz="quarter" idx="12"/>
          </p:nvPr>
        </p:nvSpPr>
        <p:spPr>
          <a:xfrm>
            <a:off x="8610600" y="6356350"/>
            <a:ext cx="2743200" cy="365125"/>
          </a:xfrm>
          <a:prstGeom prst="rect">
            <a:avLst/>
          </a:prstGeom>
        </p:spPr>
        <p:txBody>
          <a:bodyPr/>
          <a:lstStyle/>
          <a:p>
            <a:fld id="{A39FB5D8-4CD1-4709-8409-76BD15442C30}" type="slidenum">
              <a:rPr lang="es-CL" smtClean="0"/>
              <a:t>‹Nº›</a:t>
            </a:fld>
            <a:endParaRPr lang="es-CL"/>
          </a:p>
        </p:txBody>
      </p:sp>
    </p:spTree>
    <p:extLst>
      <p:ext uri="{BB962C8B-B14F-4D97-AF65-F5344CB8AC3E}">
        <p14:creationId xmlns:p14="http://schemas.microsoft.com/office/powerpoint/2010/main" val="1724679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3FDE5E5-BCF6-7974-457B-B8F398BE9D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s-CL" dirty="0"/>
          </a:p>
        </p:txBody>
      </p:sp>
      <p:sp>
        <p:nvSpPr>
          <p:cNvPr id="3" name="Marcador de texto 2">
            <a:extLst>
              <a:ext uri="{FF2B5EF4-FFF2-40B4-BE49-F238E27FC236}">
                <a16:creationId xmlns:a16="http://schemas.microsoft.com/office/drawing/2014/main" id="{DABB2BB1-36C0-F043-552A-AA3645FA8F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L" dirty="0"/>
          </a:p>
        </p:txBody>
      </p:sp>
      <p:sp>
        <p:nvSpPr>
          <p:cNvPr id="4" name="Marcador de fecha 3">
            <a:extLst>
              <a:ext uri="{FF2B5EF4-FFF2-40B4-BE49-F238E27FC236}">
                <a16:creationId xmlns:a16="http://schemas.microsoft.com/office/drawing/2014/main" id="{75DC48A3-465C-445E-2624-2C2401DF8C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B20993B-295F-497E-8BF1-66CF625B8F25}" type="datetimeFigureOut">
              <a:rPr lang="es-CL" smtClean="0"/>
              <a:t>22-07-2026</a:t>
            </a:fld>
            <a:endParaRPr lang="es-CL"/>
          </a:p>
        </p:txBody>
      </p:sp>
      <p:sp>
        <p:nvSpPr>
          <p:cNvPr id="5" name="Marcador de pie de página 4">
            <a:extLst>
              <a:ext uri="{FF2B5EF4-FFF2-40B4-BE49-F238E27FC236}">
                <a16:creationId xmlns:a16="http://schemas.microsoft.com/office/drawing/2014/main" id="{8A88CDC4-4664-DA05-B45D-E13CF65275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CL" dirty="0"/>
          </a:p>
        </p:txBody>
      </p:sp>
      <p:sp>
        <p:nvSpPr>
          <p:cNvPr id="6" name="Marcador de número de diapositiva 5">
            <a:extLst>
              <a:ext uri="{FF2B5EF4-FFF2-40B4-BE49-F238E27FC236}">
                <a16:creationId xmlns:a16="http://schemas.microsoft.com/office/drawing/2014/main" id="{86D58E83-E01E-93EB-6331-EFC3A80CAB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39FB5D8-4CD1-4709-8409-76BD15442C30}" type="slidenum">
              <a:rPr lang="es-CL" smtClean="0"/>
              <a:t>‹Nº›</a:t>
            </a:fld>
            <a:endParaRPr lang="es-CL"/>
          </a:p>
        </p:txBody>
      </p:sp>
      <p:sp>
        <p:nvSpPr>
          <p:cNvPr id="8" name="Rectángulo 7">
            <a:extLst>
              <a:ext uri="{FF2B5EF4-FFF2-40B4-BE49-F238E27FC236}">
                <a16:creationId xmlns:a16="http://schemas.microsoft.com/office/drawing/2014/main" id="{7E0422A9-ADF6-60CE-E7B2-80581821B4F0}"/>
              </a:ext>
            </a:extLst>
          </p:cNvPr>
          <p:cNvSpPr/>
          <p:nvPr userDrawn="1"/>
        </p:nvSpPr>
        <p:spPr>
          <a:xfrm>
            <a:off x="2047284" y="6651652"/>
            <a:ext cx="10144715" cy="202301"/>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p>
        </p:txBody>
      </p:sp>
      <p:sp>
        <p:nvSpPr>
          <p:cNvPr id="9" name="Rectángulo 8">
            <a:extLst>
              <a:ext uri="{FF2B5EF4-FFF2-40B4-BE49-F238E27FC236}">
                <a16:creationId xmlns:a16="http://schemas.microsoft.com/office/drawing/2014/main" id="{ABA62105-7EA9-6B32-6A29-6297ACABB682}"/>
              </a:ext>
            </a:extLst>
          </p:cNvPr>
          <p:cNvSpPr/>
          <p:nvPr userDrawn="1"/>
        </p:nvSpPr>
        <p:spPr>
          <a:xfrm>
            <a:off x="0" y="6651652"/>
            <a:ext cx="2031101" cy="202301"/>
          </a:xfrm>
          <a:prstGeom prst="rect">
            <a:avLst/>
          </a:prstGeom>
          <a:solidFill>
            <a:schemeClr val="accent4">
              <a:lumMod val="50000"/>
            </a:schemeClr>
          </a:solidFill>
          <a:ln>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25" name="Imagen 24">
            <a:extLst>
              <a:ext uri="{FF2B5EF4-FFF2-40B4-BE49-F238E27FC236}">
                <a16:creationId xmlns:a16="http://schemas.microsoft.com/office/drawing/2014/main" id="{0763AAE4-BD90-8D7B-1821-454FBF9C7BE5}"/>
              </a:ext>
            </a:extLst>
          </p:cNvPr>
          <p:cNvPicPr>
            <a:picLocks noChangeAspect="1"/>
          </p:cNvPicPr>
          <p:nvPr userDrawn="1"/>
        </p:nvPicPr>
        <p:blipFill>
          <a:blip r:embed="rId19"/>
          <a:srcRect l="13043" t="34493" r="11593" b="34606"/>
          <a:stretch/>
        </p:blipFill>
        <p:spPr>
          <a:xfrm>
            <a:off x="0" y="0"/>
            <a:ext cx="2103929" cy="862673"/>
          </a:xfrm>
          <a:prstGeom prst="rect">
            <a:avLst/>
          </a:prstGeom>
        </p:spPr>
      </p:pic>
    </p:spTree>
    <p:extLst>
      <p:ext uri="{BB962C8B-B14F-4D97-AF65-F5344CB8AC3E}">
        <p14:creationId xmlns:p14="http://schemas.microsoft.com/office/powerpoint/2010/main" val="36817779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49"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 y="0"/>
            <a:ext cx="12192001" cy="6900196"/>
          </a:xfrm>
          <a:prstGeom prst="rect">
            <a:avLst/>
          </a:prstGeom>
        </p:spPr>
      </p:pic>
    </p:spTree>
    <p:extLst>
      <p:ext uri="{BB962C8B-B14F-4D97-AF65-F5344CB8AC3E}">
        <p14:creationId xmlns:p14="http://schemas.microsoft.com/office/powerpoint/2010/main" val="4712847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31AC6-A11C-2B87-9262-13133ED27B79}"/>
            </a:ext>
          </a:extLst>
        </p:cNvPr>
        <p:cNvGrpSpPr/>
        <p:nvPr/>
      </p:nvGrpSpPr>
      <p:grpSpPr>
        <a:xfrm>
          <a:off x="0" y="0"/>
          <a:ext cx="0" cy="0"/>
          <a:chOff x="0" y="0"/>
          <a:chExt cx="0" cy="0"/>
        </a:xfrm>
      </p:grpSpPr>
      <p:sp>
        <p:nvSpPr>
          <p:cNvPr id="8" name="CuadroTexto 7">
            <a:extLst>
              <a:ext uri="{FF2B5EF4-FFF2-40B4-BE49-F238E27FC236}">
                <a16:creationId xmlns:a16="http://schemas.microsoft.com/office/drawing/2014/main" id="{2F17E539-47D6-5BB9-2ADE-6737D1F169C5}"/>
              </a:ext>
            </a:extLst>
          </p:cNvPr>
          <p:cNvSpPr txBox="1"/>
          <p:nvPr/>
        </p:nvSpPr>
        <p:spPr>
          <a:xfrm>
            <a:off x="76338" y="791315"/>
            <a:ext cx="8339404" cy="646331"/>
          </a:xfrm>
          <a:prstGeom prst="rect">
            <a:avLst/>
          </a:prstGeom>
          <a:noFill/>
        </p:spPr>
        <p:txBody>
          <a:bodyPr wrap="square" rtlCol="0">
            <a:spAutoFit/>
          </a:bodyPr>
          <a:lstStyle/>
          <a:p>
            <a:r>
              <a:rPr lang="es-MX" sz="3600" dirty="0">
                <a:solidFill>
                  <a:srgbClr val="485C87"/>
                </a:solidFill>
                <a:latin typeface="Lucida Sans" panose="020B0602030504020204" pitchFamily="34" charset="77"/>
              </a:rPr>
              <a:t>Origen y Principios del Enfoque Lean</a:t>
            </a:r>
            <a:endParaRPr lang="es-ES_tradnl" sz="3600" dirty="0">
              <a:solidFill>
                <a:srgbClr val="485C87"/>
              </a:solidFill>
              <a:latin typeface="Lucida Sans" panose="020B0602030504020204" pitchFamily="34" charset="77"/>
            </a:endParaRPr>
          </a:p>
        </p:txBody>
      </p:sp>
      <p:sp>
        <p:nvSpPr>
          <p:cNvPr id="9" name="CuadroTexto 8">
            <a:extLst>
              <a:ext uri="{FF2B5EF4-FFF2-40B4-BE49-F238E27FC236}">
                <a16:creationId xmlns:a16="http://schemas.microsoft.com/office/drawing/2014/main" id="{AEFA0471-8A6C-B75C-D9BC-4A13728D683F}"/>
              </a:ext>
            </a:extLst>
          </p:cNvPr>
          <p:cNvSpPr txBox="1"/>
          <p:nvPr/>
        </p:nvSpPr>
        <p:spPr>
          <a:xfrm>
            <a:off x="76338" y="1628032"/>
            <a:ext cx="11722372" cy="2246769"/>
          </a:xfrm>
          <a:prstGeom prst="rect">
            <a:avLst/>
          </a:prstGeom>
          <a:noFill/>
        </p:spPr>
        <p:txBody>
          <a:bodyPr wrap="square" rtlCol="0">
            <a:spAutoFit/>
          </a:bodyPr>
          <a:lstStyle/>
          <a:p>
            <a:pPr algn="just">
              <a:buClr>
                <a:srgbClr val="941914"/>
              </a:buClr>
            </a:pPr>
            <a:r>
              <a:rPr lang="es-MX" sz="2000" b="1" dirty="0">
                <a:solidFill>
                  <a:srgbClr val="941914"/>
                </a:solidFill>
                <a:latin typeface="Lucida Sans" panose="020B0602030504020204" pitchFamily="34" charset="77"/>
              </a:rPr>
              <a:t>De acuerdo con la Filosofía KAIZEN </a:t>
            </a:r>
            <a:r>
              <a:rPr lang="es-MX" sz="2000" b="1" dirty="0">
                <a:solidFill>
                  <a:srgbClr val="485C87"/>
                </a:solidFill>
                <a:latin typeface="Lucida Sans" panose="020B0602030504020204" pitchFamily="34" charset="77"/>
              </a:rPr>
              <a:t>en una operación minera, esto se traduce en no esperar a comprar un camión autónomo de última generación para mejorar la productividad. Kaizen se enfoca en cómo optimizar en un 2% el tiempo de ciclo de carguío del camión actual mediante el ajuste de la posición del operador de la pala, o cómo reducir en 5 minutos el cambio de revestimientos en un molino SAG mediante el orden de las herramientas. Es una evolución incremental, constante y de bajo costo económico, pero de alto impacto cultural.</a:t>
            </a:r>
          </a:p>
        </p:txBody>
      </p:sp>
      <p:pic>
        <p:nvPicPr>
          <p:cNvPr id="5" name="Imagen 4">
            <a:extLst>
              <a:ext uri="{FF2B5EF4-FFF2-40B4-BE49-F238E27FC236}">
                <a16:creationId xmlns:a16="http://schemas.microsoft.com/office/drawing/2014/main" id="{543AE82E-7F87-9FCE-F43F-52A2444AF908}"/>
              </a:ext>
            </a:extLst>
          </p:cNvPr>
          <p:cNvPicPr>
            <a:picLocks noChangeAspect="1"/>
          </p:cNvPicPr>
          <p:nvPr/>
        </p:nvPicPr>
        <p:blipFill>
          <a:blip r:embed="rId2"/>
          <a:stretch>
            <a:fillRect/>
          </a:stretch>
        </p:blipFill>
        <p:spPr>
          <a:xfrm>
            <a:off x="10061238" y="230617"/>
            <a:ext cx="1501467" cy="859273"/>
          </a:xfrm>
          <a:prstGeom prst="rect">
            <a:avLst/>
          </a:prstGeom>
        </p:spPr>
      </p:pic>
    </p:spTree>
    <p:extLst>
      <p:ext uri="{BB962C8B-B14F-4D97-AF65-F5344CB8AC3E}">
        <p14:creationId xmlns:p14="http://schemas.microsoft.com/office/powerpoint/2010/main" val="611125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F8DBB-D848-7D5E-48F9-8449FEAE1184}"/>
            </a:ext>
          </a:extLst>
        </p:cNvPr>
        <p:cNvGrpSpPr/>
        <p:nvPr/>
      </p:nvGrpSpPr>
      <p:grpSpPr>
        <a:xfrm>
          <a:off x="0" y="0"/>
          <a:ext cx="0" cy="0"/>
          <a:chOff x="0" y="0"/>
          <a:chExt cx="0" cy="0"/>
        </a:xfrm>
      </p:grpSpPr>
      <p:sp>
        <p:nvSpPr>
          <p:cNvPr id="8" name="CuadroTexto 7">
            <a:extLst>
              <a:ext uri="{FF2B5EF4-FFF2-40B4-BE49-F238E27FC236}">
                <a16:creationId xmlns:a16="http://schemas.microsoft.com/office/drawing/2014/main" id="{AF091D58-CE99-8F3B-FF61-C6F19AA24F7F}"/>
              </a:ext>
            </a:extLst>
          </p:cNvPr>
          <p:cNvSpPr txBox="1"/>
          <p:nvPr/>
        </p:nvSpPr>
        <p:spPr>
          <a:xfrm>
            <a:off x="76338" y="791315"/>
            <a:ext cx="8339404" cy="646331"/>
          </a:xfrm>
          <a:prstGeom prst="rect">
            <a:avLst/>
          </a:prstGeom>
          <a:noFill/>
        </p:spPr>
        <p:txBody>
          <a:bodyPr wrap="square" rtlCol="0">
            <a:spAutoFit/>
          </a:bodyPr>
          <a:lstStyle/>
          <a:p>
            <a:r>
              <a:rPr lang="es-MX" sz="3600" dirty="0">
                <a:solidFill>
                  <a:srgbClr val="485C87"/>
                </a:solidFill>
                <a:latin typeface="Lucida Sans" panose="020B0602030504020204" pitchFamily="34" charset="77"/>
              </a:rPr>
              <a:t>Qué es Lean KAIZEN </a:t>
            </a:r>
            <a:endParaRPr lang="es-ES_tradnl" sz="3600" dirty="0">
              <a:solidFill>
                <a:srgbClr val="485C87"/>
              </a:solidFill>
              <a:latin typeface="Lucida Sans" panose="020B0602030504020204" pitchFamily="34" charset="77"/>
            </a:endParaRPr>
          </a:p>
        </p:txBody>
      </p:sp>
      <p:sp>
        <p:nvSpPr>
          <p:cNvPr id="9" name="CuadroTexto 8">
            <a:extLst>
              <a:ext uri="{FF2B5EF4-FFF2-40B4-BE49-F238E27FC236}">
                <a16:creationId xmlns:a16="http://schemas.microsoft.com/office/drawing/2014/main" id="{D44B6E86-F595-45EC-DA98-E9D3BC22B381}"/>
              </a:ext>
            </a:extLst>
          </p:cNvPr>
          <p:cNvSpPr txBox="1"/>
          <p:nvPr/>
        </p:nvSpPr>
        <p:spPr>
          <a:xfrm>
            <a:off x="76338" y="1628032"/>
            <a:ext cx="11771533" cy="3477875"/>
          </a:xfrm>
          <a:prstGeom prst="rect">
            <a:avLst/>
          </a:prstGeom>
          <a:noFill/>
        </p:spPr>
        <p:txBody>
          <a:bodyPr wrap="square" rtlCol="0">
            <a:spAutoFit/>
          </a:bodyPr>
          <a:lstStyle/>
          <a:p>
            <a:pPr algn="just">
              <a:buClr>
                <a:srgbClr val="941914"/>
              </a:buClr>
            </a:pPr>
            <a:r>
              <a:rPr lang="es-MX" sz="2000" b="1" dirty="0">
                <a:solidFill>
                  <a:srgbClr val="941914"/>
                </a:solidFill>
                <a:latin typeface="Lucida Sans" panose="020B0602030504020204" pitchFamily="34" charset="77"/>
              </a:rPr>
              <a:t>Según KAIZEN </a:t>
            </a:r>
            <a:r>
              <a:rPr lang="es-MX" sz="2000" b="1" dirty="0" err="1">
                <a:solidFill>
                  <a:srgbClr val="941914"/>
                </a:solidFill>
                <a:latin typeface="Lucida Sans" panose="020B0602030504020204" pitchFamily="34" charset="77"/>
              </a:rPr>
              <a:t>Institute</a:t>
            </a:r>
            <a:r>
              <a:rPr lang="es-MX" sz="2000" b="1" dirty="0">
                <a:solidFill>
                  <a:srgbClr val="941914"/>
                </a:solidFill>
                <a:latin typeface="Lucida Sans" panose="020B0602030504020204" pitchFamily="34" charset="77"/>
              </a:rPr>
              <a:t> </a:t>
            </a:r>
            <a:r>
              <a:rPr lang="es-MX" sz="2000" b="1" dirty="0">
                <a:solidFill>
                  <a:srgbClr val="485C87"/>
                </a:solidFill>
                <a:latin typeface="Lucida Sans" panose="020B0602030504020204" pitchFamily="34" charset="77"/>
              </a:rPr>
              <a:t>el</a:t>
            </a:r>
            <a:r>
              <a:rPr lang="es-MX" sz="2000" b="1" dirty="0">
                <a:solidFill>
                  <a:srgbClr val="941914"/>
                </a:solidFill>
                <a:latin typeface="Lucida Sans" panose="020B0602030504020204" pitchFamily="34" charset="77"/>
              </a:rPr>
              <a:t> </a:t>
            </a:r>
            <a:r>
              <a:rPr lang="es-MX" sz="2000" b="1" dirty="0">
                <a:solidFill>
                  <a:srgbClr val="485C87"/>
                </a:solidFill>
                <a:latin typeface="Lucida Sans" panose="020B0602030504020204" pitchFamily="34" charset="77"/>
              </a:rPr>
              <a:t>Lean KAIZEN es un enfoque comprobado para crear una mejora continua a diario de los procesos, en todas las áreas de una organización, y con el involucramiento de todos: liderazgo, gestión y trabajadores, según la identificación y eliminación de muda (término japonés para el desperdicio). Actualmente, este enfoque de la mejora de los procesos es reconocido a nivel mundial como un pilar relevante de la estrategia competitiva de las organizaciones, aumentando la productividad de los equipos y la eficacia de los procesos.</a:t>
            </a:r>
          </a:p>
          <a:p>
            <a:pPr algn="just">
              <a:buClr>
                <a:srgbClr val="941914"/>
              </a:buClr>
            </a:pPr>
            <a:endParaRPr lang="es-MX" sz="2000" b="1" dirty="0">
              <a:solidFill>
                <a:srgbClr val="485C87"/>
              </a:solidFill>
              <a:latin typeface="Lucida Sans" panose="020B0602030504020204" pitchFamily="34" charset="77"/>
            </a:endParaRPr>
          </a:p>
          <a:p>
            <a:pPr algn="just">
              <a:buClr>
                <a:srgbClr val="941914"/>
              </a:buClr>
            </a:pPr>
            <a:r>
              <a:rPr lang="es-MX" sz="2000" b="1" dirty="0">
                <a:solidFill>
                  <a:srgbClr val="485C87"/>
                </a:solidFill>
                <a:latin typeface="Lucida Sans" panose="020B0602030504020204" pitchFamily="34" charset="77"/>
              </a:rPr>
              <a:t>Lean KAIZEN tiene como objetivo eliminar los paradigmas de gestión y operativos, esto es, un modelo, una regla o un hábito que influye en la forma de gestionar una situación o un problema determinado en una organización.</a:t>
            </a:r>
          </a:p>
        </p:txBody>
      </p:sp>
      <p:pic>
        <p:nvPicPr>
          <p:cNvPr id="5" name="Imagen 4">
            <a:extLst>
              <a:ext uri="{FF2B5EF4-FFF2-40B4-BE49-F238E27FC236}">
                <a16:creationId xmlns:a16="http://schemas.microsoft.com/office/drawing/2014/main" id="{92524522-D2FA-B38E-D60B-1DF9ADBCCD4E}"/>
              </a:ext>
            </a:extLst>
          </p:cNvPr>
          <p:cNvPicPr>
            <a:picLocks noChangeAspect="1"/>
          </p:cNvPicPr>
          <p:nvPr/>
        </p:nvPicPr>
        <p:blipFill>
          <a:blip r:embed="rId2"/>
          <a:stretch>
            <a:fillRect/>
          </a:stretch>
        </p:blipFill>
        <p:spPr>
          <a:xfrm>
            <a:off x="10061238" y="230617"/>
            <a:ext cx="1501467" cy="859273"/>
          </a:xfrm>
          <a:prstGeom prst="rect">
            <a:avLst/>
          </a:prstGeom>
        </p:spPr>
      </p:pic>
      <p:pic>
        <p:nvPicPr>
          <p:cNvPr id="3" name="Imagen 2">
            <a:extLst>
              <a:ext uri="{FF2B5EF4-FFF2-40B4-BE49-F238E27FC236}">
                <a16:creationId xmlns:a16="http://schemas.microsoft.com/office/drawing/2014/main" id="{A5D740B3-BA88-FAF0-261D-E9467F89AA9E}"/>
              </a:ext>
            </a:extLst>
          </p:cNvPr>
          <p:cNvPicPr>
            <a:picLocks noChangeAspect="1"/>
          </p:cNvPicPr>
          <p:nvPr/>
        </p:nvPicPr>
        <p:blipFill>
          <a:blip r:embed="rId3"/>
          <a:srcRect l="18306" t="33747" r="24436" b="38100"/>
          <a:stretch>
            <a:fillRect/>
          </a:stretch>
        </p:blipFill>
        <p:spPr>
          <a:xfrm>
            <a:off x="3534697" y="5296293"/>
            <a:ext cx="5122605" cy="1096672"/>
          </a:xfrm>
          <a:prstGeom prst="rect">
            <a:avLst/>
          </a:prstGeom>
        </p:spPr>
      </p:pic>
    </p:spTree>
    <p:extLst>
      <p:ext uri="{BB962C8B-B14F-4D97-AF65-F5344CB8AC3E}">
        <p14:creationId xmlns:p14="http://schemas.microsoft.com/office/powerpoint/2010/main" val="31640550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D926E-5CD5-6DFA-6C5C-B3E6FDF945DC}"/>
            </a:ext>
          </a:extLst>
        </p:cNvPr>
        <p:cNvGrpSpPr/>
        <p:nvPr/>
      </p:nvGrpSpPr>
      <p:grpSpPr>
        <a:xfrm>
          <a:off x="0" y="0"/>
          <a:ext cx="0" cy="0"/>
          <a:chOff x="0" y="0"/>
          <a:chExt cx="0" cy="0"/>
        </a:xfrm>
      </p:grpSpPr>
      <p:sp>
        <p:nvSpPr>
          <p:cNvPr id="8" name="CuadroTexto 7">
            <a:extLst>
              <a:ext uri="{FF2B5EF4-FFF2-40B4-BE49-F238E27FC236}">
                <a16:creationId xmlns:a16="http://schemas.microsoft.com/office/drawing/2014/main" id="{3146BFD6-CCF1-DDCA-97DA-3EE9436BEEF7}"/>
              </a:ext>
            </a:extLst>
          </p:cNvPr>
          <p:cNvSpPr txBox="1"/>
          <p:nvPr/>
        </p:nvSpPr>
        <p:spPr>
          <a:xfrm>
            <a:off x="76337" y="791315"/>
            <a:ext cx="10316359" cy="646331"/>
          </a:xfrm>
          <a:prstGeom prst="rect">
            <a:avLst/>
          </a:prstGeom>
          <a:noFill/>
        </p:spPr>
        <p:txBody>
          <a:bodyPr wrap="square" rtlCol="0">
            <a:spAutoFit/>
          </a:bodyPr>
          <a:lstStyle/>
          <a:p>
            <a:r>
              <a:rPr lang="es-MX" sz="3600" dirty="0">
                <a:solidFill>
                  <a:srgbClr val="485C87"/>
                </a:solidFill>
                <a:latin typeface="Lucida Sans" panose="020B0602030504020204" pitchFamily="34" charset="77"/>
              </a:rPr>
              <a:t>Diferencia entre Mejora Tradicional y KAIZEN</a:t>
            </a:r>
            <a:endParaRPr lang="es-ES_tradnl" sz="3600" dirty="0">
              <a:solidFill>
                <a:srgbClr val="485C87"/>
              </a:solidFill>
              <a:latin typeface="Lucida Sans" panose="020B0602030504020204" pitchFamily="34" charset="77"/>
            </a:endParaRPr>
          </a:p>
        </p:txBody>
      </p:sp>
      <p:sp>
        <p:nvSpPr>
          <p:cNvPr id="9" name="CuadroTexto 8">
            <a:extLst>
              <a:ext uri="{FF2B5EF4-FFF2-40B4-BE49-F238E27FC236}">
                <a16:creationId xmlns:a16="http://schemas.microsoft.com/office/drawing/2014/main" id="{8BA85BE9-0F52-E5DD-1272-FBFE39893752}"/>
              </a:ext>
            </a:extLst>
          </p:cNvPr>
          <p:cNvSpPr txBox="1"/>
          <p:nvPr/>
        </p:nvSpPr>
        <p:spPr>
          <a:xfrm>
            <a:off x="76338" y="1628032"/>
            <a:ext cx="11751868" cy="4093428"/>
          </a:xfrm>
          <a:prstGeom prst="rect">
            <a:avLst/>
          </a:prstGeom>
          <a:noFill/>
        </p:spPr>
        <p:txBody>
          <a:bodyPr wrap="square" rtlCol="0">
            <a:spAutoFit/>
          </a:bodyPr>
          <a:lstStyle/>
          <a:p>
            <a:pPr algn="just">
              <a:buClr>
                <a:srgbClr val="941914"/>
              </a:buClr>
            </a:pPr>
            <a:r>
              <a:rPr lang="es-MX" sz="2000" b="1" dirty="0">
                <a:solidFill>
                  <a:srgbClr val="485C87"/>
                </a:solidFill>
                <a:latin typeface="Lucida Sans" panose="020B0602030504020204" pitchFamily="34" charset="77"/>
              </a:rPr>
              <a:t>La gestión tradicional en minería suele ser reactiva y vertical (Top-Down). Cuando los costos suben o la producción baja, la gerencia contrata consultores externos o invierte en costosas tecnologías para "solucionar" el problema desde arriba. Este enfoque genera resistencia al cambio, requiere presupuestos masivos y suele tener un efecto "serrucho": la eficiencia sube con la inversión, pero vuelve a caer con el tiempo porque el hábito del operador no cambió.</a:t>
            </a:r>
          </a:p>
          <a:p>
            <a:pPr algn="just">
              <a:buClr>
                <a:srgbClr val="941914"/>
              </a:buClr>
            </a:pPr>
            <a:endParaRPr lang="es-MX" sz="2000" b="1" dirty="0">
              <a:solidFill>
                <a:srgbClr val="941914"/>
              </a:solidFill>
              <a:latin typeface="Lucida Sans" panose="020B0602030504020204" pitchFamily="34" charset="77"/>
            </a:endParaRPr>
          </a:p>
          <a:p>
            <a:pPr algn="just">
              <a:buClr>
                <a:srgbClr val="941914"/>
              </a:buClr>
            </a:pPr>
            <a:r>
              <a:rPr lang="es-MX" sz="2000" b="1" dirty="0">
                <a:solidFill>
                  <a:srgbClr val="941914"/>
                </a:solidFill>
                <a:latin typeface="Lucida Sans" panose="020B0602030504020204" pitchFamily="34" charset="77"/>
              </a:rPr>
              <a:t>Por el contrario, el enfoque Kaizen es participativo y horizontal (Bottom-Up). Parte de la premisa de que el operador de la excavadora o el mantenedor eléctrico es quien mejor conoce las fallas de su jornada. La mejora tradicional busca la disrupción tecnológica; Kaizen busca la excelencia operacional estandarizando y optimizando el proceso actual. Mientras la tradicional apaga incendios de forma costosa, Kaizen previene los incendios mediante la disciplina diaria</a:t>
            </a:r>
            <a:r>
              <a:rPr lang="es-MX" sz="2000" b="1" dirty="0">
                <a:solidFill>
                  <a:srgbClr val="485C87"/>
                </a:solidFill>
                <a:latin typeface="Lucida Sans" panose="020B0602030504020204" pitchFamily="34" charset="77"/>
              </a:rPr>
              <a:t>.</a:t>
            </a:r>
          </a:p>
        </p:txBody>
      </p:sp>
      <p:pic>
        <p:nvPicPr>
          <p:cNvPr id="5" name="Imagen 4">
            <a:extLst>
              <a:ext uri="{FF2B5EF4-FFF2-40B4-BE49-F238E27FC236}">
                <a16:creationId xmlns:a16="http://schemas.microsoft.com/office/drawing/2014/main" id="{A93226DE-5845-4050-6746-0697411E72D3}"/>
              </a:ext>
            </a:extLst>
          </p:cNvPr>
          <p:cNvPicPr>
            <a:picLocks noChangeAspect="1"/>
          </p:cNvPicPr>
          <p:nvPr/>
        </p:nvPicPr>
        <p:blipFill>
          <a:blip r:embed="rId2"/>
          <a:stretch>
            <a:fillRect/>
          </a:stretch>
        </p:blipFill>
        <p:spPr>
          <a:xfrm>
            <a:off x="10061238" y="230617"/>
            <a:ext cx="1501467" cy="859273"/>
          </a:xfrm>
          <a:prstGeom prst="rect">
            <a:avLst/>
          </a:prstGeom>
        </p:spPr>
      </p:pic>
    </p:spTree>
    <p:extLst>
      <p:ext uri="{BB962C8B-B14F-4D97-AF65-F5344CB8AC3E}">
        <p14:creationId xmlns:p14="http://schemas.microsoft.com/office/powerpoint/2010/main" val="32292417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29F72-5C5D-EEB5-5A3F-7B1A1873D0AC}"/>
            </a:ext>
          </a:extLst>
        </p:cNvPr>
        <p:cNvGrpSpPr/>
        <p:nvPr/>
      </p:nvGrpSpPr>
      <p:grpSpPr>
        <a:xfrm>
          <a:off x="0" y="0"/>
          <a:ext cx="0" cy="0"/>
          <a:chOff x="0" y="0"/>
          <a:chExt cx="0" cy="0"/>
        </a:xfrm>
      </p:grpSpPr>
      <p:sp>
        <p:nvSpPr>
          <p:cNvPr id="8" name="CuadroTexto 7">
            <a:extLst>
              <a:ext uri="{FF2B5EF4-FFF2-40B4-BE49-F238E27FC236}">
                <a16:creationId xmlns:a16="http://schemas.microsoft.com/office/drawing/2014/main" id="{A3277FE1-F0D9-9788-5CCC-7F6DD45CDA14}"/>
              </a:ext>
            </a:extLst>
          </p:cNvPr>
          <p:cNvSpPr txBox="1"/>
          <p:nvPr/>
        </p:nvSpPr>
        <p:spPr>
          <a:xfrm>
            <a:off x="76337" y="791315"/>
            <a:ext cx="10316359" cy="646331"/>
          </a:xfrm>
          <a:prstGeom prst="rect">
            <a:avLst/>
          </a:prstGeom>
          <a:noFill/>
        </p:spPr>
        <p:txBody>
          <a:bodyPr wrap="square" rtlCol="0">
            <a:spAutoFit/>
          </a:bodyPr>
          <a:lstStyle/>
          <a:p>
            <a:r>
              <a:rPr lang="es-MX" sz="3600" dirty="0">
                <a:solidFill>
                  <a:srgbClr val="485C87"/>
                </a:solidFill>
                <a:latin typeface="Lucida Sans" panose="020B0602030504020204" pitchFamily="34" charset="77"/>
              </a:rPr>
              <a:t>Rol de las Personas en la Mejora Continua</a:t>
            </a:r>
            <a:endParaRPr lang="es-ES_tradnl" sz="3600" dirty="0">
              <a:solidFill>
                <a:srgbClr val="485C87"/>
              </a:solidFill>
              <a:latin typeface="Lucida Sans" panose="020B0602030504020204" pitchFamily="34" charset="77"/>
            </a:endParaRPr>
          </a:p>
        </p:txBody>
      </p:sp>
      <p:sp>
        <p:nvSpPr>
          <p:cNvPr id="9" name="CuadroTexto 8">
            <a:extLst>
              <a:ext uri="{FF2B5EF4-FFF2-40B4-BE49-F238E27FC236}">
                <a16:creationId xmlns:a16="http://schemas.microsoft.com/office/drawing/2014/main" id="{9904B2ED-8EC8-259E-03AC-278514EB1D38}"/>
              </a:ext>
            </a:extLst>
          </p:cNvPr>
          <p:cNvSpPr txBox="1"/>
          <p:nvPr/>
        </p:nvSpPr>
        <p:spPr>
          <a:xfrm>
            <a:off x="76338" y="1628032"/>
            <a:ext cx="11830527" cy="3170099"/>
          </a:xfrm>
          <a:prstGeom prst="rect">
            <a:avLst/>
          </a:prstGeom>
          <a:noFill/>
        </p:spPr>
        <p:txBody>
          <a:bodyPr wrap="square" rtlCol="0">
            <a:spAutoFit/>
          </a:bodyPr>
          <a:lstStyle/>
          <a:p>
            <a:pPr algn="just">
              <a:buClr>
                <a:srgbClr val="941914"/>
              </a:buClr>
            </a:pPr>
            <a:r>
              <a:rPr lang="es-MX" sz="2000" b="1" dirty="0">
                <a:solidFill>
                  <a:srgbClr val="485C87"/>
                </a:solidFill>
                <a:latin typeface="Lucida Sans" panose="020B0602030504020204" pitchFamily="34" charset="77"/>
              </a:rPr>
              <a:t>En la metodología Lean Kaizen, </a:t>
            </a:r>
            <a:r>
              <a:rPr lang="es-MX" sz="2000" b="1" dirty="0">
                <a:solidFill>
                  <a:srgbClr val="941914"/>
                </a:solidFill>
                <a:latin typeface="Lucida Sans" panose="020B0602030504020204" pitchFamily="34" charset="77"/>
              </a:rPr>
              <a:t>las personas son el activo más valioso</a:t>
            </a:r>
            <a:r>
              <a:rPr lang="es-MX" sz="2000" b="1" dirty="0">
                <a:solidFill>
                  <a:srgbClr val="485C87"/>
                </a:solidFill>
                <a:latin typeface="Lucida Sans" panose="020B0602030504020204" pitchFamily="34" charset="77"/>
              </a:rPr>
              <a:t>, no la maquinaria. El rol del colaborador cambia drásticamente: pasa de ser un simple ejecutor de órdenes a un solucionador de problemas.</a:t>
            </a:r>
          </a:p>
          <a:p>
            <a:pPr algn="just">
              <a:buClr>
                <a:srgbClr val="941914"/>
              </a:buClr>
            </a:pPr>
            <a:endParaRPr lang="es-MX" sz="2000" b="1" dirty="0">
              <a:solidFill>
                <a:srgbClr val="941914"/>
              </a:solidFill>
              <a:latin typeface="Lucida Sans" panose="020B0602030504020204" pitchFamily="34" charset="77"/>
            </a:endParaRPr>
          </a:p>
          <a:p>
            <a:pPr algn="just">
              <a:buClr>
                <a:srgbClr val="941914"/>
              </a:buClr>
            </a:pPr>
            <a:r>
              <a:rPr lang="es-MX" sz="2000" b="1" dirty="0">
                <a:solidFill>
                  <a:srgbClr val="941914"/>
                </a:solidFill>
                <a:latin typeface="Lucida Sans" panose="020B0602030504020204" pitchFamily="34" charset="77"/>
              </a:rPr>
              <a:t>Para que la mejora continua funcione en una faena minera, se debe empoderar a la línea de supervisión y a los operadores. Esto significa darles el espacio técnico y el respaldo sicológico para levantar la mano cuando detectan una anomalía (el concepto de Andon). Si un operador de planta nota una vibración inusual en una correa transportadora, la filosofía Lean lo impulsa a reportarlo y proponer una mejora antes de que la correa se corte catastróficamente, deteniendo la producción por 12 horas</a:t>
            </a:r>
            <a:r>
              <a:rPr lang="es-MX" sz="2000" b="1" dirty="0">
                <a:solidFill>
                  <a:srgbClr val="485C87"/>
                </a:solidFill>
                <a:latin typeface="Lucida Sans" panose="020B0602030504020204" pitchFamily="34" charset="77"/>
              </a:rPr>
              <a:t>.</a:t>
            </a:r>
          </a:p>
        </p:txBody>
      </p:sp>
      <p:pic>
        <p:nvPicPr>
          <p:cNvPr id="5" name="Imagen 4">
            <a:extLst>
              <a:ext uri="{FF2B5EF4-FFF2-40B4-BE49-F238E27FC236}">
                <a16:creationId xmlns:a16="http://schemas.microsoft.com/office/drawing/2014/main" id="{B030A893-F68D-4F06-8024-A6D8193153B7}"/>
              </a:ext>
            </a:extLst>
          </p:cNvPr>
          <p:cNvPicPr>
            <a:picLocks noChangeAspect="1"/>
          </p:cNvPicPr>
          <p:nvPr/>
        </p:nvPicPr>
        <p:blipFill>
          <a:blip r:embed="rId2"/>
          <a:stretch>
            <a:fillRect/>
          </a:stretch>
        </p:blipFill>
        <p:spPr>
          <a:xfrm>
            <a:off x="10061238" y="230617"/>
            <a:ext cx="1501467" cy="859273"/>
          </a:xfrm>
          <a:prstGeom prst="rect">
            <a:avLst/>
          </a:prstGeom>
        </p:spPr>
      </p:pic>
    </p:spTree>
    <p:extLst>
      <p:ext uri="{BB962C8B-B14F-4D97-AF65-F5344CB8AC3E}">
        <p14:creationId xmlns:p14="http://schemas.microsoft.com/office/powerpoint/2010/main" val="37977903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1635A-C145-5943-8DB4-415A2E87EA54}"/>
            </a:ext>
          </a:extLst>
        </p:cNvPr>
        <p:cNvGrpSpPr/>
        <p:nvPr/>
      </p:nvGrpSpPr>
      <p:grpSpPr>
        <a:xfrm>
          <a:off x="0" y="0"/>
          <a:ext cx="0" cy="0"/>
          <a:chOff x="0" y="0"/>
          <a:chExt cx="0" cy="0"/>
        </a:xfrm>
      </p:grpSpPr>
      <p:sp>
        <p:nvSpPr>
          <p:cNvPr id="8" name="CuadroTexto 7">
            <a:extLst>
              <a:ext uri="{FF2B5EF4-FFF2-40B4-BE49-F238E27FC236}">
                <a16:creationId xmlns:a16="http://schemas.microsoft.com/office/drawing/2014/main" id="{E4A245F3-1B56-19EF-753B-B4A2E7810B20}"/>
              </a:ext>
            </a:extLst>
          </p:cNvPr>
          <p:cNvSpPr txBox="1"/>
          <p:nvPr/>
        </p:nvSpPr>
        <p:spPr>
          <a:xfrm>
            <a:off x="76337" y="791315"/>
            <a:ext cx="10316359" cy="1200329"/>
          </a:xfrm>
          <a:prstGeom prst="rect">
            <a:avLst/>
          </a:prstGeom>
          <a:noFill/>
        </p:spPr>
        <p:txBody>
          <a:bodyPr wrap="square" rtlCol="0">
            <a:spAutoFit/>
          </a:bodyPr>
          <a:lstStyle/>
          <a:p>
            <a:r>
              <a:rPr lang="es-MX" sz="3600" dirty="0">
                <a:solidFill>
                  <a:srgbClr val="485C87"/>
                </a:solidFill>
                <a:latin typeface="Lucida Sans" panose="020B0602030504020204" pitchFamily="34" charset="77"/>
              </a:rPr>
              <a:t>Beneficios del Lean KAIZEN en la Industria Minera</a:t>
            </a:r>
            <a:endParaRPr lang="es-ES_tradnl" sz="3600" dirty="0">
              <a:solidFill>
                <a:srgbClr val="485C87"/>
              </a:solidFill>
              <a:latin typeface="Lucida Sans" panose="020B0602030504020204" pitchFamily="34" charset="77"/>
            </a:endParaRPr>
          </a:p>
        </p:txBody>
      </p:sp>
      <p:sp>
        <p:nvSpPr>
          <p:cNvPr id="9" name="CuadroTexto 8">
            <a:extLst>
              <a:ext uri="{FF2B5EF4-FFF2-40B4-BE49-F238E27FC236}">
                <a16:creationId xmlns:a16="http://schemas.microsoft.com/office/drawing/2014/main" id="{0E583C88-8238-AB8B-AE55-C2FF19CC2B03}"/>
              </a:ext>
            </a:extLst>
          </p:cNvPr>
          <p:cNvSpPr txBox="1"/>
          <p:nvPr/>
        </p:nvSpPr>
        <p:spPr>
          <a:xfrm>
            <a:off x="76337" y="2070484"/>
            <a:ext cx="11771534" cy="3893374"/>
          </a:xfrm>
          <a:prstGeom prst="rect">
            <a:avLst/>
          </a:prstGeom>
          <a:noFill/>
        </p:spPr>
        <p:txBody>
          <a:bodyPr wrap="square" rtlCol="0">
            <a:spAutoFit/>
          </a:bodyPr>
          <a:lstStyle/>
          <a:p>
            <a:pPr algn="just">
              <a:buClr>
                <a:srgbClr val="941914"/>
              </a:buClr>
            </a:pPr>
            <a:r>
              <a:rPr lang="es-MX" sz="1900" b="1" dirty="0">
                <a:solidFill>
                  <a:srgbClr val="941914"/>
                </a:solidFill>
                <a:latin typeface="Lucida Sans" panose="020B0602030504020204" pitchFamily="34" charset="77"/>
              </a:rPr>
              <a:t>La implementación exitosa de este modelo genera impactos medibles en tres ejes críticos:</a:t>
            </a:r>
          </a:p>
          <a:p>
            <a:pPr algn="just">
              <a:buClr>
                <a:srgbClr val="941914"/>
              </a:buClr>
            </a:pPr>
            <a:endParaRPr lang="es-MX" sz="1900" b="1" dirty="0">
              <a:solidFill>
                <a:srgbClr val="941914"/>
              </a:solidFill>
              <a:latin typeface="Lucida Sans" panose="020B0602030504020204" pitchFamily="34" charset="77"/>
            </a:endParaRPr>
          </a:p>
          <a:p>
            <a:pPr marL="342900" indent="-342900" algn="just">
              <a:buClr>
                <a:srgbClr val="941914"/>
              </a:buClr>
              <a:buFont typeface="Wingdings" panose="05000000000000000000" pitchFamily="2" charset="2"/>
              <a:buChar char="§"/>
            </a:pPr>
            <a:r>
              <a:rPr lang="es-MX" sz="1900" b="1" dirty="0">
                <a:solidFill>
                  <a:srgbClr val="941914"/>
                </a:solidFill>
                <a:latin typeface="Lucida Sans" panose="020B0602030504020204" pitchFamily="34" charset="77"/>
              </a:rPr>
              <a:t>Aumento de la Utilidad Operativa (EBITDA): </a:t>
            </a:r>
            <a:r>
              <a:rPr lang="es-MX" sz="1900" b="1" dirty="0">
                <a:solidFill>
                  <a:srgbClr val="485C87"/>
                </a:solidFill>
                <a:latin typeface="Lucida Sans" panose="020B0602030504020204" pitchFamily="34" charset="77"/>
              </a:rPr>
              <a:t>Al eliminar tiempos muertos de los equipos mineros de alto valor (como palas de cables o camiones de extracción), se maximiza el rendimiento del activo fijo sin reinversión de capital.</a:t>
            </a:r>
          </a:p>
          <a:p>
            <a:pPr algn="just">
              <a:buClr>
                <a:srgbClr val="941914"/>
              </a:buClr>
            </a:pPr>
            <a:endParaRPr lang="es-MX" sz="1900" b="1" dirty="0">
              <a:solidFill>
                <a:srgbClr val="485C87"/>
              </a:solidFill>
              <a:latin typeface="Lucida Sans" panose="020B0602030504020204" pitchFamily="34" charset="77"/>
            </a:endParaRPr>
          </a:p>
          <a:p>
            <a:pPr marL="342900" indent="-342900" algn="just">
              <a:buClr>
                <a:srgbClr val="941914"/>
              </a:buClr>
              <a:buFont typeface="Wingdings" panose="05000000000000000000" pitchFamily="2" charset="2"/>
              <a:buChar char="§"/>
            </a:pPr>
            <a:r>
              <a:rPr lang="es-MX" sz="1900" b="1" dirty="0">
                <a:solidFill>
                  <a:srgbClr val="941914"/>
                </a:solidFill>
                <a:latin typeface="Lucida Sans" panose="020B0602030504020204" pitchFamily="34" charset="77"/>
              </a:rPr>
              <a:t>Reducción de Costos Unitarios: </a:t>
            </a:r>
            <a:r>
              <a:rPr lang="es-MX" sz="1900" b="1" dirty="0">
                <a:solidFill>
                  <a:srgbClr val="485C87"/>
                </a:solidFill>
                <a:latin typeface="Lucida Sans" panose="020B0602030504020204" pitchFamily="34" charset="77"/>
              </a:rPr>
              <a:t>Disminuye el consumo innecesario de insumos críticos (combustible, neumáticos, reactivos químicos en plantas de beneficio) al optimizar los procesos de uso.</a:t>
            </a:r>
          </a:p>
          <a:p>
            <a:pPr algn="just">
              <a:buClr>
                <a:srgbClr val="941914"/>
              </a:buClr>
            </a:pPr>
            <a:endParaRPr lang="es-MX" sz="1900" b="1" dirty="0">
              <a:solidFill>
                <a:srgbClr val="485C87"/>
              </a:solidFill>
              <a:latin typeface="Lucida Sans" panose="020B0602030504020204" pitchFamily="34" charset="77"/>
            </a:endParaRPr>
          </a:p>
          <a:p>
            <a:pPr marL="342900" indent="-342900" algn="just">
              <a:buClr>
                <a:srgbClr val="941914"/>
              </a:buClr>
              <a:buFont typeface="Wingdings" panose="05000000000000000000" pitchFamily="2" charset="2"/>
              <a:buChar char="§"/>
            </a:pPr>
            <a:r>
              <a:rPr lang="es-MX" sz="1900" b="1" dirty="0">
                <a:solidFill>
                  <a:srgbClr val="941914"/>
                </a:solidFill>
                <a:latin typeface="Lucida Sans" panose="020B0602030504020204" pitchFamily="34" charset="77"/>
              </a:rPr>
              <a:t>Sostenibilidad del Negocio: </a:t>
            </a:r>
            <a:r>
              <a:rPr lang="es-MX" sz="1900" b="1" dirty="0">
                <a:solidFill>
                  <a:srgbClr val="485C87"/>
                </a:solidFill>
                <a:latin typeface="Lucida Sans" panose="020B0602030504020204" pitchFamily="34" charset="77"/>
              </a:rPr>
              <a:t>Permite reaccionar con agilidad ante los ciclos de precio bajos de los </a:t>
            </a:r>
            <a:r>
              <a:rPr lang="es-MX" sz="1900" b="1" dirty="0" err="1">
                <a:solidFill>
                  <a:srgbClr val="485C87"/>
                </a:solidFill>
                <a:latin typeface="Lucida Sans" panose="020B0602030504020204" pitchFamily="34" charset="77"/>
              </a:rPr>
              <a:t>commodities</a:t>
            </a:r>
            <a:r>
              <a:rPr lang="es-MX" sz="1900" b="1" dirty="0">
                <a:solidFill>
                  <a:srgbClr val="485C87"/>
                </a:solidFill>
                <a:latin typeface="Lucida Sans" panose="020B0602030504020204" pitchFamily="34" charset="77"/>
              </a:rPr>
              <a:t> (baja del precio del cobre o del hierro), haciendo que la mina siga siendo competitiva aun en escenarios adversos.</a:t>
            </a:r>
          </a:p>
        </p:txBody>
      </p:sp>
      <p:pic>
        <p:nvPicPr>
          <p:cNvPr id="5" name="Imagen 4">
            <a:extLst>
              <a:ext uri="{FF2B5EF4-FFF2-40B4-BE49-F238E27FC236}">
                <a16:creationId xmlns:a16="http://schemas.microsoft.com/office/drawing/2014/main" id="{499B5F1D-50A7-4287-F002-54A5472DE8F6}"/>
              </a:ext>
            </a:extLst>
          </p:cNvPr>
          <p:cNvPicPr>
            <a:picLocks noChangeAspect="1"/>
          </p:cNvPicPr>
          <p:nvPr/>
        </p:nvPicPr>
        <p:blipFill>
          <a:blip r:embed="rId2"/>
          <a:stretch>
            <a:fillRect/>
          </a:stretch>
        </p:blipFill>
        <p:spPr>
          <a:xfrm>
            <a:off x="10061238" y="230617"/>
            <a:ext cx="1501467" cy="859273"/>
          </a:xfrm>
          <a:prstGeom prst="rect">
            <a:avLst/>
          </a:prstGeom>
        </p:spPr>
      </p:pic>
    </p:spTree>
    <p:extLst>
      <p:ext uri="{BB962C8B-B14F-4D97-AF65-F5344CB8AC3E}">
        <p14:creationId xmlns:p14="http://schemas.microsoft.com/office/powerpoint/2010/main" val="38287384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FF558-29CC-F7D5-7931-D3B86ADAE2CB}"/>
            </a:ext>
          </a:extLst>
        </p:cNvPr>
        <p:cNvGrpSpPr/>
        <p:nvPr/>
      </p:nvGrpSpPr>
      <p:grpSpPr>
        <a:xfrm>
          <a:off x="0" y="0"/>
          <a:ext cx="0" cy="0"/>
          <a:chOff x="0" y="0"/>
          <a:chExt cx="0" cy="0"/>
        </a:xfrm>
      </p:grpSpPr>
      <p:sp>
        <p:nvSpPr>
          <p:cNvPr id="8" name="CuadroTexto 7">
            <a:extLst>
              <a:ext uri="{FF2B5EF4-FFF2-40B4-BE49-F238E27FC236}">
                <a16:creationId xmlns:a16="http://schemas.microsoft.com/office/drawing/2014/main" id="{A0D3ADCF-E513-95EA-508A-953706280CFC}"/>
              </a:ext>
            </a:extLst>
          </p:cNvPr>
          <p:cNvSpPr txBox="1"/>
          <p:nvPr/>
        </p:nvSpPr>
        <p:spPr>
          <a:xfrm>
            <a:off x="76337" y="791315"/>
            <a:ext cx="10316359" cy="1200329"/>
          </a:xfrm>
          <a:prstGeom prst="rect">
            <a:avLst/>
          </a:prstGeom>
          <a:noFill/>
        </p:spPr>
        <p:txBody>
          <a:bodyPr wrap="square" rtlCol="0">
            <a:spAutoFit/>
          </a:bodyPr>
          <a:lstStyle/>
          <a:p>
            <a:r>
              <a:rPr lang="es-MX" sz="3600" dirty="0">
                <a:solidFill>
                  <a:srgbClr val="485C87"/>
                </a:solidFill>
                <a:latin typeface="Lucida Sans" panose="020B0602030504020204" pitchFamily="34" charset="77"/>
              </a:rPr>
              <a:t>Beneficios del Lean KAIZEN en la Industria Minera</a:t>
            </a:r>
            <a:endParaRPr lang="es-ES_tradnl" sz="3600" dirty="0">
              <a:solidFill>
                <a:srgbClr val="485C87"/>
              </a:solidFill>
              <a:latin typeface="Lucida Sans" panose="020B0602030504020204" pitchFamily="34" charset="77"/>
            </a:endParaRPr>
          </a:p>
        </p:txBody>
      </p:sp>
      <p:sp>
        <p:nvSpPr>
          <p:cNvPr id="9" name="CuadroTexto 8">
            <a:extLst>
              <a:ext uri="{FF2B5EF4-FFF2-40B4-BE49-F238E27FC236}">
                <a16:creationId xmlns:a16="http://schemas.microsoft.com/office/drawing/2014/main" id="{69681CC5-DBA1-ABAE-0F9F-868DF4461C6E}"/>
              </a:ext>
            </a:extLst>
          </p:cNvPr>
          <p:cNvSpPr txBox="1"/>
          <p:nvPr/>
        </p:nvSpPr>
        <p:spPr>
          <a:xfrm>
            <a:off x="76337" y="2070484"/>
            <a:ext cx="11801031" cy="4031873"/>
          </a:xfrm>
          <a:prstGeom prst="rect">
            <a:avLst/>
          </a:prstGeom>
          <a:noFill/>
        </p:spPr>
        <p:txBody>
          <a:bodyPr wrap="square" rtlCol="0">
            <a:spAutoFit/>
          </a:bodyPr>
          <a:lstStyle/>
          <a:p>
            <a:pPr algn="just">
              <a:buClr>
                <a:srgbClr val="941914"/>
              </a:buClr>
            </a:pPr>
            <a:r>
              <a:rPr lang="es-MX" dirty="0">
                <a:solidFill>
                  <a:srgbClr val="000000"/>
                </a:solidFill>
                <a:latin typeface="Lucida Sans" panose="020B0602030504020204" pitchFamily="34" charset="77"/>
              </a:rPr>
              <a:t>Para el Lean </a:t>
            </a:r>
            <a:r>
              <a:rPr lang="es-MX" dirty="0" err="1">
                <a:solidFill>
                  <a:srgbClr val="000000"/>
                </a:solidFill>
                <a:latin typeface="Lucida Sans" panose="020B0602030504020204" pitchFamily="34" charset="77"/>
              </a:rPr>
              <a:t>Institute</a:t>
            </a:r>
            <a:r>
              <a:rPr lang="es-MX" dirty="0">
                <a:solidFill>
                  <a:srgbClr val="000000"/>
                </a:solidFill>
                <a:latin typeface="Lucida Sans" panose="020B0602030504020204" pitchFamily="34" charset="77"/>
              </a:rPr>
              <a:t> </a:t>
            </a:r>
            <a:r>
              <a:rPr lang="es-MX" sz="1900" b="1" dirty="0">
                <a:solidFill>
                  <a:srgbClr val="941914"/>
                </a:solidFill>
                <a:latin typeface="Lucida Sans" panose="020B0602030504020204" pitchFamily="34" charset="77"/>
              </a:rPr>
              <a:t>el diseño e implementación de una estrategia Lean KAIZEN </a:t>
            </a:r>
            <a:r>
              <a:rPr lang="es-MX" dirty="0">
                <a:solidFill>
                  <a:srgbClr val="000000"/>
                </a:solidFill>
                <a:latin typeface="Lucida Sans" panose="020B0602030504020204" pitchFamily="34" charset="77"/>
              </a:rPr>
              <a:t>busca involucrar a los trabajadores de todas las áreas y niveles en el desarrollo de la organización, trabajando de forma conjunta para solucionar los problemas, investigar las causas, encontrar soluciones e implementar acciones correctivas.</a:t>
            </a:r>
          </a:p>
          <a:p>
            <a:pPr algn="just">
              <a:buClr>
                <a:srgbClr val="941914"/>
              </a:buClr>
            </a:pPr>
            <a:endParaRPr lang="es-MX" dirty="0">
              <a:solidFill>
                <a:srgbClr val="000000"/>
              </a:solidFill>
              <a:latin typeface="Lucida Sans" panose="020B0602030504020204" pitchFamily="34" charset="77"/>
            </a:endParaRPr>
          </a:p>
          <a:p>
            <a:pPr algn="just">
              <a:buClr>
                <a:srgbClr val="941914"/>
              </a:buClr>
            </a:pPr>
            <a:r>
              <a:rPr lang="es-MX" dirty="0">
                <a:solidFill>
                  <a:srgbClr val="000000"/>
                </a:solidFill>
                <a:latin typeface="Lucida Sans" panose="020B0602030504020204" pitchFamily="34" charset="77"/>
              </a:rPr>
              <a:t>Esto empieza con la </a:t>
            </a:r>
            <a:r>
              <a:rPr lang="es-MX" sz="1900" b="1" dirty="0">
                <a:solidFill>
                  <a:srgbClr val="941914"/>
                </a:solidFill>
                <a:latin typeface="Lucida Sans" panose="020B0602030504020204" pitchFamily="34" charset="77"/>
              </a:rPr>
              <a:t>identificación de los problemas de la organización </a:t>
            </a:r>
            <a:r>
              <a:rPr lang="es-MX" dirty="0">
                <a:solidFill>
                  <a:srgbClr val="000000"/>
                </a:solidFill>
                <a:latin typeface="Lucida Sans" panose="020B0602030504020204" pitchFamily="34" charset="77"/>
              </a:rPr>
              <a:t>que generan muda, seguida por la </a:t>
            </a:r>
            <a:r>
              <a:rPr lang="es-MX" sz="1900" b="1" dirty="0">
                <a:solidFill>
                  <a:srgbClr val="941914"/>
                </a:solidFill>
                <a:latin typeface="Lucida Sans" panose="020B0602030504020204" pitchFamily="34" charset="77"/>
              </a:rPr>
              <a:t>fijación de objetivos de mejora</a:t>
            </a:r>
            <a:r>
              <a:rPr lang="es-MX" dirty="0">
                <a:solidFill>
                  <a:srgbClr val="000000"/>
                </a:solidFill>
                <a:latin typeface="Lucida Sans" panose="020B0602030504020204" pitchFamily="34" charset="77"/>
              </a:rPr>
              <a:t>. Una vez definido el plan de mejora, se puede implementar la estrategia Lean KAIZEN.</a:t>
            </a:r>
          </a:p>
          <a:p>
            <a:pPr algn="just">
              <a:buClr>
                <a:srgbClr val="941914"/>
              </a:buClr>
            </a:pPr>
            <a:endParaRPr lang="es-MX" dirty="0">
              <a:solidFill>
                <a:srgbClr val="000000"/>
              </a:solidFill>
              <a:latin typeface="Lucida Sans" panose="020B0602030504020204" pitchFamily="34" charset="77"/>
            </a:endParaRPr>
          </a:p>
          <a:p>
            <a:pPr algn="just">
              <a:buClr>
                <a:srgbClr val="941914"/>
              </a:buClr>
            </a:pPr>
            <a:r>
              <a:rPr lang="es-MX" dirty="0">
                <a:solidFill>
                  <a:srgbClr val="000000"/>
                </a:solidFill>
                <a:latin typeface="Lucida Sans" panose="020B0602030504020204" pitchFamily="34" charset="77"/>
              </a:rPr>
              <a:t>El primer paso es </a:t>
            </a:r>
            <a:r>
              <a:rPr lang="es-MX" sz="1900" b="1" dirty="0">
                <a:solidFill>
                  <a:srgbClr val="941914"/>
                </a:solidFill>
                <a:latin typeface="Lucida Sans" panose="020B0602030504020204" pitchFamily="34" charset="77"/>
              </a:rPr>
              <a:t>cambiar el </a:t>
            </a:r>
            <a:r>
              <a:rPr lang="es-MX" sz="1900" b="1" dirty="0" err="1">
                <a:solidFill>
                  <a:srgbClr val="941914"/>
                </a:solidFill>
                <a:latin typeface="Lucida Sans" panose="020B0602030504020204" pitchFamily="34" charset="77"/>
              </a:rPr>
              <a:t>Gemba</a:t>
            </a:r>
            <a:r>
              <a:rPr lang="es-MX" dirty="0">
                <a:solidFill>
                  <a:srgbClr val="000000"/>
                </a:solidFill>
                <a:latin typeface="Lucida Sans" panose="020B0602030504020204" pitchFamily="34" charset="77"/>
              </a:rPr>
              <a:t>, mejorando las áreas de trabajo y los procesos. Esto incluye el diseño de nuevos </a:t>
            </a:r>
            <a:r>
              <a:rPr lang="es-MX" dirty="0" err="1">
                <a:solidFill>
                  <a:srgbClr val="000000"/>
                </a:solidFill>
                <a:latin typeface="Lucida Sans" panose="020B0602030504020204" pitchFamily="34" charset="77"/>
              </a:rPr>
              <a:t>layouts</a:t>
            </a:r>
            <a:r>
              <a:rPr lang="es-MX" dirty="0">
                <a:solidFill>
                  <a:srgbClr val="000000"/>
                </a:solidFill>
                <a:latin typeface="Lucida Sans" panose="020B0602030504020204" pitchFamily="34" charset="77"/>
              </a:rPr>
              <a:t> y flujos de procesos para minimizar los costes de manipulación de materiales, los </a:t>
            </a:r>
            <a:r>
              <a:rPr lang="es-MX" dirty="0" err="1">
                <a:solidFill>
                  <a:srgbClr val="000000"/>
                </a:solidFill>
                <a:latin typeface="Lucida Sans" panose="020B0602030504020204" pitchFamily="34" charset="77"/>
              </a:rPr>
              <a:t>leadtimes</a:t>
            </a:r>
            <a:r>
              <a:rPr lang="es-MX" dirty="0">
                <a:solidFill>
                  <a:srgbClr val="000000"/>
                </a:solidFill>
                <a:latin typeface="Lucida Sans" panose="020B0602030504020204" pitchFamily="34" charset="77"/>
              </a:rPr>
              <a:t> y los requisitos de espacio. Sin embargo, habrá resistencia al cambio, ya que las personas están acostumbradas a una determinada forma de trabajar y es fundamental conseguir que todos estén involucrados en el proceso de cambio.</a:t>
            </a:r>
          </a:p>
        </p:txBody>
      </p:sp>
      <p:pic>
        <p:nvPicPr>
          <p:cNvPr id="5" name="Imagen 4">
            <a:extLst>
              <a:ext uri="{FF2B5EF4-FFF2-40B4-BE49-F238E27FC236}">
                <a16:creationId xmlns:a16="http://schemas.microsoft.com/office/drawing/2014/main" id="{A44B9E26-F118-C28A-AED8-BB7DAA304129}"/>
              </a:ext>
            </a:extLst>
          </p:cNvPr>
          <p:cNvPicPr>
            <a:picLocks noChangeAspect="1"/>
          </p:cNvPicPr>
          <p:nvPr/>
        </p:nvPicPr>
        <p:blipFill>
          <a:blip r:embed="rId2"/>
          <a:stretch>
            <a:fillRect/>
          </a:stretch>
        </p:blipFill>
        <p:spPr>
          <a:xfrm>
            <a:off x="10061238" y="230617"/>
            <a:ext cx="1501467" cy="859273"/>
          </a:xfrm>
          <a:prstGeom prst="rect">
            <a:avLst/>
          </a:prstGeom>
        </p:spPr>
      </p:pic>
    </p:spTree>
    <p:extLst>
      <p:ext uri="{BB962C8B-B14F-4D97-AF65-F5344CB8AC3E}">
        <p14:creationId xmlns:p14="http://schemas.microsoft.com/office/powerpoint/2010/main" val="6687300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DF8D6-3F9A-ABFD-4A47-D751520F83C1}"/>
            </a:ext>
          </a:extLst>
        </p:cNvPr>
        <p:cNvGrpSpPr/>
        <p:nvPr/>
      </p:nvGrpSpPr>
      <p:grpSpPr>
        <a:xfrm>
          <a:off x="0" y="0"/>
          <a:ext cx="0" cy="0"/>
          <a:chOff x="0" y="0"/>
          <a:chExt cx="0" cy="0"/>
        </a:xfrm>
      </p:grpSpPr>
      <p:sp>
        <p:nvSpPr>
          <p:cNvPr id="8" name="CuadroTexto 7">
            <a:extLst>
              <a:ext uri="{FF2B5EF4-FFF2-40B4-BE49-F238E27FC236}">
                <a16:creationId xmlns:a16="http://schemas.microsoft.com/office/drawing/2014/main" id="{177A6AB1-9088-41C7-7DCB-1BF2996C3094}"/>
              </a:ext>
            </a:extLst>
          </p:cNvPr>
          <p:cNvSpPr txBox="1"/>
          <p:nvPr/>
        </p:nvSpPr>
        <p:spPr>
          <a:xfrm>
            <a:off x="76337" y="791315"/>
            <a:ext cx="10316359" cy="1200329"/>
          </a:xfrm>
          <a:prstGeom prst="rect">
            <a:avLst/>
          </a:prstGeom>
          <a:noFill/>
        </p:spPr>
        <p:txBody>
          <a:bodyPr wrap="square" rtlCol="0">
            <a:spAutoFit/>
          </a:bodyPr>
          <a:lstStyle/>
          <a:p>
            <a:r>
              <a:rPr lang="es-MX" sz="3600" dirty="0">
                <a:solidFill>
                  <a:srgbClr val="485C87"/>
                </a:solidFill>
                <a:latin typeface="Lucida Sans" panose="020B0602030504020204" pitchFamily="34" charset="77"/>
              </a:rPr>
              <a:t>Beneficios del Lean KAIZEN en la Industria Minera</a:t>
            </a:r>
            <a:endParaRPr lang="es-ES_tradnl" sz="3600" dirty="0">
              <a:solidFill>
                <a:srgbClr val="485C87"/>
              </a:solidFill>
              <a:latin typeface="Lucida Sans" panose="020B0602030504020204" pitchFamily="34" charset="77"/>
            </a:endParaRPr>
          </a:p>
        </p:txBody>
      </p:sp>
      <p:sp>
        <p:nvSpPr>
          <p:cNvPr id="9" name="CuadroTexto 8">
            <a:extLst>
              <a:ext uri="{FF2B5EF4-FFF2-40B4-BE49-F238E27FC236}">
                <a16:creationId xmlns:a16="http://schemas.microsoft.com/office/drawing/2014/main" id="{B1FE86FC-055E-16A7-B8B1-7D6ABC622CF5}"/>
              </a:ext>
            </a:extLst>
          </p:cNvPr>
          <p:cNvSpPr txBox="1"/>
          <p:nvPr/>
        </p:nvSpPr>
        <p:spPr>
          <a:xfrm>
            <a:off x="76337" y="2070484"/>
            <a:ext cx="11781366" cy="3893374"/>
          </a:xfrm>
          <a:prstGeom prst="rect">
            <a:avLst/>
          </a:prstGeom>
          <a:noFill/>
        </p:spPr>
        <p:txBody>
          <a:bodyPr wrap="square" rtlCol="0">
            <a:spAutoFit/>
          </a:bodyPr>
          <a:lstStyle/>
          <a:p>
            <a:pPr algn="just">
              <a:buClr>
                <a:srgbClr val="941914"/>
              </a:buClr>
            </a:pPr>
            <a:r>
              <a:rPr lang="es-MX" sz="1900" b="1" dirty="0">
                <a:solidFill>
                  <a:srgbClr val="941914"/>
                </a:solidFill>
                <a:latin typeface="Lucida Sans" panose="020B0602030504020204" pitchFamily="34" charset="77"/>
              </a:rPr>
              <a:t>La implementación exitosa de una estrategia Lean KAIZEN se traducirá en excelentes beneficios a diferentes niveles:</a:t>
            </a:r>
          </a:p>
          <a:p>
            <a:pPr algn="just">
              <a:buClr>
                <a:srgbClr val="941914"/>
              </a:buClr>
            </a:pPr>
            <a:endParaRPr lang="es-MX" sz="1900" b="1" dirty="0">
              <a:solidFill>
                <a:srgbClr val="941914"/>
              </a:solidFill>
              <a:latin typeface="Lucida Sans" panose="020B0602030504020204" pitchFamily="34" charset="77"/>
            </a:endParaRPr>
          </a:p>
          <a:p>
            <a:pPr marL="342900" indent="-342900" algn="just">
              <a:buClr>
                <a:srgbClr val="941914"/>
              </a:buClr>
              <a:buFont typeface="Wingdings" panose="05000000000000000000" pitchFamily="2" charset="2"/>
              <a:buChar char="§"/>
            </a:pPr>
            <a:r>
              <a:rPr lang="es-MX" sz="1900" b="1" dirty="0">
                <a:solidFill>
                  <a:srgbClr val="941914"/>
                </a:solidFill>
                <a:latin typeface="Lucida Sans" panose="020B0602030504020204" pitchFamily="34" charset="77"/>
              </a:rPr>
              <a:t>Crecimiento: </a:t>
            </a:r>
            <a:r>
              <a:rPr lang="es-MX" sz="1900" b="1" dirty="0">
                <a:solidFill>
                  <a:srgbClr val="485C87"/>
                </a:solidFill>
                <a:latin typeface="Lucida Sans" panose="020B0602030504020204" pitchFamily="34" charset="77"/>
              </a:rPr>
              <a:t>Crecimiento de las ventas mediante la ideación disruptiva, desarrollo de nuevos productos y servicios y aumento de la eficacia de la inversión en innovación.</a:t>
            </a:r>
          </a:p>
          <a:p>
            <a:pPr marL="342900" indent="-342900" algn="just">
              <a:buClr>
                <a:srgbClr val="941914"/>
              </a:buClr>
              <a:buFont typeface="Wingdings" panose="05000000000000000000" pitchFamily="2" charset="2"/>
              <a:buChar char="§"/>
            </a:pPr>
            <a:endParaRPr lang="es-MX" sz="1900" b="1" dirty="0">
              <a:solidFill>
                <a:srgbClr val="485C87"/>
              </a:solidFill>
              <a:latin typeface="Lucida Sans" panose="020B0602030504020204" pitchFamily="34" charset="77"/>
            </a:endParaRPr>
          </a:p>
          <a:p>
            <a:pPr marL="342900" indent="-342900" algn="just">
              <a:buClr>
                <a:srgbClr val="941914"/>
              </a:buClr>
              <a:buFont typeface="Wingdings" panose="05000000000000000000" pitchFamily="2" charset="2"/>
              <a:buChar char="§"/>
            </a:pPr>
            <a:r>
              <a:rPr lang="es-MX" sz="1900" b="1" dirty="0">
                <a:solidFill>
                  <a:srgbClr val="941914"/>
                </a:solidFill>
                <a:latin typeface="Lucida Sans" panose="020B0602030504020204" pitchFamily="34" charset="77"/>
              </a:rPr>
              <a:t>Calidad, coste y entrega: </a:t>
            </a:r>
            <a:r>
              <a:rPr lang="es-MX" sz="1900" b="1" dirty="0">
                <a:solidFill>
                  <a:srgbClr val="485C87"/>
                </a:solidFill>
                <a:latin typeface="Lucida Sans" panose="020B0602030504020204" pitchFamily="34" charset="77"/>
              </a:rPr>
              <a:t>Mejora de las operaciones en términos de calidad, reducción de costes aumentando la eficiencia de los recursos y los procesos y mejora de los niveles de servicio a través de la optimización de los procesos de negocio.</a:t>
            </a:r>
          </a:p>
          <a:p>
            <a:pPr marL="342900" indent="-342900" algn="just">
              <a:buClr>
                <a:srgbClr val="941914"/>
              </a:buClr>
              <a:buFont typeface="Wingdings" panose="05000000000000000000" pitchFamily="2" charset="2"/>
              <a:buChar char="§"/>
            </a:pPr>
            <a:endParaRPr lang="es-MX" sz="1900" b="1" dirty="0">
              <a:solidFill>
                <a:srgbClr val="485C87"/>
              </a:solidFill>
              <a:latin typeface="Lucida Sans" panose="020B0602030504020204" pitchFamily="34" charset="77"/>
            </a:endParaRPr>
          </a:p>
          <a:p>
            <a:pPr marL="342900" indent="-342900" algn="just">
              <a:buClr>
                <a:srgbClr val="941914"/>
              </a:buClr>
              <a:buFont typeface="Wingdings" panose="05000000000000000000" pitchFamily="2" charset="2"/>
              <a:buChar char="§"/>
            </a:pPr>
            <a:r>
              <a:rPr lang="es-MX" sz="1900" b="1" dirty="0">
                <a:solidFill>
                  <a:srgbClr val="941914"/>
                </a:solidFill>
                <a:latin typeface="Lucida Sans" panose="020B0602030504020204" pitchFamily="34" charset="77"/>
              </a:rPr>
              <a:t>Motivación: </a:t>
            </a:r>
            <a:r>
              <a:rPr lang="es-MX" sz="1900" b="1" dirty="0">
                <a:solidFill>
                  <a:srgbClr val="485C87"/>
                </a:solidFill>
                <a:latin typeface="Lucida Sans" panose="020B0602030504020204" pitchFamily="34" charset="77"/>
              </a:rPr>
              <a:t>Creación de un ambiente de trabajo en equipo y aumento del involucramiento, la motivación y el sentimiento de orgullo de los trabajadores en la organización mediante el establecimiento de una cultura de mejora continua.</a:t>
            </a:r>
          </a:p>
        </p:txBody>
      </p:sp>
      <p:pic>
        <p:nvPicPr>
          <p:cNvPr id="5" name="Imagen 4">
            <a:extLst>
              <a:ext uri="{FF2B5EF4-FFF2-40B4-BE49-F238E27FC236}">
                <a16:creationId xmlns:a16="http://schemas.microsoft.com/office/drawing/2014/main" id="{7453E63A-9474-AFA9-353C-0D95E4FC9703}"/>
              </a:ext>
            </a:extLst>
          </p:cNvPr>
          <p:cNvPicPr>
            <a:picLocks noChangeAspect="1"/>
          </p:cNvPicPr>
          <p:nvPr/>
        </p:nvPicPr>
        <p:blipFill>
          <a:blip r:embed="rId2"/>
          <a:stretch>
            <a:fillRect/>
          </a:stretch>
        </p:blipFill>
        <p:spPr>
          <a:xfrm>
            <a:off x="10061238" y="230617"/>
            <a:ext cx="1501467" cy="859273"/>
          </a:xfrm>
          <a:prstGeom prst="rect">
            <a:avLst/>
          </a:prstGeom>
        </p:spPr>
      </p:pic>
    </p:spTree>
    <p:extLst>
      <p:ext uri="{BB962C8B-B14F-4D97-AF65-F5344CB8AC3E}">
        <p14:creationId xmlns:p14="http://schemas.microsoft.com/office/powerpoint/2010/main" val="4183910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Qué es Lean Management y cuál es su aplicación en las empresas🏢">
            <a:hlinkClick r:id="" action="ppaction://media"/>
            <a:extLst>
              <a:ext uri="{FF2B5EF4-FFF2-40B4-BE49-F238E27FC236}">
                <a16:creationId xmlns:a16="http://schemas.microsoft.com/office/drawing/2014/main" id="{36E34A9B-8268-4539-ADC2-94642327365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100008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11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BFCDC-7B32-31A4-0627-42E0D42D6277}"/>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059383E8-299C-2D52-3290-2536DD544D28}"/>
              </a:ext>
            </a:extLst>
          </p:cNvPr>
          <p:cNvSpPr txBox="1"/>
          <p:nvPr/>
        </p:nvSpPr>
        <p:spPr>
          <a:xfrm>
            <a:off x="1428779" y="1993377"/>
            <a:ext cx="9334442" cy="1569660"/>
          </a:xfrm>
          <a:prstGeom prst="rect">
            <a:avLst/>
          </a:prstGeom>
          <a:noFill/>
        </p:spPr>
        <p:txBody>
          <a:bodyPr wrap="square" rtlCol="0">
            <a:spAutoFit/>
          </a:bodyPr>
          <a:lstStyle/>
          <a:p>
            <a:pPr algn="ctr">
              <a:buClr>
                <a:srgbClr val="941914"/>
              </a:buClr>
            </a:pPr>
            <a:r>
              <a:rPr lang="es-MX" sz="2400" b="1" dirty="0">
                <a:solidFill>
                  <a:srgbClr val="941914"/>
                </a:solidFill>
                <a:latin typeface="Lucida Sans" panose="020B0602030504020204" pitchFamily="34" charset="77"/>
              </a:rPr>
              <a:t>Según Masaaki Imai (Padre del Kaizen): </a:t>
            </a:r>
            <a:r>
              <a:rPr lang="es-MX" sz="2400" b="1" dirty="0">
                <a:solidFill>
                  <a:srgbClr val="485C87"/>
                </a:solidFill>
                <a:latin typeface="Lucida Sans" panose="020B0602030504020204" pitchFamily="34" charset="77"/>
              </a:rPr>
              <a:t>El </a:t>
            </a:r>
            <a:r>
              <a:rPr lang="es-MX" sz="2400" b="1" i="0" dirty="0">
                <a:solidFill>
                  <a:srgbClr val="485C87"/>
                </a:solidFill>
                <a:effectLst/>
                <a:latin typeface="Lucida Sans" panose="020B0602030504020204" pitchFamily="34" charset="77"/>
              </a:rPr>
              <a:t>mensaje de la estrategia Kaizen es que no debe pasar un día sin que se realice algún tipo de mejora en algún lugar de la </a:t>
            </a:r>
            <a:r>
              <a:rPr lang="es-ES" sz="2400" b="1" dirty="0">
                <a:solidFill>
                  <a:srgbClr val="485C87"/>
                </a:solidFill>
                <a:latin typeface="Lucida Sans" panose="020B0602030504020204" pitchFamily="34" charset="77"/>
              </a:rPr>
              <a:t>organización </a:t>
            </a:r>
            <a:r>
              <a:rPr lang="es-MX" sz="2400" b="1" i="0" dirty="0">
                <a:solidFill>
                  <a:srgbClr val="485C87"/>
                </a:solidFill>
                <a:effectLst/>
                <a:latin typeface="Lucida Sans" panose="020B0602030504020204" pitchFamily="34" charset="77"/>
              </a:rPr>
              <a:t>empresa.</a:t>
            </a:r>
            <a:endParaRPr lang="es-ES_tradnl" sz="2400" dirty="0">
              <a:latin typeface="Lucida Sans" panose="020B0602030504020204" pitchFamily="34" charset="77"/>
            </a:endParaRPr>
          </a:p>
        </p:txBody>
      </p:sp>
      <p:pic>
        <p:nvPicPr>
          <p:cNvPr id="5" name="Imagen 4"/>
          <p:cNvPicPr>
            <a:picLocks noChangeAspect="1"/>
          </p:cNvPicPr>
          <p:nvPr/>
        </p:nvPicPr>
        <p:blipFill>
          <a:blip r:embed="rId2"/>
          <a:stretch>
            <a:fillRect/>
          </a:stretch>
        </p:blipFill>
        <p:spPr>
          <a:xfrm>
            <a:off x="10061238" y="230617"/>
            <a:ext cx="1501467" cy="859273"/>
          </a:xfrm>
          <a:prstGeom prst="rect">
            <a:avLst/>
          </a:prstGeom>
        </p:spPr>
      </p:pic>
    </p:spTree>
    <p:extLst>
      <p:ext uri="{BB962C8B-B14F-4D97-AF65-F5344CB8AC3E}">
        <p14:creationId xmlns:p14="http://schemas.microsoft.com/office/powerpoint/2010/main" val="34894913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9AA2E-E8B2-F817-F547-195E65705014}"/>
            </a:ext>
          </a:extLst>
        </p:cNvPr>
        <p:cNvGrpSpPr/>
        <p:nvPr/>
      </p:nvGrpSpPr>
      <p:grpSpPr>
        <a:xfrm>
          <a:off x="0" y="0"/>
          <a:ext cx="0" cy="0"/>
          <a:chOff x="0" y="0"/>
          <a:chExt cx="0" cy="0"/>
        </a:xfrm>
      </p:grpSpPr>
      <p:sp>
        <p:nvSpPr>
          <p:cNvPr id="8" name="CuadroTexto 7">
            <a:extLst>
              <a:ext uri="{FF2B5EF4-FFF2-40B4-BE49-F238E27FC236}">
                <a16:creationId xmlns:a16="http://schemas.microsoft.com/office/drawing/2014/main" id="{9C80FE0A-5795-5835-26AC-91B0B815B979}"/>
              </a:ext>
            </a:extLst>
          </p:cNvPr>
          <p:cNvSpPr txBox="1"/>
          <p:nvPr/>
        </p:nvSpPr>
        <p:spPr>
          <a:xfrm>
            <a:off x="76338" y="791315"/>
            <a:ext cx="7887792" cy="1200329"/>
          </a:xfrm>
          <a:prstGeom prst="rect">
            <a:avLst/>
          </a:prstGeom>
          <a:noFill/>
        </p:spPr>
        <p:txBody>
          <a:bodyPr wrap="square" rtlCol="0">
            <a:spAutoFit/>
          </a:bodyPr>
          <a:lstStyle/>
          <a:p>
            <a:r>
              <a:rPr lang="es-MX" sz="3600" dirty="0">
                <a:solidFill>
                  <a:srgbClr val="485C87"/>
                </a:solidFill>
                <a:latin typeface="Lucida Sans" panose="020B0602030504020204" pitchFamily="34" charset="77"/>
              </a:rPr>
              <a:t>Cultura Organizacional Orientada a la Mejora</a:t>
            </a:r>
            <a:endParaRPr lang="es-ES_tradnl" sz="3600" dirty="0">
              <a:solidFill>
                <a:srgbClr val="485C87"/>
              </a:solidFill>
              <a:latin typeface="Lucida Sans" panose="020B0602030504020204" pitchFamily="34" charset="77"/>
            </a:endParaRPr>
          </a:p>
        </p:txBody>
      </p:sp>
      <p:sp>
        <p:nvSpPr>
          <p:cNvPr id="9" name="CuadroTexto 8">
            <a:extLst>
              <a:ext uri="{FF2B5EF4-FFF2-40B4-BE49-F238E27FC236}">
                <a16:creationId xmlns:a16="http://schemas.microsoft.com/office/drawing/2014/main" id="{9EEAC79F-235A-FCA0-5BB7-38A011A907C5}"/>
              </a:ext>
            </a:extLst>
          </p:cNvPr>
          <p:cNvSpPr txBox="1"/>
          <p:nvPr/>
        </p:nvSpPr>
        <p:spPr>
          <a:xfrm>
            <a:off x="76337" y="2070484"/>
            <a:ext cx="11781366" cy="4478149"/>
          </a:xfrm>
          <a:prstGeom prst="rect">
            <a:avLst/>
          </a:prstGeom>
          <a:noFill/>
        </p:spPr>
        <p:txBody>
          <a:bodyPr wrap="square" rtlCol="0">
            <a:spAutoFit/>
          </a:bodyPr>
          <a:lstStyle/>
          <a:p>
            <a:pPr algn="just">
              <a:buClr>
                <a:srgbClr val="941914"/>
              </a:buClr>
            </a:pPr>
            <a:r>
              <a:rPr lang="es-MX" sz="1900" b="1" dirty="0">
                <a:solidFill>
                  <a:srgbClr val="941914"/>
                </a:solidFill>
                <a:latin typeface="Lucida Sans" panose="020B0602030504020204" pitchFamily="34" charset="77"/>
              </a:rPr>
              <a:t>De acuerdo con lo que propone el Kaizen </a:t>
            </a:r>
            <a:r>
              <a:rPr lang="es-MX" sz="1900" b="1" dirty="0" err="1">
                <a:solidFill>
                  <a:srgbClr val="941914"/>
                </a:solidFill>
                <a:latin typeface="Lucida Sans" panose="020B0602030504020204" pitchFamily="34" charset="77"/>
              </a:rPr>
              <a:t>Institute</a:t>
            </a:r>
            <a:r>
              <a:rPr lang="es-MX" sz="1900" b="1" dirty="0">
                <a:solidFill>
                  <a:srgbClr val="941914"/>
                </a:solidFill>
                <a:latin typeface="Lucida Sans" panose="020B0602030504020204" pitchFamily="34" charset="77"/>
              </a:rPr>
              <a:t> </a:t>
            </a:r>
            <a:r>
              <a:rPr lang="es-MX" sz="1900" dirty="0">
                <a:solidFill>
                  <a:srgbClr val="485C87"/>
                </a:solidFill>
                <a:latin typeface="Lucida Sans" panose="020B0602030504020204" pitchFamily="34" charset="77"/>
              </a:rPr>
              <a:t>uno de los paradigmas más frecuentes en las organizaciones es el hecho de que las personas creen que la cultura organizacional no es importante, ya que las empresas tienen que enfocarse en producir y no en comprender la raíz de los problemas o en mejorar los procesos. </a:t>
            </a:r>
          </a:p>
          <a:p>
            <a:pPr algn="just">
              <a:buClr>
                <a:srgbClr val="941914"/>
              </a:buClr>
            </a:pPr>
            <a:endParaRPr lang="es-MX" sz="1900" dirty="0">
              <a:solidFill>
                <a:srgbClr val="485C87"/>
              </a:solidFill>
              <a:latin typeface="Lucida Sans" panose="020B0602030504020204" pitchFamily="34" charset="77"/>
            </a:endParaRPr>
          </a:p>
          <a:p>
            <a:pPr algn="just">
              <a:buClr>
                <a:srgbClr val="941914"/>
              </a:buClr>
            </a:pPr>
            <a:r>
              <a:rPr lang="es-MX" sz="1900" dirty="0">
                <a:solidFill>
                  <a:srgbClr val="485C87"/>
                </a:solidFill>
                <a:latin typeface="Lucida Sans" panose="020B0602030504020204" pitchFamily="34" charset="77"/>
              </a:rPr>
              <a:t>El primer paso para </a:t>
            </a:r>
            <a:r>
              <a:rPr lang="es-MX" sz="1900" b="1" dirty="0">
                <a:solidFill>
                  <a:srgbClr val="941914"/>
                </a:solidFill>
                <a:latin typeface="Lucida Sans" panose="020B0602030504020204" pitchFamily="34" charset="77"/>
              </a:rPr>
              <a:t>crear una cultura de mejora continua </a:t>
            </a:r>
            <a:r>
              <a:rPr lang="es-MX" sz="1900" dirty="0">
                <a:solidFill>
                  <a:srgbClr val="485C87"/>
                </a:solidFill>
                <a:latin typeface="Lucida Sans" panose="020B0602030504020204" pitchFamily="34" charset="77"/>
              </a:rPr>
              <a:t>es entender la estructura de la organización, para garantizar que los equipos se establecen de forma que permitan una </a:t>
            </a:r>
            <a:r>
              <a:rPr lang="es-MX" sz="1900" b="1" dirty="0">
                <a:solidFill>
                  <a:srgbClr val="941914"/>
                </a:solidFill>
                <a:latin typeface="Lucida Sans" panose="020B0602030504020204" pitchFamily="34" charset="77"/>
              </a:rPr>
              <a:t>colaboración ágil </a:t>
            </a:r>
            <a:r>
              <a:rPr lang="es-MX" sz="1900" dirty="0">
                <a:solidFill>
                  <a:srgbClr val="485C87"/>
                </a:solidFill>
                <a:latin typeface="Lucida Sans" panose="020B0602030504020204" pitchFamily="34" charset="77"/>
              </a:rPr>
              <a:t>y una </a:t>
            </a:r>
            <a:r>
              <a:rPr lang="es-MX" sz="1900" b="1" dirty="0">
                <a:solidFill>
                  <a:srgbClr val="941914"/>
                </a:solidFill>
                <a:latin typeface="Lucida Sans" panose="020B0602030504020204" pitchFamily="34" charset="77"/>
              </a:rPr>
              <a:t>gestión eficaz</a:t>
            </a:r>
            <a:r>
              <a:rPr lang="es-MX" sz="1900" dirty="0">
                <a:solidFill>
                  <a:srgbClr val="485C87"/>
                </a:solidFill>
                <a:latin typeface="Lucida Sans" panose="020B0602030504020204" pitchFamily="34" charset="77"/>
              </a:rPr>
              <a:t>. Una vez establecida la estructura correcta de los equipos, pueden incorporarse a las rutinas diarias estructuras de gestión adecuadas, con el objetivo de </a:t>
            </a:r>
            <a:r>
              <a:rPr lang="es-MX" sz="1900" b="1" dirty="0">
                <a:solidFill>
                  <a:srgbClr val="941914"/>
                </a:solidFill>
                <a:latin typeface="Lucida Sans" panose="020B0602030504020204" pitchFamily="34" charset="77"/>
              </a:rPr>
              <a:t>descentralizar las operaciones </a:t>
            </a:r>
            <a:r>
              <a:rPr lang="es-MX" sz="1900" dirty="0">
                <a:solidFill>
                  <a:srgbClr val="485C87"/>
                </a:solidFill>
                <a:latin typeface="Lucida Sans" panose="020B0602030504020204" pitchFamily="34" charset="77"/>
              </a:rPr>
              <a:t>e </a:t>
            </a:r>
            <a:r>
              <a:rPr lang="es-MX" sz="1900" b="1" dirty="0">
                <a:solidFill>
                  <a:srgbClr val="941914"/>
                </a:solidFill>
                <a:latin typeface="Lucida Sans" panose="020B0602030504020204" pitchFamily="34" charset="77"/>
              </a:rPr>
              <a:t>impulsar la autonomía en la toma de decisiones</a:t>
            </a:r>
            <a:r>
              <a:rPr lang="es-MX" sz="1900" dirty="0">
                <a:solidFill>
                  <a:srgbClr val="485C87"/>
                </a:solidFill>
                <a:latin typeface="Lucida Sans" panose="020B0602030504020204" pitchFamily="34" charset="77"/>
              </a:rPr>
              <a:t>. </a:t>
            </a:r>
          </a:p>
          <a:p>
            <a:pPr algn="just">
              <a:buClr>
                <a:srgbClr val="941914"/>
              </a:buClr>
            </a:pPr>
            <a:endParaRPr lang="es-MX" sz="1900" dirty="0">
              <a:solidFill>
                <a:srgbClr val="485C87"/>
              </a:solidFill>
              <a:latin typeface="Lucida Sans" panose="020B0602030504020204" pitchFamily="34" charset="77"/>
            </a:endParaRPr>
          </a:p>
          <a:p>
            <a:pPr algn="just">
              <a:buClr>
                <a:srgbClr val="941914"/>
              </a:buClr>
            </a:pPr>
            <a:r>
              <a:rPr lang="es-MX" sz="1900" dirty="0">
                <a:solidFill>
                  <a:srgbClr val="485C87"/>
                </a:solidFill>
                <a:latin typeface="Lucida Sans" panose="020B0602030504020204" pitchFamily="34" charset="77"/>
              </a:rPr>
              <a:t>La adopción de los nuevos procesos de gestión de equipos debe </a:t>
            </a:r>
            <a:r>
              <a:rPr lang="es-MX" sz="1900" b="1" dirty="0">
                <a:solidFill>
                  <a:srgbClr val="941914"/>
                </a:solidFill>
                <a:latin typeface="Lucida Sans" panose="020B0602030504020204" pitchFamily="34" charset="77"/>
              </a:rPr>
              <a:t>auditarse</a:t>
            </a:r>
            <a:r>
              <a:rPr lang="es-MX" sz="1900" dirty="0">
                <a:solidFill>
                  <a:srgbClr val="485C87"/>
                </a:solidFill>
                <a:latin typeface="Lucida Sans" panose="020B0602030504020204" pitchFamily="34" charset="77"/>
              </a:rPr>
              <a:t> para incorporar nuevas mejoras y reconocer los comportamientos de éxito. En este sentido, los líderes deben </a:t>
            </a:r>
            <a:r>
              <a:rPr lang="es-MX" sz="1900" b="1" dirty="0">
                <a:solidFill>
                  <a:srgbClr val="941914"/>
                </a:solidFill>
                <a:latin typeface="Lucida Sans" panose="020B0602030504020204" pitchFamily="34" charset="77"/>
              </a:rPr>
              <a:t>transmitir </a:t>
            </a:r>
            <a:r>
              <a:rPr lang="es-MX" sz="1900" b="1" dirty="0" err="1">
                <a:solidFill>
                  <a:srgbClr val="941914"/>
                </a:solidFill>
                <a:latin typeface="Lucida Sans" panose="020B0602030504020204" pitchFamily="34" charset="77"/>
              </a:rPr>
              <a:t>feedback</a:t>
            </a:r>
            <a:r>
              <a:rPr lang="es-MX" sz="1900" b="1" dirty="0">
                <a:solidFill>
                  <a:srgbClr val="941914"/>
                </a:solidFill>
                <a:latin typeface="Lucida Sans" panose="020B0602030504020204" pitchFamily="34" charset="77"/>
              </a:rPr>
              <a:t> </a:t>
            </a:r>
            <a:r>
              <a:rPr lang="es-MX" sz="1900" dirty="0">
                <a:solidFill>
                  <a:srgbClr val="485C87"/>
                </a:solidFill>
                <a:latin typeface="Lucida Sans" panose="020B0602030504020204" pitchFamily="34" charset="77"/>
              </a:rPr>
              <a:t>a los colaboradores, </a:t>
            </a:r>
            <a:r>
              <a:rPr lang="es-MX" sz="1900" b="1" dirty="0">
                <a:solidFill>
                  <a:srgbClr val="941914"/>
                </a:solidFill>
                <a:latin typeface="Lucida Sans" panose="020B0602030504020204" pitchFamily="34" charset="77"/>
              </a:rPr>
              <a:t>supervisar su rendimiento </a:t>
            </a:r>
            <a:r>
              <a:rPr lang="es-MX" sz="1900" dirty="0">
                <a:solidFill>
                  <a:srgbClr val="485C87"/>
                </a:solidFill>
                <a:latin typeface="Lucida Sans" panose="020B0602030504020204" pitchFamily="34" charset="77"/>
              </a:rPr>
              <a:t>y </a:t>
            </a:r>
            <a:r>
              <a:rPr lang="es-MX" sz="1900" b="1" dirty="0">
                <a:solidFill>
                  <a:srgbClr val="941914"/>
                </a:solidFill>
                <a:latin typeface="Lucida Sans" panose="020B0602030504020204" pitchFamily="34" charset="77"/>
              </a:rPr>
              <a:t>tomar acciones correctivas</a:t>
            </a:r>
            <a:r>
              <a:rPr lang="es-MX" sz="1900" dirty="0">
                <a:solidFill>
                  <a:srgbClr val="485C87"/>
                </a:solidFill>
                <a:latin typeface="Lucida Sans" panose="020B0602030504020204" pitchFamily="34" charset="77"/>
              </a:rPr>
              <a:t> cuando sea necesario.</a:t>
            </a:r>
          </a:p>
        </p:txBody>
      </p:sp>
      <p:pic>
        <p:nvPicPr>
          <p:cNvPr id="5" name="Imagen 4">
            <a:extLst>
              <a:ext uri="{FF2B5EF4-FFF2-40B4-BE49-F238E27FC236}">
                <a16:creationId xmlns:a16="http://schemas.microsoft.com/office/drawing/2014/main" id="{E2FA6EAE-B304-8381-094F-7A3205C64EE3}"/>
              </a:ext>
            </a:extLst>
          </p:cNvPr>
          <p:cNvPicPr>
            <a:picLocks noChangeAspect="1"/>
          </p:cNvPicPr>
          <p:nvPr/>
        </p:nvPicPr>
        <p:blipFill>
          <a:blip r:embed="rId2"/>
          <a:stretch>
            <a:fillRect/>
          </a:stretch>
        </p:blipFill>
        <p:spPr>
          <a:xfrm>
            <a:off x="10061238" y="230617"/>
            <a:ext cx="1501467" cy="859273"/>
          </a:xfrm>
          <a:prstGeom prst="rect">
            <a:avLst/>
          </a:prstGeom>
        </p:spPr>
      </p:pic>
    </p:spTree>
    <p:extLst>
      <p:ext uri="{BB962C8B-B14F-4D97-AF65-F5344CB8AC3E}">
        <p14:creationId xmlns:p14="http://schemas.microsoft.com/office/powerpoint/2010/main" val="2634889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1325563"/>
          </a:xfrm>
        </p:spPr>
        <p:txBody>
          <a:bodyPr/>
          <a:lstStyle/>
          <a:p>
            <a:r>
              <a:rPr lang="es-MX" b="1" dirty="0">
                <a:solidFill>
                  <a:srgbClr val="002060"/>
                </a:solidFill>
              </a:rPr>
              <a:t>Gustavo Espitia </a:t>
            </a:r>
            <a:r>
              <a:rPr lang="es-MX" b="1" dirty="0" err="1">
                <a:solidFill>
                  <a:srgbClr val="002060"/>
                </a:solidFill>
              </a:rPr>
              <a:t>Tupaz</a:t>
            </a:r>
            <a:endParaRPr lang="es-MX" b="1" dirty="0">
              <a:solidFill>
                <a:srgbClr val="002060"/>
              </a:solidFill>
            </a:endParaRPr>
          </a:p>
        </p:txBody>
      </p:sp>
      <p:sp>
        <p:nvSpPr>
          <p:cNvPr id="3" name="Marcador de contenido 2"/>
          <p:cNvSpPr>
            <a:spLocks noGrp="1"/>
          </p:cNvSpPr>
          <p:nvPr>
            <p:ph idx="1"/>
          </p:nvPr>
        </p:nvSpPr>
        <p:spPr>
          <a:xfrm>
            <a:off x="838200" y="1825625"/>
            <a:ext cx="10813026" cy="4351338"/>
          </a:xfrm>
        </p:spPr>
        <p:txBody>
          <a:bodyPr>
            <a:normAutofit lnSpcReduction="10000"/>
          </a:bodyPr>
          <a:lstStyle/>
          <a:p>
            <a:r>
              <a:rPr lang="es-MX" dirty="0"/>
              <a:t>Ingeniero Comercial</a:t>
            </a:r>
          </a:p>
          <a:p>
            <a:r>
              <a:rPr lang="es-MX" dirty="0"/>
              <a:t>MBA Internacional Escuela de Negocios de Navarra.</a:t>
            </a:r>
          </a:p>
          <a:p>
            <a:r>
              <a:rPr lang="es-MX" dirty="0"/>
              <a:t>MBA en Marketing Prime Business </a:t>
            </a:r>
            <a:r>
              <a:rPr lang="es-MX" dirty="0" err="1"/>
              <a:t>School</a:t>
            </a:r>
            <a:r>
              <a:rPr lang="es-MX" dirty="0"/>
              <a:t> Colombia.</a:t>
            </a:r>
          </a:p>
          <a:p>
            <a:r>
              <a:rPr lang="es-MX" dirty="0"/>
              <a:t>Especialista en Alta Gerencia y Coach profesional. </a:t>
            </a:r>
          </a:p>
          <a:p>
            <a:r>
              <a:rPr lang="es-MX" dirty="0"/>
              <a:t>Académico de la Facultad de Economía y Administración – UCN.</a:t>
            </a:r>
          </a:p>
          <a:p>
            <a:r>
              <a:rPr lang="es-MX" dirty="0"/>
              <a:t>Académico de la Escuela de Ingeniería Comercial UST Antofagasta.</a:t>
            </a:r>
          </a:p>
          <a:p>
            <a:r>
              <a:rPr lang="es-MX" dirty="0"/>
              <a:t>Exdirector del Magister en Dirección de Empresas - MBA de la Universidad Católica del Norte.</a:t>
            </a:r>
          </a:p>
          <a:p>
            <a:r>
              <a:rPr lang="es-MX" dirty="0"/>
              <a:t>Consultor Empresarial.</a:t>
            </a:r>
          </a:p>
        </p:txBody>
      </p:sp>
    </p:spTree>
    <p:extLst>
      <p:ext uri="{BB962C8B-B14F-4D97-AF65-F5344CB8AC3E}">
        <p14:creationId xmlns:p14="http://schemas.microsoft.com/office/powerpoint/2010/main" val="792293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279DA-1917-9476-B1B1-5447DC5E767E}"/>
            </a:ext>
          </a:extLst>
        </p:cNvPr>
        <p:cNvGrpSpPr/>
        <p:nvPr/>
      </p:nvGrpSpPr>
      <p:grpSpPr>
        <a:xfrm>
          <a:off x="0" y="0"/>
          <a:ext cx="0" cy="0"/>
          <a:chOff x="0" y="0"/>
          <a:chExt cx="0" cy="0"/>
        </a:xfrm>
      </p:grpSpPr>
      <p:sp>
        <p:nvSpPr>
          <p:cNvPr id="8" name="CuadroTexto 7">
            <a:extLst>
              <a:ext uri="{FF2B5EF4-FFF2-40B4-BE49-F238E27FC236}">
                <a16:creationId xmlns:a16="http://schemas.microsoft.com/office/drawing/2014/main" id="{886C1D46-2CD7-B43B-DB93-CE847FFF7F04}"/>
              </a:ext>
            </a:extLst>
          </p:cNvPr>
          <p:cNvSpPr txBox="1"/>
          <p:nvPr/>
        </p:nvSpPr>
        <p:spPr>
          <a:xfrm>
            <a:off x="76338" y="791315"/>
            <a:ext cx="7887792" cy="1200329"/>
          </a:xfrm>
          <a:prstGeom prst="rect">
            <a:avLst/>
          </a:prstGeom>
          <a:noFill/>
        </p:spPr>
        <p:txBody>
          <a:bodyPr wrap="square" rtlCol="0">
            <a:spAutoFit/>
          </a:bodyPr>
          <a:lstStyle/>
          <a:p>
            <a:r>
              <a:rPr lang="es-MX" sz="3600" dirty="0">
                <a:solidFill>
                  <a:srgbClr val="485C87"/>
                </a:solidFill>
                <a:latin typeface="Lucida Sans" panose="020B0602030504020204" pitchFamily="34" charset="77"/>
              </a:rPr>
              <a:t>Cultura Organizacional Orientada a la Mejora</a:t>
            </a:r>
            <a:endParaRPr lang="es-ES_tradnl" sz="3600" dirty="0">
              <a:solidFill>
                <a:srgbClr val="485C87"/>
              </a:solidFill>
              <a:latin typeface="Lucida Sans" panose="020B0602030504020204" pitchFamily="34" charset="77"/>
            </a:endParaRPr>
          </a:p>
        </p:txBody>
      </p:sp>
      <p:sp>
        <p:nvSpPr>
          <p:cNvPr id="9" name="CuadroTexto 8">
            <a:extLst>
              <a:ext uri="{FF2B5EF4-FFF2-40B4-BE49-F238E27FC236}">
                <a16:creationId xmlns:a16="http://schemas.microsoft.com/office/drawing/2014/main" id="{C847C00B-AB92-7685-A20E-E528E8BE3862}"/>
              </a:ext>
            </a:extLst>
          </p:cNvPr>
          <p:cNvSpPr txBox="1"/>
          <p:nvPr/>
        </p:nvSpPr>
        <p:spPr>
          <a:xfrm>
            <a:off x="76337" y="2070484"/>
            <a:ext cx="6019663" cy="3893374"/>
          </a:xfrm>
          <a:prstGeom prst="rect">
            <a:avLst/>
          </a:prstGeom>
          <a:noFill/>
        </p:spPr>
        <p:txBody>
          <a:bodyPr wrap="square" rtlCol="0">
            <a:spAutoFit/>
          </a:bodyPr>
          <a:lstStyle/>
          <a:p>
            <a:pPr algn="just">
              <a:buClr>
                <a:srgbClr val="941914"/>
              </a:buClr>
            </a:pPr>
            <a:r>
              <a:rPr lang="es-MX" sz="1900" b="1" dirty="0">
                <a:solidFill>
                  <a:srgbClr val="941914"/>
                </a:solidFill>
                <a:latin typeface="Lucida Sans" panose="020B0602030504020204" pitchFamily="34" charset="77"/>
              </a:rPr>
              <a:t>Una cultura Kaizen </a:t>
            </a:r>
            <a:r>
              <a:rPr lang="es-MX" sz="1900" dirty="0">
                <a:solidFill>
                  <a:srgbClr val="485C87"/>
                </a:solidFill>
                <a:latin typeface="Lucida Sans" panose="020B0602030504020204" pitchFamily="34" charset="77"/>
              </a:rPr>
              <a:t>requiere romper los silos tradicionales de la minería, donde Operaciones, Mantenimiento y Geología suelen culparse mutuamente por las ineficiencias. Construir esta cultura significa instalar la transparencia del dato y eliminar el miedo al error. </a:t>
            </a:r>
          </a:p>
          <a:p>
            <a:pPr algn="just">
              <a:buClr>
                <a:srgbClr val="941914"/>
              </a:buClr>
            </a:pPr>
            <a:endParaRPr lang="es-MX" sz="1900" dirty="0">
              <a:solidFill>
                <a:srgbClr val="485C87"/>
              </a:solidFill>
              <a:latin typeface="Lucida Sans" panose="020B0602030504020204" pitchFamily="34" charset="77"/>
            </a:endParaRPr>
          </a:p>
          <a:p>
            <a:pPr algn="just">
              <a:buClr>
                <a:srgbClr val="941914"/>
              </a:buClr>
            </a:pPr>
            <a:r>
              <a:rPr lang="es-MX" sz="1900" dirty="0">
                <a:solidFill>
                  <a:srgbClr val="485C87"/>
                </a:solidFill>
                <a:latin typeface="Lucida Sans" panose="020B0602030504020204" pitchFamily="34" charset="77"/>
              </a:rPr>
              <a:t>El error no se castiga; se analiza mediante herramientas de </a:t>
            </a:r>
            <a:r>
              <a:rPr lang="es-MX" sz="1900" b="1" dirty="0">
                <a:solidFill>
                  <a:srgbClr val="941914"/>
                </a:solidFill>
                <a:latin typeface="Lucida Sans" panose="020B0602030504020204" pitchFamily="34" charset="77"/>
              </a:rPr>
              <a:t>causa raíz </a:t>
            </a:r>
            <a:r>
              <a:rPr lang="es-MX" sz="1900" dirty="0">
                <a:solidFill>
                  <a:srgbClr val="485C87"/>
                </a:solidFill>
                <a:latin typeface="Lucida Sans" panose="020B0602030504020204" pitchFamily="34" charset="77"/>
              </a:rPr>
              <a:t>para evitar que vuelva a ocurrir. La organización se transforma en una estructura de </a:t>
            </a:r>
            <a:r>
              <a:rPr lang="es-MX" sz="1900" b="1" dirty="0">
                <a:solidFill>
                  <a:srgbClr val="941914"/>
                </a:solidFill>
                <a:latin typeface="Lucida Sans" panose="020B0602030504020204" pitchFamily="34" charset="77"/>
              </a:rPr>
              <a:t>aprendizaje continuo</a:t>
            </a:r>
            <a:r>
              <a:rPr lang="es-MX" sz="1900" dirty="0">
                <a:solidFill>
                  <a:srgbClr val="485C87"/>
                </a:solidFill>
                <a:latin typeface="Lucida Sans" panose="020B0602030504020204" pitchFamily="34" charset="77"/>
              </a:rPr>
              <a:t>, donde el estándar actual es solo la base para el diseño del nuevo estándar de mañana.</a:t>
            </a:r>
          </a:p>
        </p:txBody>
      </p:sp>
      <p:pic>
        <p:nvPicPr>
          <p:cNvPr id="5" name="Imagen 4">
            <a:extLst>
              <a:ext uri="{FF2B5EF4-FFF2-40B4-BE49-F238E27FC236}">
                <a16:creationId xmlns:a16="http://schemas.microsoft.com/office/drawing/2014/main" id="{BA1DA399-01C6-7219-36F7-2CFF4A0E107A}"/>
              </a:ext>
            </a:extLst>
          </p:cNvPr>
          <p:cNvPicPr>
            <a:picLocks noChangeAspect="1"/>
          </p:cNvPicPr>
          <p:nvPr/>
        </p:nvPicPr>
        <p:blipFill>
          <a:blip r:embed="rId2"/>
          <a:stretch>
            <a:fillRect/>
          </a:stretch>
        </p:blipFill>
        <p:spPr>
          <a:xfrm>
            <a:off x="10061238" y="230617"/>
            <a:ext cx="1501467" cy="859273"/>
          </a:xfrm>
          <a:prstGeom prst="rect">
            <a:avLst/>
          </a:prstGeom>
        </p:spPr>
      </p:pic>
      <p:pic>
        <p:nvPicPr>
          <p:cNvPr id="3" name="Imagen 2">
            <a:extLst>
              <a:ext uri="{FF2B5EF4-FFF2-40B4-BE49-F238E27FC236}">
                <a16:creationId xmlns:a16="http://schemas.microsoft.com/office/drawing/2014/main" id="{3807EED7-4523-E8E8-99D8-5706CDC28829}"/>
              </a:ext>
            </a:extLst>
          </p:cNvPr>
          <p:cNvPicPr>
            <a:picLocks noChangeAspect="1"/>
          </p:cNvPicPr>
          <p:nvPr/>
        </p:nvPicPr>
        <p:blipFill>
          <a:blip r:embed="rId3"/>
          <a:srcRect l="8306" r="9465"/>
          <a:stretch>
            <a:fillRect/>
          </a:stretch>
        </p:blipFill>
        <p:spPr>
          <a:xfrm>
            <a:off x="6440129" y="2070484"/>
            <a:ext cx="5466705" cy="3462594"/>
          </a:xfrm>
          <a:prstGeom prst="rect">
            <a:avLst/>
          </a:prstGeom>
        </p:spPr>
      </p:pic>
    </p:spTree>
    <p:extLst>
      <p:ext uri="{BB962C8B-B14F-4D97-AF65-F5344CB8AC3E}">
        <p14:creationId xmlns:p14="http://schemas.microsoft.com/office/powerpoint/2010/main" val="41764422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4 Rectángulo">
            <a:extLst>
              <a:ext uri="{FF2B5EF4-FFF2-40B4-BE49-F238E27FC236}">
                <a16:creationId xmlns:a16="http://schemas.microsoft.com/office/drawing/2014/main" id="{3CA345D4-CCEA-C002-1103-344C9C0B31B4}"/>
              </a:ext>
            </a:extLst>
          </p:cNvPr>
          <p:cNvSpPr>
            <a:spLocks noChangeArrowheads="1"/>
          </p:cNvSpPr>
          <p:nvPr/>
        </p:nvSpPr>
        <p:spPr bwMode="auto">
          <a:xfrm>
            <a:off x="1811337" y="2890391"/>
            <a:ext cx="8569325"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s-ES" altLang="es-CL" sz="2400" dirty="0">
                <a:solidFill>
                  <a:srgbClr val="000000"/>
                </a:solidFill>
                <a:latin typeface="Lucida Sans" panose="020B0602030504020204" pitchFamily="34" charset="77"/>
              </a:rPr>
              <a:t>“</a:t>
            </a:r>
            <a:r>
              <a:rPr lang="es-MX" altLang="es-CL" sz="2400" dirty="0">
                <a:solidFill>
                  <a:srgbClr val="000000"/>
                </a:solidFill>
                <a:latin typeface="Lucida Sans" panose="020B0602030504020204" pitchFamily="34" charset="77"/>
              </a:rPr>
              <a:t>La mejora continua es mejor que la perfección tardía.</a:t>
            </a:r>
            <a:r>
              <a:rPr lang="es-ES" altLang="es-CL" sz="2400" dirty="0">
                <a:solidFill>
                  <a:srgbClr val="000000"/>
                </a:solidFill>
                <a:latin typeface="Lucida Sans" panose="020B0602030504020204" pitchFamily="34" charset="77"/>
              </a:rPr>
              <a:t>” </a:t>
            </a:r>
          </a:p>
          <a:p>
            <a:pPr algn="r" eaLnBrk="1" hangingPunct="1">
              <a:spcBef>
                <a:spcPct val="0"/>
              </a:spcBef>
              <a:buFontTx/>
              <a:buNone/>
            </a:pPr>
            <a:endParaRPr lang="es-ES" altLang="es-CL" sz="2400" dirty="0">
              <a:solidFill>
                <a:srgbClr val="000000"/>
              </a:solidFill>
              <a:latin typeface="Lucida Sans" panose="020B0602030504020204" pitchFamily="34" charset="77"/>
            </a:endParaRPr>
          </a:p>
          <a:p>
            <a:pPr algn="r" eaLnBrk="1" hangingPunct="1">
              <a:spcBef>
                <a:spcPct val="0"/>
              </a:spcBef>
              <a:buFontTx/>
              <a:buNone/>
            </a:pPr>
            <a:r>
              <a:rPr lang="es-ES" altLang="es-CL" sz="1400" dirty="0">
                <a:solidFill>
                  <a:srgbClr val="000000"/>
                </a:solidFill>
                <a:latin typeface="Lucida Sans" panose="020B0602030504020204" pitchFamily="34" charset="77"/>
              </a:rPr>
              <a:t>Mark Twain</a:t>
            </a:r>
            <a:endParaRPr lang="es-CL" altLang="es-CL" sz="1400" dirty="0">
              <a:solidFill>
                <a:srgbClr val="000000"/>
              </a:solidFill>
              <a:latin typeface="Lucida Sans" panose="020B0602030504020204" pitchFamily="34" charset="77"/>
            </a:endParaRPr>
          </a:p>
        </p:txBody>
      </p:sp>
      <p:pic>
        <p:nvPicPr>
          <p:cNvPr id="3" name="Imagen 2"/>
          <p:cNvPicPr>
            <a:picLocks noChangeAspect="1"/>
          </p:cNvPicPr>
          <p:nvPr/>
        </p:nvPicPr>
        <p:blipFill>
          <a:blip r:embed="rId2"/>
          <a:stretch>
            <a:fillRect/>
          </a:stretch>
        </p:blipFill>
        <p:spPr>
          <a:xfrm>
            <a:off x="10061238" y="230617"/>
            <a:ext cx="1501467" cy="859273"/>
          </a:xfrm>
          <a:prstGeom prst="rect">
            <a:avLst/>
          </a:prstGeom>
        </p:spPr>
      </p:pic>
    </p:spTree>
    <p:extLst>
      <p:ext uri="{BB962C8B-B14F-4D97-AF65-F5344CB8AC3E}">
        <p14:creationId xmlns:p14="http://schemas.microsoft.com/office/powerpoint/2010/main" val="41599544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28FCE-597B-3BE0-F5B8-48523A3ED0AF}"/>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03D3B2A-A139-3883-7B28-BC0515B12AB5}"/>
              </a:ext>
            </a:extLst>
          </p:cNvPr>
          <p:cNvSpPr>
            <a:spLocks noGrp="1"/>
          </p:cNvSpPr>
          <p:nvPr>
            <p:ph type="ctrTitle"/>
          </p:nvPr>
        </p:nvSpPr>
        <p:spPr>
          <a:xfrm>
            <a:off x="1307024" y="2643836"/>
            <a:ext cx="7309449" cy="1570327"/>
          </a:xfrm>
        </p:spPr>
        <p:txBody>
          <a:bodyPr>
            <a:normAutofit/>
          </a:bodyPr>
          <a:lstStyle/>
          <a:p>
            <a:pPr algn="l"/>
            <a:r>
              <a:rPr lang="es-MX" sz="4400" dirty="0">
                <a:solidFill>
                  <a:schemeClr val="tx1">
                    <a:lumMod val="65000"/>
                    <a:lumOff val="35000"/>
                  </a:schemeClr>
                </a:solidFill>
                <a:latin typeface="Lucida Sans" panose="020B0602030504020204" pitchFamily="34" charset="77"/>
              </a:rPr>
              <a:t>Fundamentos de Lean y Filosofía KAIZEN</a:t>
            </a:r>
            <a:endParaRPr lang="es-CL" sz="4400" dirty="0"/>
          </a:p>
        </p:txBody>
      </p:sp>
      <p:pic>
        <p:nvPicPr>
          <p:cNvPr id="6" name="Imagen 5">
            <a:extLst>
              <a:ext uri="{FF2B5EF4-FFF2-40B4-BE49-F238E27FC236}">
                <a16:creationId xmlns:a16="http://schemas.microsoft.com/office/drawing/2014/main" id="{E3711284-F60D-AE6D-7EF3-562ACF69C0AF}"/>
              </a:ext>
            </a:extLst>
          </p:cNvPr>
          <p:cNvPicPr>
            <a:picLocks noChangeAspect="1"/>
          </p:cNvPicPr>
          <p:nvPr/>
        </p:nvPicPr>
        <p:blipFill>
          <a:blip r:embed="rId2"/>
          <a:stretch>
            <a:fillRect/>
          </a:stretch>
        </p:blipFill>
        <p:spPr>
          <a:xfrm>
            <a:off x="4798211" y="781621"/>
            <a:ext cx="2025283" cy="1158014"/>
          </a:xfrm>
          <a:prstGeom prst="rect">
            <a:avLst/>
          </a:prstGeom>
        </p:spPr>
      </p:pic>
    </p:spTree>
    <p:extLst>
      <p:ext uri="{BB962C8B-B14F-4D97-AF65-F5344CB8AC3E}">
        <p14:creationId xmlns:p14="http://schemas.microsoft.com/office/powerpoint/2010/main" val="25918480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0" y="-171450"/>
            <a:ext cx="12192000" cy="6858000"/>
          </a:xfrm>
          <a:prstGeom prst="rect">
            <a:avLst/>
          </a:prstGeom>
        </p:spPr>
      </p:pic>
    </p:spTree>
    <p:extLst>
      <p:ext uri="{BB962C8B-B14F-4D97-AF65-F5344CB8AC3E}">
        <p14:creationId xmlns:p14="http://schemas.microsoft.com/office/powerpoint/2010/main" val="1833679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01DDD9-3DF2-3D76-BEAD-45677CFF5C2F}"/>
              </a:ext>
            </a:extLst>
          </p:cNvPr>
          <p:cNvSpPr>
            <a:spLocks noGrp="1"/>
          </p:cNvSpPr>
          <p:nvPr>
            <p:ph type="ctrTitle"/>
          </p:nvPr>
        </p:nvSpPr>
        <p:spPr>
          <a:xfrm>
            <a:off x="1307024" y="2643836"/>
            <a:ext cx="7309449" cy="1570327"/>
          </a:xfrm>
        </p:spPr>
        <p:txBody>
          <a:bodyPr>
            <a:normAutofit/>
          </a:bodyPr>
          <a:lstStyle/>
          <a:p>
            <a:pPr algn="l"/>
            <a:r>
              <a:rPr lang="es-MX" sz="4400" dirty="0">
                <a:solidFill>
                  <a:schemeClr val="tx1">
                    <a:lumMod val="65000"/>
                    <a:lumOff val="35000"/>
                  </a:schemeClr>
                </a:solidFill>
                <a:latin typeface="Lucida Sans" panose="020B0602030504020204" pitchFamily="34" charset="77"/>
              </a:rPr>
              <a:t>Fundamentos de Lean y Filosofía KAIZEN</a:t>
            </a:r>
            <a:endParaRPr lang="es-CL" sz="4400" dirty="0"/>
          </a:p>
        </p:txBody>
      </p:sp>
      <p:pic>
        <p:nvPicPr>
          <p:cNvPr id="6" name="Imagen 5"/>
          <p:cNvPicPr>
            <a:picLocks noChangeAspect="1"/>
          </p:cNvPicPr>
          <p:nvPr/>
        </p:nvPicPr>
        <p:blipFill>
          <a:blip r:embed="rId2"/>
          <a:stretch>
            <a:fillRect/>
          </a:stretch>
        </p:blipFill>
        <p:spPr>
          <a:xfrm>
            <a:off x="4798211" y="781621"/>
            <a:ext cx="2025283" cy="1158014"/>
          </a:xfrm>
          <a:prstGeom prst="rect">
            <a:avLst/>
          </a:prstGeom>
        </p:spPr>
      </p:pic>
    </p:spTree>
    <p:extLst>
      <p:ext uri="{BB962C8B-B14F-4D97-AF65-F5344CB8AC3E}">
        <p14:creationId xmlns:p14="http://schemas.microsoft.com/office/powerpoint/2010/main" val="754582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2B9D2-E329-8109-36AE-F69D337638F9}"/>
            </a:ext>
          </a:extLst>
        </p:cNvPr>
        <p:cNvGrpSpPr/>
        <p:nvPr/>
      </p:nvGrpSpPr>
      <p:grpSpPr>
        <a:xfrm>
          <a:off x="0" y="0"/>
          <a:ext cx="0" cy="0"/>
          <a:chOff x="0" y="0"/>
          <a:chExt cx="0" cy="0"/>
        </a:xfrm>
      </p:grpSpPr>
      <p:sp>
        <p:nvSpPr>
          <p:cNvPr id="8" name="CuadroTexto 7">
            <a:extLst>
              <a:ext uri="{FF2B5EF4-FFF2-40B4-BE49-F238E27FC236}">
                <a16:creationId xmlns:a16="http://schemas.microsoft.com/office/drawing/2014/main" id="{EFF95DCF-0292-1CED-5D88-9A31A07A7DB8}"/>
              </a:ext>
            </a:extLst>
          </p:cNvPr>
          <p:cNvSpPr txBox="1"/>
          <p:nvPr/>
        </p:nvSpPr>
        <p:spPr>
          <a:xfrm>
            <a:off x="76338" y="791315"/>
            <a:ext cx="7052153" cy="646331"/>
          </a:xfrm>
          <a:prstGeom prst="rect">
            <a:avLst/>
          </a:prstGeom>
          <a:noFill/>
        </p:spPr>
        <p:txBody>
          <a:bodyPr wrap="square" rtlCol="0">
            <a:spAutoFit/>
          </a:bodyPr>
          <a:lstStyle/>
          <a:p>
            <a:r>
              <a:rPr lang="es-ES_tradnl" sz="3600" dirty="0">
                <a:solidFill>
                  <a:srgbClr val="485C87"/>
                </a:solidFill>
                <a:latin typeface="Lucida Sans" panose="020B0602030504020204" pitchFamily="34" charset="77"/>
              </a:rPr>
              <a:t>Resultado de Aprendizaje</a:t>
            </a:r>
          </a:p>
        </p:txBody>
      </p:sp>
      <p:sp>
        <p:nvSpPr>
          <p:cNvPr id="9" name="CuadroTexto 8">
            <a:extLst>
              <a:ext uri="{FF2B5EF4-FFF2-40B4-BE49-F238E27FC236}">
                <a16:creationId xmlns:a16="http://schemas.microsoft.com/office/drawing/2014/main" id="{29B3D811-086C-39EC-001D-A0C650C647C6}"/>
              </a:ext>
            </a:extLst>
          </p:cNvPr>
          <p:cNvSpPr txBox="1"/>
          <p:nvPr/>
        </p:nvSpPr>
        <p:spPr>
          <a:xfrm>
            <a:off x="76338" y="1859340"/>
            <a:ext cx="11486367" cy="1938992"/>
          </a:xfrm>
          <a:prstGeom prst="rect">
            <a:avLst/>
          </a:prstGeom>
          <a:noFill/>
        </p:spPr>
        <p:txBody>
          <a:bodyPr wrap="square" rtlCol="0">
            <a:spAutoFit/>
          </a:bodyPr>
          <a:lstStyle/>
          <a:p>
            <a:pPr marL="457200" indent="-457200" algn="just">
              <a:buClr>
                <a:srgbClr val="941914"/>
              </a:buClr>
              <a:buFont typeface="+mj-lt"/>
              <a:buAutoNum type="arabicPeriod"/>
            </a:pPr>
            <a:r>
              <a:rPr lang="es-MX" sz="2400" dirty="0">
                <a:solidFill>
                  <a:srgbClr val="485C87"/>
                </a:solidFill>
                <a:latin typeface="Lucida Sans" panose="020B0602030504020204" pitchFamily="34" charset="77"/>
              </a:rPr>
              <a:t>Al finalizar este módulo, el participante será capaz de internalizar y promover la cultura de mejora continua en su entorno laboral, diferenciando el enfoque Kaizen de la gestión tradicional, con el fin de proponer mejoras incrementales diarias que optimicen la productividad y refuercen la seguridad en las operaciones de la faena minera.</a:t>
            </a:r>
            <a:endParaRPr lang="es-ES_tradnl" sz="2400" dirty="0">
              <a:solidFill>
                <a:srgbClr val="485C87"/>
              </a:solidFill>
              <a:latin typeface="Lucida Sans" panose="020B0602030504020204" pitchFamily="34" charset="77"/>
            </a:endParaRPr>
          </a:p>
        </p:txBody>
      </p:sp>
      <p:pic>
        <p:nvPicPr>
          <p:cNvPr id="2" name="Imagen 1"/>
          <p:cNvPicPr>
            <a:picLocks noChangeAspect="1"/>
          </p:cNvPicPr>
          <p:nvPr/>
        </p:nvPicPr>
        <p:blipFill>
          <a:blip r:embed="rId2"/>
          <a:stretch>
            <a:fillRect/>
          </a:stretch>
        </p:blipFill>
        <p:spPr>
          <a:xfrm>
            <a:off x="10061238" y="230617"/>
            <a:ext cx="1501467" cy="859273"/>
          </a:xfrm>
          <a:prstGeom prst="rect">
            <a:avLst/>
          </a:prstGeom>
        </p:spPr>
      </p:pic>
    </p:spTree>
    <p:extLst>
      <p:ext uri="{BB962C8B-B14F-4D97-AF65-F5344CB8AC3E}">
        <p14:creationId xmlns:p14="http://schemas.microsoft.com/office/powerpoint/2010/main" val="36423314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A4B2A14-6BBB-DB96-86D4-61E3B7EDC6E3}"/>
              </a:ext>
            </a:extLst>
          </p:cNvPr>
          <p:cNvPicPr>
            <a:picLocks noChangeAspect="1"/>
          </p:cNvPicPr>
          <p:nvPr/>
        </p:nvPicPr>
        <p:blipFill>
          <a:blip r:embed="rId2"/>
          <a:stretch>
            <a:fillRect/>
          </a:stretch>
        </p:blipFill>
        <p:spPr>
          <a:xfrm>
            <a:off x="3548743" y="805543"/>
            <a:ext cx="5094514" cy="5094514"/>
          </a:xfrm>
          <a:prstGeom prst="rect">
            <a:avLst/>
          </a:prstGeom>
        </p:spPr>
      </p:pic>
      <p:sp>
        <p:nvSpPr>
          <p:cNvPr id="10" name="CuadroTexto 9">
            <a:extLst>
              <a:ext uri="{FF2B5EF4-FFF2-40B4-BE49-F238E27FC236}">
                <a16:creationId xmlns:a16="http://schemas.microsoft.com/office/drawing/2014/main" id="{9CDD15F0-3B0F-B75F-FF7B-8F0EB2D8C208}"/>
              </a:ext>
            </a:extLst>
          </p:cNvPr>
          <p:cNvSpPr txBox="1"/>
          <p:nvPr/>
        </p:nvSpPr>
        <p:spPr>
          <a:xfrm>
            <a:off x="3043084" y="5973799"/>
            <a:ext cx="6105832" cy="584775"/>
          </a:xfrm>
          <a:prstGeom prst="rect">
            <a:avLst/>
          </a:prstGeom>
          <a:noFill/>
        </p:spPr>
        <p:txBody>
          <a:bodyPr wrap="square">
            <a:spAutoFit/>
          </a:bodyPr>
          <a:lstStyle/>
          <a:p>
            <a:pPr algn="ctr"/>
            <a:r>
              <a:rPr lang="es-CL" sz="3200" b="1" dirty="0"/>
              <a:t>Código  1359 2813</a:t>
            </a:r>
          </a:p>
        </p:txBody>
      </p:sp>
    </p:spTree>
    <p:extLst>
      <p:ext uri="{BB962C8B-B14F-4D97-AF65-F5344CB8AC3E}">
        <p14:creationId xmlns:p14="http://schemas.microsoft.com/office/powerpoint/2010/main" val="31006708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2379E-0DF3-A2D1-110B-B04D30FD39F2}"/>
            </a:ext>
          </a:extLst>
        </p:cNvPr>
        <p:cNvGrpSpPr/>
        <p:nvPr/>
      </p:nvGrpSpPr>
      <p:grpSpPr>
        <a:xfrm>
          <a:off x="0" y="0"/>
          <a:ext cx="0" cy="0"/>
          <a:chOff x="0" y="0"/>
          <a:chExt cx="0" cy="0"/>
        </a:xfrm>
      </p:grpSpPr>
      <p:sp>
        <p:nvSpPr>
          <p:cNvPr id="8" name="CuadroTexto 7">
            <a:extLst>
              <a:ext uri="{FF2B5EF4-FFF2-40B4-BE49-F238E27FC236}">
                <a16:creationId xmlns:a16="http://schemas.microsoft.com/office/drawing/2014/main" id="{D9179FDD-3591-1FC0-42F4-24CB2C229DB7}"/>
              </a:ext>
            </a:extLst>
          </p:cNvPr>
          <p:cNvSpPr txBox="1"/>
          <p:nvPr/>
        </p:nvSpPr>
        <p:spPr>
          <a:xfrm>
            <a:off x="76338" y="791315"/>
            <a:ext cx="8339404" cy="646331"/>
          </a:xfrm>
          <a:prstGeom prst="rect">
            <a:avLst/>
          </a:prstGeom>
          <a:noFill/>
        </p:spPr>
        <p:txBody>
          <a:bodyPr wrap="square" rtlCol="0">
            <a:spAutoFit/>
          </a:bodyPr>
          <a:lstStyle/>
          <a:p>
            <a:r>
              <a:rPr lang="es-MX" sz="3600" dirty="0">
                <a:solidFill>
                  <a:srgbClr val="485C87"/>
                </a:solidFill>
                <a:latin typeface="Lucida Sans" panose="020B0602030504020204" pitchFamily="34" charset="77"/>
              </a:rPr>
              <a:t>Origen y Principios del Enfoque Lean</a:t>
            </a:r>
            <a:endParaRPr lang="es-ES_tradnl" sz="3600" dirty="0">
              <a:solidFill>
                <a:srgbClr val="485C87"/>
              </a:solidFill>
              <a:latin typeface="Lucida Sans" panose="020B0602030504020204" pitchFamily="34" charset="77"/>
            </a:endParaRPr>
          </a:p>
        </p:txBody>
      </p:sp>
      <p:sp>
        <p:nvSpPr>
          <p:cNvPr id="9" name="CuadroTexto 8">
            <a:extLst>
              <a:ext uri="{FF2B5EF4-FFF2-40B4-BE49-F238E27FC236}">
                <a16:creationId xmlns:a16="http://schemas.microsoft.com/office/drawing/2014/main" id="{00ADF3A2-A76C-6A96-282B-C3A9D6E972AD}"/>
              </a:ext>
            </a:extLst>
          </p:cNvPr>
          <p:cNvSpPr txBox="1"/>
          <p:nvPr/>
        </p:nvSpPr>
        <p:spPr>
          <a:xfrm>
            <a:off x="76339" y="1628032"/>
            <a:ext cx="6265468" cy="3785652"/>
          </a:xfrm>
          <a:prstGeom prst="rect">
            <a:avLst/>
          </a:prstGeom>
          <a:noFill/>
        </p:spPr>
        <p:txBody>
          <a:bodyPr wrap="square" rtlCol="0">
            <a:spAutoFit/>
          </a:bodyPr>
          <a:lstStyle/>
          <a:p>
            <a:pPr marL="342900" indent="-342900" algn="just">
              <a:buClr>
                <a:srgbClr val="941914"/>
              </a:buClr>
              <a:buFont typeface="Wingdings" pitchFamily="2" charset="2"/>
              <a:buChar char="§"/>
            </a:pPr>
            <a:r>
              <a:rPr lang="es-MX" sz="2000" b="1" dirty="0">
                <a:solidFill>
                  <a:srgbClr val="941914"/>
                </a:solidFill>
                <a:latin typeface="Lucida Sans" panose="020B0602030504020204" pitchFamily="34" charset="77"/>
              </a:rPr>
              <a:t>El enfoque Lean (o Manufactura Esbelta) </a:t>
            </a:r>
            <a:r>
              <a:rPr lang="es-MX" sz="2000" b="1" dirty="0">
                <a:solidFill>
                  <a:srgbClr val="485C87"/>
                </a:solidFill>
                <a:latin typeface="Lucida Sans" panose="020B0602030504020204" pitchFamily="34" charset="77"/>
              </a:rPr>
              <a:t>nació en la industria automotriz japonesa, específicamente a través del Sistema de Producción Toyota a mediados del siglo XX. Su propósito original era competir con la producción en masa estadounidense utilizando menos recursos, menos espacio y menos tiempo. En esencia, Lean es una filosofía de gestión operacional orientada a </a:t>
            </a:r>
            <a:r>
              <a:rPr lang="es-MX" sz="2000" b="1" dirty="0">
                <a:solidFill>
                  <a:srgbClr val="941914"/>
                </a:solidFill>
                <a:latin typeface="Lucida Sans" panose="020B0602030504020204" pitchFamily="34" charset="77"/>
              </a:rPr>
              <a:t>maximizar el valor para el cliente final </a:t>
            </a:r>
            <a:r>
              <a:rPr lang="es-MX" sz="2000" b="1" dirty="0">
                <a:solidFill>
                  <a:srgbClr val="485C87"/>
                </a:solidFill>
                <a:latin typeface="Lucida Sans" panose="020B0602030504020204" pitchFamily="34" charset="77"/>
              </a:rPr>
              <a:t>mediante la eliminación sistemática de </a:t>
            </a:r>
            <a:r>
              <a:rPr lang="es-MX" sz="2000" b="1" dirty="0">
                <a:solidFill>
                  <a:srgbClr val="941914"/>
                </a:solidFill>
                <a:latin typeface="Lucida Sans" panose="020B0602030504020204" pitchFamily="34" charset="77"/>
              </a:rPr>
              <a:t>todo lo que no añade valor (el desperdicio)</a:t>
            </a:r>
            <a:r>
              <a:rPr lang="es-MX" sz="2000" b="1" dirty="0">
                <a:solidFill>
                  <a:srgbClr val="485C87"/>
                </a:solidFill>
                <a:latin typeface="Lucida Sans" panose="020B0602030504020204" pitchFamily="34" charset="77"/>
              </a:rPr>
              <a:t>.</a:t>
            </a:r>
            <a:endParaRPr lang="es-ES_tradnl" sz="2000" dirty="0">
              <a:latin typeface="Lucida Sans" panose="020B0602030504020204" pitchFamily="34" charset="77"/>
            </a:endParaRPr>
          </a:p>
        </p:txBody>
      </p:sp>
      <p:pic>
        <p:nvPicPr>
          <p:cNvPr id="5" name="Imagen 4"/>
          <p:cNvPicPr>
            <a:picLocks noChangeAspect="1"/>
          </p:cNvPicPr>
          <p:nvPr/>
        </p:nvPicPr>
        <p:blipFill>
          <a:blip r:embed="rId2"/>
          <a:stretch>
            <a:fillRect/>
          </a:stretch>
        </p:blipFill>
        <p:spPr>
          <a:xfrm>
            <a:off x="10061238" y="230617"/>
            <a:ext cx="1501467" cy="859273"/>
          </a:xfrm>
          <a:prstGeom prst="rect">
            <a:avLst/>
          </a:prstGeom>
        </p:spPr>
      </p:pic>
      <p:pic>
        <p:nvPicPr>
          <p:cNvPr id="4" name="Imagen 3">
            <a:extLst>
              <a:ext uri="{FF2B5EF4-FFF2-40B4-BE49-F238E27FC236}">
                <a16:creationId xmlns:a16="http://schemas.microsoft.com/office/drawing/2014/main" id="{A0B7FEB1-E935-6BAE-1DEF-2CFCEFDF1CDE}"/>
              </a:ext>
            </a:extLst>
          </p:cNvPr>
          <p:cNvPicPr>
            <a:picLocks noChangeAspect="1"/>
          </p:cNvPicPr>
          <p:nvPr/>
        </p:nvPicPr>
        <p:blipFill>
          <a:blip r:embed="rId3"/>
          <a:srcRect l="7396" r="10587"/>
          <a:stretch>
            <a:fillRect/>
          </a:stretch>
        </p:blipFill>
        <p:spPr>
          <a:xfrm>
            <a:off x="6709408" y="1722137"/>
            <a:ext cx="5305611" cy="3587282"/>
          </a:xfrm>
          <a:prstGeom prst="rect">
            <a:avLst/>
          </a:prstGeom>
        </p:spPr>
      </p:pic>
    </p:spTree>
    <p:extLst>
      <p:ext uri="{BB962C8B-B14F-4D97-AF65-F5344CB8AC3E}">
        <p14:creationId xmlns:p14="http://schemas.microsoft.com/office/powerpoint/2010/main" val="2444049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12760-BC31-C6C6-E674-155F9A2A14B8}"/>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641B3D38-8EC1-BAE1-F06B-C54471164B71}"/>
              </a:ext>
            </a:extLst>
          </p:cNvPr>
          <p:cNvSpPr txBox="1"/>
          <p:nvPr/>
        </p:nvSpPr>
        <p:spPr>
          <a:xfrm>
            <a:off x="102218" y="1731549"/>
            <a:ext cx="5806969" cy="4524315"/>
          </a:xfrm>
          <a:prstGeom prst="rect">
            <a:avLst/>
          </a:prstGeom>
          <a:noFill/>
        </p:spPr>
        <p:txBody>
          <a:bodyPr wrap="square" rtlCol="0">
            <a:spAutoFit/>
          </a:bodyPr>
          <a:lstStyle/>
          <a:p>
            <a:pPr marL="342900" indent="-342900" algn="just">
              <a:buClr>
                <a:srgbClr val="941914"/>
              </a:buClr>
              <a:buFont typeface="Wingdings" pitchFamily="2" charset="2"/>
              <a:buChar char="§"/>
            </a:pPr>
            <a:r>
              <a:rPr lang="es-MX" b="1" i="0" dirty="0">
                <a:solidFill>
                  <a:srgbClr val="485C87"/>
                </a:solidFill>
                <a:effectLst/>
                <a:latin typeface="Lucida Sans" panose="020B0602030504020204" pitchFamily="34" charset="77"/>
              </a:rPr>
              <a:t>Cuando se traslada esto a la minería (un sector extractivo, no manufacturero), </a:t>
            </a:r>
            <a:r>
              <a:rPr lang="es-MX" dirty="0">
                <a:solidFill>
                  <a:srgbClr val="000000"/>
                </a:solidFill>
                <a:latin typeface="Lucida Sans" panose="020B0602030504020204" pitchFamily="34" charset="77"/>
              </a:rPr>
              <a:t>los principios cambian de foco pero mantienen la misma lógica. El cliente final puede ser la fundición que compra el concentrado de cobre o la refinería de oro. Los principios clave adaptados a la minería implican:</a:t>
            </a:r>
            <a:endParaRPr lang="es-ES" dirty="0">
              <a:solidFill>
                <a:srgbClr val="000000"/>
              </a:solidFill>
              <a:latin typeface="Lucida Sans" panose="020B0602030504020204" pitchFamily="34" charset="77"/>
            </a:endParaRPr>
          </a:p>
          <a:p>
            <a:pPr marL="342900" indent="-342900" algn="just">
              <a:buClr>
                <a:srgbClr val="941914"/>
              </a:buClr>
              <a:buFont typeface="Wingdings" pitchFamily="2" charset="2"/>
              <a:buChar char="§"/>
            </a:pPr>
            <a:endParaRPr lang="es-ES" dirty="0">
              <a:solidFill>
                <a:srgbClr val="000000"/>
              </a:solidFill>
              <a:latin typeface="Lucida Sans" panose="020B0602030504020204" pitchFamily="34" charset="77"/>
            </a:endParaRPr>
          </a:p>
          <a:p>
            <a:pPr marL="342900" indent="-342900" algn="just">
              <a:buClr>
                <a:srgbClr val="941914"/>
              </a:buClr>
              <a:buFont typeface="+mj-lt"/>
              <a:buAutoNum type="arabicPeriod"/>
            </a:pPr>
            <a:r>
              <a:rPr lang="es-MX" b="1" dirty="0">
                <a:solidFill>
                  <a:srgbClr val="941914"/>
                </a:solidFill>
                <a:latin typeface="Lucida Sans" panose="020B0602030504020204" pitchFamily="34" charset="77"/>
              </a:rPr>
              <a:t>Especificar</a:t>
            </a:r>
            <a:r>
              <a:rPr lang="es-MX" dirty="0">
                <a:latin typeface="Lucida Sans" panose="020B0602030504020204" pitchFamily="34" charset="77"/>
              </a:rPr>
              <a:t> el valor desde la perspectiva del cliente (ley del mineral, pureza, tiempos de entrega).</a:t>
            </a:r>
          </a:p>
          <a:p>
            <a:pPr marL="342900" indent="-342900" algn="just">
              <a:buClr>
                <a:srgbClr val="941914"/>
              </a:buClr>
              <a:buFont typeface="+mj-lt"/>
              <a:buAutoNum type="arabicPeriod"/>
            </a:pPr>
            <a:endParaRPr lang="es-MX" dirty="0">
              <a:latin typeface="Lucida Sans" panose="020B0602030504020204" pitchFamily="34" charset="77"/>
            </a:endParaRPr>
          </a:p>
          <a:p>
            <a:pPr marL="342900" indent="-342900" algn="just">
              <a:buClr>
                <a:srgbClr val="941914"/>
              </a:buClr>
              <a:buFont typeface="+mj-lt"/>
              <a:buAutoNum type="arabicPeriod"/>
            </a:pPr>
            <a:r>
              <a:rPr lang="es-MX" b="1" dirty="0">
                <a:solidFill>
                  <a:srgbClr val="941914"/>
                </a:solidFill>
                <a:latin typeface="Lucida Sans" panose="020B0602030504020204" pitchFamily="34" charset="77"/>
              </a:rPr>
              <a:t>Identificar</a:t>
            </a:r>
            <a:r>
              <a:rPr lang="es-MX" dirty="0">
                <a:latin typeface="Lucida Sans" panose="020B0602030504020204" pitchFamily="34" charset="77"/>
              </a:rPr>
              <a:t> la cadena de valor, mapeando todo el flujo desde la voladura y extracción en el rajo o mina subterránea, pasando por el chancado y la flotación, hasta el transporte.</a:t>
            </a:r>
          </a:p>
        </p:txBody>
      </p:sp>
      <p:sp>
        <p:nvSpPr>
          <p:cNvPr id="4" name="CuadroTexto 3">
            <a:extLst>
              <a:ext uri="{FF2B5EF4-FFF2-40B4-BE49-F238E27FC236}">
                <a16:creationId xmlns:a16="http://schemas.microsoft.com/office/drawing/2014/main" id="{D143FB01-5B65-3798-BE3B-B43B3E4D8190}"/>
              </a:ext>
            </a:extLst>
          </p:cNvPr>
          <p:cNvSpPr txBox="1"/>
          <p:nvPr/>
        </p:nvSpPr>
        <p:spPr>
          <a:xfrm>
            <a:off x="6403221" y="1731549"/>
            <a:ext cx="5468164" cy="3693319"/>
          </a:xfrm>
          <a:prstGeom prst="rect">
            <a:avLst/>
          </a:prstGeom>
          <a:noFill/>
        </p:spPr>
        <p:txBody>
          <a:bodyPr wrap="square" rtlCol="0">
            <a:spAutoFit/>
          </a:bodyPr>
          <a:lstStyle/>
          <a:p>
            <a:pPr marL="342900" indent="-342900" algn="just">
              <a:buClr>
                <a:srgbClr val="941914"/>
              </a:buClr>
              <a:buFont typeface="Wingdings" pitchFamily="2" charset="2"/>
              <a:buChar char="§"/>
            </a:pPr>
            <a:r>
              <a:rPr lang="es-MX" b="1" dirty="0">
                <a:solidFill>
                  <a:srgbClr val="941914"/>
                </a:solidFill>
                <a:latin typeface="Lucida Sans" panose="020B0602030504020204" pitchFamily="34" charset="77"/>
              </a:rPr>
              <a:t>Crear</a:t>
            </a:r>
            <a:r>
              <a:rPr lang="es-MX" b="1" i="0" dirty="0">
                <a:solidFill>
                  <a:srgbClr val="485C87"/>
                </a:solidFill>
                <a:effectLst/>
                <a:latin typeface="Lucida Sans" panose="020B0602030504020204" pitchFamily="34" charset="77"/>
              </a:rPr>
              <a:t> </a:t>
            </a:r>
            <a:r>
              <a:rPr lang="es-MX" dirty="0">
                <a:solidFill>
                  <a:srgbClr val="000000"/>
                </a:solidFill>
                <a:latin typeface="Lucida Sans" panose="020B0602030504020204" pitchFamily="34" charset="77"/>
              </a:rPr>
              <a:t>flujo continuo, asegurando que el mineral se mueva de manera constante sin "cuellos de botella" ni stock acumulado innecesariamente.</a:t>
            </a:r>
          </a:p>
          <a:p>
            <a:pPr marL="342900" indent="-342900" algn="just">
              <a:buClr>
                <a:srgbClr val="941914"/>
              </a:buClr>
              <a:buFont typeface="Wingdings" pitchFamily="2" charset="2"/>
              <a:buChar char="§"/>
            </a:pPr>
            <a:endParaRPr lang="es-MX" dirty="0">
              <a:solidFill>
                <a:srgbClr val="000000"/>
              </a:solidFill>
              <a:latin typeface="Lucida Sans" panose="020B0602030504020204" pitchFamily="34" charset="77"/>
            </a:endParaRPr>
          </a:p>
          <a:p>
            <a:pPr marL="342900" indent="-342900" algn="just">
              <a:buClr>
                <a:srgbClr val="941914"/>
              </a:buClr>
              <a:buFont typeface="Wingdings" pitchFamily="2" charset="2"/>
              <a:buChar char="§"/>
            </a:pPr>
            <a:r>
              <a:rPr lang="es-MX" b="1" dirty="0">
                <a:solidFill>
                  <a:srgbClr val="941914"/>
                </a:solidFill>
                <a:latin typeface="Lucida Sans" panose="020B0602030504020204" pitchFamily="34" charset="77"/>
              </a:rPr>
              <a:t>Responder</a:t>
            </a:r>
            <a:r>
              <a:rPr lang="es-MX" b="1" i="0" dirty="0">
                <a:solidFill>
                  <a:srgbClr val="485C87"/>
                </a:solidFill>
                <a:effectLst/>
                <a:latin typeface="Lucida Sans" panose="020B0602030504020204" pitchFamily="34" charset="77"/>
              </a:rPr>
              <a:t> </a:t>
            </a:r>
            <a:r>
              <a:rPr lang="es-MX" dirty="0">
                <a:solidFill>
                  <a:srgbClr val="000000"/>
                </a:solidFill>
                <a:latin typeface="Lucida Sans" panose="020B0602030504020204" pitchFamily="34" charset="77"/>
              </a:rPr>
              <a:t>al tirón (Pull), produciendo en función de la capacidad de la planta y la demanda del mercado, no solo por "mover tierra" a ciegas.</a:t>
            </a:r>
          </a:p>
          <a:p>
            <a:pPr marL="342900" indent="-342900" algn="just">
              <a:buClr>
                <a:srgbClr val="941914"/>
              </a:buClr>
              <a:buFont typeface="Wingdings" pitchFamily="2" charset="2"/>
              <a:buChar char="§"/>
            </a:pPr>
            <a:endParaRPr lang="es-MX" dirty="0">
              <a:solidFill>
                <a:srgbClr val="000000"/>
              </a:solidFill>
              <a:latin typeface="Lucida Sans" panose="020B0602030504020204" pitchFamily="34" charset="77"/>
            </a:endParaRPr>
          </a:p>
          <a:p>
            <a:pPr marL="342900" indent="-342900" algn="just">
              <a:buClr>
                <a:srgbClr val="941914"/>
              </a:buClr>
              <a:buFont typeface="Wingdings" pitchFamily="2" charset="2"/>
              <a:buChar char="§"/>
            </a:pPr>
            <a:r>
              <a:rPr lang="es-MX" b="1" dirty="0">
                <a:solidFill>
                  <a:srgbClr val="941914"/>
                </a:solidFill>
                <a:latin typeface="Lucida Sans" panose="020B0602030504020204" pitchFamily="34" charset="77"/>
              </a:rPr>
              <a:t>Buscar</a:t>
            </a:r>
            <a:r>
              <a:rPr lang="es-MX" b="1" i="0" dirty="0">
                <a:solidFill>
                  <a:srgbClr val="485C87"/>
                </a:solidFill>
                <a:effectLst/>
                <a:latin typeface="Lucida Sans" panose="020B0602030504020204" pitchFamily="34" charset="77"/>
              </a:rPr>
              <a:t> </a:t>
            </a:r>
            <a:r>
              <a:rPr lang="es-MX" dirty="0">
                <a:solidFill>
                  <a:srgbClr val="000000"/>
                </a:solidFill>
                <a:latin typeface="Lucida Sans" panose="020B0602030504020204" pitchFamily="34" charset="77"/>
              </a:rPr>
              <a:t>la perfección, mediante la optimización sin descanso de los activos y procesos.</a:t>
            </a:r>
            <a:endParaRPr lang="es-ES" dirty="0">
              <a:solidFill>
                <a:srgbClr val="000000"/>
              </a:solidFill>
              <a:latin typeface="Lucida Sans" panose="020B0602030504020204" pitchFamily="34" charset="77"/>
            </a:endParaRPr>
          </a:p>
        </p:txBody>
      </p:sp>
      <p:pic>
        <p:nvPicPr>
          <p:cNvPr id="5" name="Imagen 4">
            <a:extLst>
              <a:ext uri="{FF2B5EF4-FFF2-40B4-BE49-F238E27FC236}">
                <a16:creationId xmlns:a16="http://schemas.microsoft.com/office/drawing/2014/main" id="{626A67D0-6C2C-8EA5-2CB3-CA39DADBAD0E}"/>
              </a:ext>
            </a:extLst>
          </p:cNvPr>
          <p:cNvPicPr>
            <a:picLocks noChangeAspect="1"/>
          </p:cNvPicPr>
          <p:nvPr/>
        </p:nvPicPr>
        <p:blipFill>
          <a:blip r:embed="rId2"/>
          <a:stretch>
            <a:fillRect/>
          </a:stretch>
        </p:blipFill>
        <p:spPr>
          <a:xfrm>
            <a:off x="10061238" y="230617"/>
            <a:ext cx="1501467" cy="859273"/>
          </a:xfrm>
          <a:prstGeom prst="rect">
            <a:avLst/>
          </a:prstGeom>
        </p:spPr>
      </p:pic>
      <p:sp>
        <p:nvSpPr>
          <p:cNvPr id="7" name="CuadroTexto 6">
            <a:extLst>
              <a:ext uri="{FF2B5EF4-FFF2-40B4-BE49-F238E27FC236}">
                <a16:creationId xmlns:a16="http://schemas.microsoft.com/office/drawing/2014/main" id="{2D3CF2F4-64B0-7477-9661-6B9413E695E0}"/>
              </a:ext>
            </a:extLst>
          </p:cNvPr>
          <p:cNvSpPr txBox="1"/>
          <p:nvPr/>
        </p:nvSpPr>
        <p:spPr>
          <a:xfrm>
            <a:off x="76338" y="791315"/>
            <a:ext cx="8339404" cy="646331"/>
          </a:xfrm>
          <a:prstGeom prst="rect">
            <a:avLst/>
          </a:prstGeom>
          <a:noFill/>
        </p:spPr>
        <p:txBody>
          <a:bodyPr wrap="square" rtlCol="0">
            <a:spAutoFit/>
          </a:bodyPr>
          <a:lstStyle/>
          <a:p>
            <a:r>
              <a:rPr lang="es-MX" sz="3600" dirty="0">
                <a:solidFill>
                  <a:srgbClr val="485C87"/>
                </a:solidFill>
                <a:latin typeface="Lucida Sans" panose="020B0602030504020204" pitchFamily="34" charset="77"/>
              </a:rPr>
              <a:t>Origen y Principios del Enfoque Lean</a:t>
            </a:r>
            <a:endParaRPr lang="es-ES_tradnl" sz="3600" dirty="0">
              <a:solidFill>
                <a:srgbClr val="485C87"/>
              </a:solidFill>
              <a:latin typeface="Lucida Sans" panose="020B0602030504020204" pitchFamily="34" charset="77"/>
            </a:endParaRPr>
          </a:p>
        </p:txBody>
      </p:sp>
    </p:spTree>
    <p:extLst>
      <p:ext uri="{BB962C8B-B14F-4D97-AF65-F5344CB8AC3E}">
        <p14:creationId xmlns:p14="http://schemas.microsoft.com/office/powerpoint/2010/main" val="1919757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E9710-98F3-4A34-F2F5-A91D7832E2FE}"/>
            </a:ext>
          </a:extLst>
        </p:cNvPr>
        <p:cNvGrpSpPr/>
        <p:nvPr/>
      </p:nvGrpSpPr>
      <p:grpSpPr>
        <a:xfrm>
          <a:off x="0" y="0"/>
          <a:ext cx="0" cy="0"/>
          <a:chOff x="0" y="0"/>
          <a:chExt cx="0" cy="0"/>
        </a:xfrm>
      </p:grpSpPr>
      <p:sp>
        <p:nvSpPr>
          <p:cNvPr id="8" name="CuadroTexto 7">
            <a:extLst>
              <a:ext uri="{FF2B5EF4-FFF2-40B4-BE49-F238E27FC236}">
                <a16:creationId xmlns:a16="http://schemas.microsoft.com/office/drawing/2014/main" id="{0B3D4BCF-0D64-6FE9-A947-F928A152C9DD}"/>
              </a:ext>
            </a:extLst>
          </p:cNvPr>
          <p:cNvSpPr txBox="1"/>
          <p:nvPr/>
        </p:nvSpPr>
        <p:spPr>
          <a:xfrm>
            <a:off x="76338" y="791315"/>
            <a:ext cx="8890681" cy="1200329"/>
          </a:xfrm>
          <a:prstGeom prst="rect">
            <a:avLst/>
          </a:prstGeom>
          <a:noFill/>
        </p:spPr>
        <p:txBody>
          <a:bodyPr wrap="square" rtlCol="0">
            <a:spAutoFit/>
          </a:bodyPr>
          <a:lstStyle/>
          <a:p>
            <a:r>
              <a:rPr lang="es-MX" sz="3600" dirty="0">
                <a:solidFill>
                  <a:srgbClr val="485C87"/>
                </a:solidFill>
                <a:latin typeface="Lucida Sans" panose="020B0602030504020204" pitchFamily="34" charset="77"/>
              </a:rPr>
              <a:t>Filosofía KAIZEN: Mejora Continua Paso a Paso </a:t>
            </a:r>
          </a:p>
        </p:txBody>
      </p:sp>
      <p:sp>
        <p:nvSpPr>
          <p:cNvPr id="9" name="CuadroTexto 8">
            <a:extLst>
              <a:ext uri="{FF2B5EF4-FFF2-40B4-BE49-F238E27FC236}">
                <a16:creationId xmlns:a16="http://schemas.microsoft.com/office/drawing/2014/main" id="{BD1B5046-D384-0676-84E5-6F283E61EEB7}"/>
              </a:ext>
            </a:extLst>
          </p:cNvPr>
          <p:cNvSpPr txBox="1"/>
          <p:nvPr/>
        </p:nvSpPr>
        <p:spPr>
          <a:xfrm>
            <a:off x="76337" y="2109812"/>
            <a:ext cx="7995947" cy="3170099"/>
          </a:xfrm>
          <a:prstGeom prst="rect">
            <a:avLst/>
          </a:prstGeom>
          <a:noFill/>
        </p:spPr>
        <p:txBody>
          <a:bodyPr wrap="square" rtlCol="0">
            <a:spAutoFit/>
          </a:bodyPr>
          <a:lstStyle/>
          <a:p>
            <a:pPr algn="just">
              <a:buClr>
                <a:srgbClr val="941914"/>
              </a:buClr>
            </a:pPr>
            <a:r>
              <a:rPr lang="es-MX" sz="2000" b="1" dirty="0">
                <a:solidFill>
                  <a:srgbClr val="485C87"/>
                </a:solidFill>
                <a:latin typeface="Lucida Sans" panose="020B0602030504020204" pitchFamily="34" charset="77"/>
              </a:rPr>
              <a:t>La palabra Kaizen se compone de dos conceptos japoneses: </a:t>
            </a:r>
            <a:r>
              <a:rPr lang="es-MX" sz="2000" b="1" dirty="0">
                <a:solidFill>
                  <a:srgbClr val="941914"/>
                </a:solidFill>
                <a:latin typeface="Lucida Sans" panose="020B0602030504020204" pitchFamily="34" charset="77"/>
              </a:rPr>
              <a:t>Kai (Cambio)</a:t>
            </a:r>
            <a:r>
              <a:rPr lang="es-MX" sz="2000" b="1" dirty="0">
                <a:solidFill>
                  <a:srgbClr val="485C87"/>
                </a:solidFill>
                <a:latin typeface="Lucida Sans" panose="020B0602030504020204" pitchFamily="34" charset="77"/>
              </a:rPr>
              <a:t> y </a:t>
            </a:r>
            <a:r>
              <a:rPr lang="es-MX" sz="2000" b="1" dirty="0">
                <a:solidFill>
                  <a:srgbClr val="941914"/>
                </a:solidFill>
                <a:latin typeface="Lucida Sans" panose="020B0602030504020204" pitchFamily="34" charset="77"/>
              </a:rPr>
              <a:t>Zen (Bueno/Mejor)</a:t>
            </a:r>
            <a:r>
              <a:rPr lang="es-MX" sz="2000" b="1" dirty="0">
                <a:solidFill>
                  <a:srgbClr val="485C87"/>
                </a:solidFill>
                <a:latin typeface="Lucida Sans" panose="020B0602030504020204" pitchFamily="34" charset="77"/>
              </a:rPr>
              <a:t>. Se traduce formalmente como </a:t>
            </a:r>
            <a:r>
              <a:rPr lang="es-MX" sz="2000" b="1" dirty="0">
                <a:solidFill>
                  <a:srgbClr val="941914"/>
                </a:solidFill>
                <a:latin typeface="Lucida Sans" panose="020B0602030504020204" pitchFamily="34" charset="77"/>
              </a:rPr>
              <a:t>"Mejora Continua". </a:t>
            </a:r>
            <a:r>
              <a:rPr lang="es-MX" sz="2000" b="1" dirty="0">
                <a:solidFill>
                  <a:srgbClr val="485C87"/>
                </a:solidFill>
                <a:latin typeface="Lucida Sans" panose="020B0602030504020204" pitchFamily="34" charset="77"/>
              </a:rPr>
              <a:t>A diferencia de las grandes reingenierías o automatizaciones multimillonarias, Kaizen postula que los grandes cambios provienen de la acumulación diaria de pequeñas mejoras ejecutadas por las personas que realizan el trabajo de primera línea.</a:t>
            </a:r>
          </a:p>
          <a:p>
            <a:pPr algn="just">
              <a:buClr>
                <a:srgbClr val="941914"/>
              </a:buClr>
            </a:pPr>
            <a:endParaRPr lang="es-MX" sz="2000" b="1" dirty="0">
              <a:solidFill>
                <a:srgbClr val="485C87"/>
              </a:solidFill>
              <a:latin typeface="Lucida Sans" panose="020B0602030504020204" pitchFamily="34" charset="77"/>
            </a:endParaRPr>
          </a:p>
          <a:p>
            <a:pPr algn="just">
              <a:buClr>
                <a:srgbClr val="941914"/>
              </a:buClr>
            </a:pPr>
            <a:r>
              <a:rPr lang="es-MX" sz="2000" dirty="0">
                <a:latin typeface="Lucida Sans" panose="020B0602030504020204" pitchFamily="34" charset="77"/>
              </a:rPr>
              <a:t>El mantra de Kaizen: </a:t>
            </a:r>
            <a:r>
              <a:rPr lang="es-MX" sz="2000" b="1" dirty="0">
                <a:solidFill>
                  <a:srgbClr val="941914"/>
                </a:solidFill>
                <a:latin typeface="Lucida Sans" panose="020B0602030504020204" pitchFamily="34" charset="77"/>
              </a:rPr>
              <a:t>"Hoy mejor que ayer, mañana mejor que hoy".</a:t>
            </a:r>
          </a:p>
        </p:txBody>
      </p:sp>
      <p:pic>
        <p:nvPicPr>
          <p:cNvPr id="5" name="Imagen 4">
            <a:extLst>
              <a:ext uri="{FF2B5EF4-FFF2-40B4-BE49-F238E27FC236}">
                <a16:creationId xmlns:a16="http://schemas.microsoft.com/office/drawing/2014/main" id="{2F95BBF4-72B1-F020-2279-8917D5027832}"/>
              </a:ext>
            </a:extLst>
          </p:cNvPr>
          <p:cNvPicPr>
            <a:picLocks noChangeAspect="1"/>
          </p:cNvPicPr>
          <p:nvPr/>
        </p:nvPicPr>
        <p:blipFill>
          <a:blip r:embed="rId2"/>
          <a:stretch>
            <a:fillRect/>
          </a:stretch>
        </p:blipFill>
        <p:spPr>
          <a:xfrm>
            <a:off x="10061238" y="230617"/>
            <a:ext cx="1501467" cy="859273"/>
          </a:xfrm>
          <a:prstGeom prst="rect">
            <a:avLst/>
          </a:prstGeom>
        </p:spPr>
      </p:pic>
      <p:pic>
        <p:nvPicPr>
          <p:cNvPr id="7" name="Imagen 6">
            <a:extLst>
              <a:ext uri="{FF2B5EF4-FFF2-40B4-BE49-F238E27FC236}">
                <a16:creationId xmlns:a16="http://schemas.microsoft.com/office/drawing/2014/main" id="{EAEB2DB9-E4BF-A444-A39D-E061CD05BFED}"/>
              </a:ext>
            </a:extLst>
          </p:cNvPr>
          <p:cNvPicPr>
            <a:picLocks noChangeAspect="1"/>
          </p:cNvPicPr>
          <p:nvPr/>
        </p:nvPicPr>
        <p:blipFill>
          <a:blip r:embed="rId3"/>
          <a:srcRect l="8134" t="7735" r="3335" b="19720"/>
          <a:stretch>
            <a:fillRect/>
          </a:stretch>
        </p:blipFill>
        <p:spPr>
          <a:xfrm>
            <a:off x="8344568" y="1799964"/>
            <a:ext cx="3699918" cy="3789794"/>
          </a:xfrm>
          <a:prstGeom prst="rect">
            <a:avLst/>
          </a:prstGeom>
        </p:spPr>
      </p:pic>
    </p:spTree>
    <p:extLst>
      <p:ext uri="{BB962C8B-B14F-4D97-AF65-F5344CB8AC3E}">
        <p14:creationId xmlns:p14="http://schemas.microsoft.com/office/powerpoint/2010/main" val="11898205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aizen El secreto detrás de la productividad japonesa">
            <a:hlinkClick r:id="" action="ppaction://media"/>
            <a:extLst>
              <a:ext uri="{FF2B5EF4-FFF2-40B4-BE49-F238E27FC236}">
                <a16:creationId xmlns:a16="http://schemas.microsoft.com/office/drawing/2014/main" id="{310557C5-2E44-8CCC-3F23-5720F6B5A3B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955946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604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Diseño personalizado">
  <a:themeElements>
    <a:clrScheme name="Personalizado 10">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614</TotalTime>
  <Words>1829</Words>
  <Application>Microsoft Office PowerPoint</Application>
  <PresentationFormat>Panorámica</PresentationFormat>
  <Paragraphs>81</Paragraphs>
  <Slides>23</Slides>
  <Notes>0</Notes>
  <HiddenSlides>0</HiddenSlides>
  <MMClips>2</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23</vt:i4>
      </vt:variant>
    </vt:vector>
  </HeadingPairs>
  <TitlesOfParts>
    <vt:vector size="29" baseType="lpstr">
      <vt:lpstr>Arial</vt:lpstr>
      <vt:lpstr>Calibri</vt:lpstr>
      <vt:lpstr>Calibri Light</vt:lpstr>
      <vt:lpstr>Lucida Sans</vt:lpstr>
      <vt:lpstr>Wingdings</vt:lpstr>
      <vt:lpstr>Diseño personalizado</vt:lpstr>
      <vt:lpstr>Presentación de PowerPoint</vt:lpstr>
      <vt:lpstr>Gustavo Espitia Tupaz</vt:lpstr>
      <vt:lpstr>Fundamentos de Lean y Filosofía KAIZEN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Fundamentos de Lean y Filosofía KAIZEN</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Introducción a la Planificación Estratégica</dc:title>
  <dc:creator>Gustavo Espitia</dc:creator>
  <cp:lastModifiedBy>Admin</cp:lastModifiedBy>
  <cp:revision>34</cp:revision>
  <dcterms:created xsi:type="dcterms:W3CDTF">2024-11-05T15:54:06Z</dcterms:created>
  <dcterms:modified xsi:type="dcterms:W3CDTF">2026-07-23T00:06:29Z</dcterms:modified>
</cp:coreProperties>
</file>