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Arvo Bold" panose="020B0604020202020204" charset="0"/>
      <p:regular r:id="rId19"/>
    </p:embeddedFont>
    <p:embeddedFont>
      <p:font typeface="Arvo" panose="020B0604020202020204" charset="0"/>
      <p:regular r:id="rId20"/>
    </p:embeddedFont>
    <p:embeddedFont>
      <p:font typeface="Montserrat Light"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2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8.png"/><Relationship Id="rId10" Type="http://schemas.openxmlformats.org/officeDocument/2006/relationships/image" Target="../media/image33.svg"/><Relationship Id="rId4" Type="http://schemas.openxmlformats.org/officeDocument/2006/relationships/image" Target="../media/image2.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laboratoriosigma.com/blog/calibracion-y-caracterizacion-de-bloque-sec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9.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laboratoriosigma.com/blog/calibracion-de-termohigrometros/" TargetMode="External"/><Relationship Id="rId5" Type="http://schemas.openxmlformats.org/officeDocument/2006/relationships/image" Target="../media/image23.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34A"/>
        </a:solidFill>
        <a:effectLst/>
      </p:bgPr>
    </p:bg>
    <p:spTree>
      <p:nvGrpSpPr>
        <p:cNvPr id="1" name=""/>
        <p:cNvGrpSpPr/>
        <p:nvPr/>
      </p:nvGrpSpPr>
      <p:grpSpPr>
        <a:xfrm>
          <a:off x="0" y="0"/>
          <a:ext cx="0" cy="0"/>
          <a:chOff x="0" y="0"/>
          <a:chExt cx="0" cy="0"/>
        </a:xfrm>
      </p:grpSpPr>
      <p:sp>
        <p:nvSpPr>
          <p:cNvPr id="2" name="Freeform 2"/>
          <p:cNvSpPr/>
          <p:nvPr/>
        </p:nvSpPr>
        <p:spPr>
          <a:xfrm rot="5400000">
            <a:off x="7661766" y="-548487"/>
            <a:ext cx="15176340" cy="12515946"/>
          </a:xfrm>
          <a:custGeom>
            <a:avLst/>
            <a:gdLst/>
            <a:ahLst/>
            <a:cxnLst/>
            <a:rect l="l" t="t" r="r" b="b"/>
            <a:pathLst>
              <a:path w="15176340" h="12515946">
                <a:moveTo>
                  <a:pt x="0" y="0"/>
                </a:moveTo>
                <a:lnTo>
                  <a:pt x="15176340" y="0"/>
                </a:lnTo>
                <a:lnTo>
                  <a:pt x="15176340" y="12515946"/>
                </a:lnTo>
                <a:lnTo>
                  <a:pt x="0" y="12515946"/>
                </a:lnTo>
                <a:lnTo>
                  <a:pt x="0" y="0"/>
                </a:lnTo>
                <a:close/>
              </a:path>
            </a:pathLst>
          </a:custGeom>
          <a:blipFill>
            <a:blip r:embed="rId2">
              <a:alphaModFix amt="7999"/>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0"/>
            <a:ext cx="191989" cy="10287000"/>
            <a:chOff x="0" y="0"/>
            <a:chExt cx="50565" cy="2709333"/>
          </a:xfrm>
        </p:grpSpPr>
        <p:sp>
          <p:nvSpPr>
            <p:cNvPr id="4" name="Freeform 4"/>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sp>
        <p:sp>
          <p:nvSpPr>
            <p:cNvPr id="5" name="TextBox 5"/>
            <p:cNvSpPr txBox="1"/>
            <p:nvPr/>
          </p:nvSpPr>
          <p:spPr>
            <a:xfrm>
              <a:off x="0" y="-38100"/>
              <a:ext cx="50565" cy="2747433"/>
            </a:xfrm>
            <a:prstGeom prst="rect">
              <a:avLst/>
            </a:prstGeom>
          </p:spPr>
          <p:txBody>
            <a:bodyPr lIns="50800" tIns="50800" rIns="50800" bIns="50800" rtlCol="0" anchor="ctr"/>
            <a:lstStyle/>
            <a:p>
              <a:pPr algn="ctr">
                <a:lnSpc>
                  <a:spcPts val="2100"/>
                </a:lnSpc>
              </a:pPr>
              <a:endParaRPr/>
            </a:p>
          </p:txBody>
        </p:sp>
      </p:grpSp>
      <p:sp>
        <p:nvSpPr>
          <p:cNvPr id="6" name="Freeform 6"/>
          <p:cNvSpPr/>
          <p:nvPr/>
        </p:nvSpPr>
        <p:spPr>
          <a:xfrm>
            <a:off x="2882028" y="2900096"/>
            <a:ext cx="4913423" cy="2809390"/>
          </a:xfrm>
          <a:custGeom>
            <a:avLst/>
            <a:gdLst/>
            <a:ahLst/>
            <a:cxnLst/>
            <a:rect l="l" t="t" r="r" b="b"/>
            <a:pathLst>
              <a:path w="4913423" h="2809390">
                <a:moveTo>
                  <a:pt x="0" y="0"/>
                </a:moveTo>
                <a:lnTo>
                  <a:pt x="4913423" y="0"/>
                </a:lnTo>
                <a:lnTo>
                  <a:pt x="4913423" y="2809390"/>
                </a:lnTo>
                <a:lnTo>
                  <a:pt x="0" y="2809390"/>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grpSp>
        <p:nvGrpSpPr>
          <p:cNvPr id="2" name="Group 2"/>
          <p:cNvGrpSpPr/>
          <p:nvPr/>
        </p:nvGrpSpPr>
        <p:grpSpPr>
          <a:xfrm>
            <a:off x="8863777" y="1028700"/>
            <a:ext cx="1166252" cy="116625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4" name="TextBox 4"/>
            <p:cNvSpPr txBox="1"/>
            <p:nvPr/>
          </p:nvSpPr>
          <p:spPr>
            <a:xfrm>
              <a:off x="76200" y="85725"/>
              <a:ext cx="660400" cy="650875"/>
            </a:xfrm>
            <a:prstGeom prst="rect">
              <a:avLst/>
            </a:prstGeom>
          </p:spPr>
          <p:txBody>
            <a:bodyPr lIns="50800" tIns="50800" rIns="50800" bIns="50800" rtlCol="0" anchor="ctr"/>
            <a:lstStyle/>
            <a:p>
              <a:pPr marL="0" lvl="0" indent="0" algn="ctr">
                <a:lnSpc>
                  <a:spcPts val="3390"/>
                </a:lnSpc>
                <a:spcBef>
                  <a:spcPct val="0"/>
                </a:spcBef>
              </a:pPr>
              <a:r>
                <a:rPr lang="en-US" sz="3000" b="1" u="none" strike="noStrike" spc="141">
                  <a:solidFill>
                    <a:srgbClr val="1D3A6E"/>
                  </a:solidFill>
                  <a:latin typeface="Arvo Bold"/>
                  <a:ea typeface="Arvo Bold"/>
                  <a:cs typeface="Arvo Bold"/>
                  <a:sym typeface="Arvo Bold"/>
                </a:rPr>
                <a:t>1</a:t>
              </a:r>
            </a:p>
          </p:txBody>
        </p:sp>
      </p:grpSp>
      <p:grpSp>
        <p:nvGrpSpPr>
          <p:cNvPr id="5" name="Group 5"/>
          <p:cNvGrpSpPr/>
          <p:nvPr/>
        </p:nvGrpSpPr>
        <p:grpSpPr>
          <a:xfrm>
            <a:off x="8863777" y="2763236"/>
            <a:ext cx="1166252" cy="116625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7" name="TextBox 7"/>
            <p:cNvSpPr txBox="1"/>
            <p:nvPr/>
          </p:nvSpPr>
          <p:spPr>
            <a:xfrm>
              <a:off x="76200" y="85725"/>
              <a:ext cx="660400" cy="650875"/>
            </a:xfrm>
            <a:prstGeom prst="rect">
              <a:avLst/>
            </a:prstGeom>
          </p:spPr>
          <p:txBody>
            <a:bodyPr lIns="50800" tIns="50800" rIns="50800" bIns="50800" rtlCol="0" anchor="ctr"/>
            <a:lstStyle/>
            <a:p>
              <a:pPr marL="0" lvl="0" indent="0" algn="ctr">
                <a:lnSpc>
                  <a:spcPts val="3390"/>
                </a:lnSpc>
                <a:spcBef>
                  <a:spcPct val="0"/>
                </a:spcBef>
              </a:pPr>
              <a:r>
                <a:rPr lang="en-US" sz="3000" b="1" u="none" strike="noStrike" spc="141">
                  <a:solidFill>
                    <a:srgbClr val="1D3A6E"/>
                  </a:solidFill>
                  <a:latin typeface="Arvo Bold"/>
                  <a:ea typeface="Arvo Bold"/>
                  <a:cs typeface="Arvo Bold"/>
                  <a:sym typeface="Arvo Bold"/>
                </a:rPr>
                <a:t>2</a:t>
              </a:r>
            </a:p>
          </p:txBody>
        </p:sp>
      </p:grpSp>
      <p:grpSp>
        <p:nvGrpSpPr>
          <p:cNvPr id="8" name="Group 8"/>
          <p:cNvGrpSpPr/>
          <p:nvPr/>
        </p:nvGrpSpPr>
        <p:grpSpPr>
          <a:xfrm>
            <a:off x="8863777" y="4691592"/>
            <a:ext cx="1166252" cy="116625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10" name="TextBox 10"/>
            <p:cNvSpPr txBox="1"/>
            <p:nvPr/>
          </p:nvSpPr>
          <p:spPr>
            <a:xfrm>
              <a:off x="76200" y="85725"/>
              <a:ext cx="660400" cy="650875"/>
            </a:xfrm>
            <a:prstGeom prst="rect">
              <a:avLst/>
            </a:prstGeom>
          </p:spPr>
          <p:txBody>
            <a:bodyPr lIns="50800" tIns="50800" rIns="50800" bIns="50800" rtlCol="0" anchor="ctr"/>
            <a:lstStyle/>
            <a:p>
              <a:pPr marL="0" lvl="0" indent="0" algn="ctr">
                <a:lnSpc>
                  <a:spcPts val="3390"/>
                </a:lnSpc>
                <a:spcBef>
                  <a:spcPct val="0"/>
                </a:spcBef>
              </a:pPr>
              <a:r>
                <a:rPr lang="en-US" sz="3000" b="1" u="none" strike="noStrike" spc="141">
                  <a:solidFill>
                    <a:srgbClr val="1D3A6E"/>
                  </a:solidFill>
                  <a:latin typeface="Arvo Bold"/>
                  <a:ea typeface="Arvo Bold"/>
                  <a:cs typeface="Arvo Bold"/>
                  <a:sym typeface="Arvo Bold"/>
                </a:rPr>
                <a:t>3</a:t>
              </a:r>
            </a:p>
          </p:txBody>
        </p:sp>
      </p:grpSp>
      <p:grpSp>
        <p:nvGrpSpPr>
          <p:cNvPr id="11" name="Group 11"/>
          <p:cNvGrpSpPr/>
          <p:nvPr/>
        </p:nvGrpSpPr>
        <p:grpSpPr>
          <a:xfrm>
            <a:off x="8863777" y="6458024"/>
            <a:ext cx="1166252" cy="116625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13" name="TextBox 13"/>
            <p:cNvSpPr txBox="1"/>
            <p:nvPr/>
          </p:nvSpPr>
          <p:spPr>
            <a:xfrm>
              <a:off x="76200" y="85725"/>
              <a:ext cx="660400" cy="650875"/>
            </a:xfrm>
            <a:prstGeom prst="rect">
              <a:avLst/>
            </a:prstGeom>
          </p:spPr>
          <p:txBody>
            <a:bodyPr lIns="50800" tIns="50800" rIns="50800" bIns="50800" rtlCol="0" anchor="ctr"/>
            <a:lstStyle/>
            <a:p>
              <a:pPr marL="0" lvl="0" indent="0" algn="ctr">
                <a:lnSpc>
                  <a:spcPts val="3390"/>
                </a:lnSpc>
                <a:spcBef>
                  <a:spcPct val="0"/>
                </a:spcBef>
              </a:pPr>
              <a:r>
                <a:rPr lang="en-US" sz="3000" b="1" u="none" strike="noStrike" spc="141">
                  <a:solidFill>
                    <a:srgbClr val="1D3A6E"/>
                  </a:solidFill>
                  <a:latin typeface="Arvo Bold"/>
                  <a:ea typeface="Arvo Bold"/>
                  <a:cs typeface="Arvo Bold"/>
                  <a:sym typeface="Arvo Bold"/>
                </a:rPr>
                <a:t>4</a:t>
              </a:r>
            </a:p>
          </p:txBody>
        </p:sp>
      </p:grpSp>
      <p:sp>
        <p:nvSpPr>
          <p:cNvPr id="14" name="TextBox 14"/>
          <p:cNvSpPr txBox="1"/>
          <p:nvPr/>
        </p:nvSpPr>
        <p:spPr>
          <a:xfrm>
            <a:off x="1491197" y="1478552"/>
            <a:ext cx="5989502" cy="1758950"/>
          </a:xfrm>
          <a:prstGeom prst="rect">
            <a:avLst/>
          </a:prstGeom>
        </p:spPr>
        <p:txBody>
          <a:bodyPr lIns="0" tIns="0" rIns="0" bIns="0" rtlCol="0" anchor="t">
            <a:spAutoFit/>
          </a:bodyPr>
          <a:lstStyle/>
          <a:p>
            <a:pPr marL="0" lvl="0" indent="0" algn="l">
              <a:lnSpc>
                <a:spcPts val="4599"/>
              </a:lnSpc>
              <a:spcBef>
                <a:spcPct val="0"/>
              </a:spcBef>
            </a:pPr>
            <a:r>
              <a:rPr lang="en-US" sz="3999" b="1">
                <a:solidFill>
                  <a:srgbClr val="FFBD11"/>
                </a:solidFill>
                <a:latin typeface="Arvo Bold"/>
                <a:ea typeface="Arvo Bold"/>
                <a:cs typeface="Arvo Bold"/>
                <a:sym typeface="Arvo Bold"/>
              </a:rPr>
              <a:t>IMPORTANCIA DE LOS INSTRUMENTOS DE MEDICIÓN </a:t>
            </a:r>
          </a:p>
        </p:txBody>
      </p:sp>
      <p:sp>
        <p:nvSpPr>
          <p:cNvPr id="15" name="TextBox 15"/>
          <p:cNvSpPr txBox="1"/>
          <p:nvPr/>
        </p:nvSpPr>
        <p:spPr>
          <a:xfrm>
            <a:off x="1491197" y="3522103"/>
            <a:ext cx="5989502" cy="1397000"/>
          </a:xfrm>
          <a:prstGeom prst="rect">
            <a:avLst/>
          </a:prstGeom>
        </p:spPr>
        <p:txBody>
          <a:bodyPr lIns="0" tIns="0" rIns="0" bIns="0" rtlCol="0" anchor="t">
            <a:spAutoFit/>
          </a:bodyPr>
          <a:lstStyle/>
          <a:p>
            <a:pPr marL="0" lvl="0" indent="0" algn="l">
              <a:lnSpc>
                <a:spcPts val="2799"/>
              </a:lnSpc>
              <a:spcBef>
                <a:spcPct val="0"/>
              </a:spcBef>
            </a:pPr>
            <a:r>
              <a:rPr lang="en-US" sz="1999" u="none" strike="noStrike" spc="81">
                <a:solidFill>
                  <a:srgbClr val="CAD1DD"/>
                </a:solidFill>
                <a:latin typeface="Arvo"/>
                <a:ea typeface="Arvo"/>
                <a:cs typeface="Arvo"/>
                <a:sym typeface="Arvo"/>
              </a:rPr>
              <a:t>A continuación, exploraremos por qué los instrumentos de medición son tan importantes y en qué industrias desempeñan un papel fundamental:</a:t>
            </a:r>
          </a:p>
        </p:txBody>
      </p:sp>
      <p:grpSp>
        <p:nvGrpSpPr>
          <p:cNvPr id="16" name="Group 16"/>
          <p:cNvGrpSpPr/>
          <p:nvPr/>
        </p:nvGrpSpPr>
        <p:grpSpPr>
          <a:xfrm>
            <a:off x="10393716" y="901502"/>
            <a:ext cx="6865584" cy="1356857"/>
            <a:chOff x="0" y="0"/>
            <a:chExt cx="9154111" cy="1809142"/>
          </a:xfrm>
        </p:grpSpPr>
        <p:sp>
          <p:nvSpPr>
            <p:cNvPr id="17" name="TextBox 17"/>
            <p:cNvSpPr txBox="1"/>
            <p:nvPr/>
          </p:nvSpPr>
          <p:spPr>
            <a:xfrm>
              <a:off x="0" y="542698"/>
              <a:ext cx="9154111" cy="1266444"/>
            </a:xfrm>
            <a:prstGeom prst="rect">
              <a:avLst/>
            </a:prstGeom>
          </p:spPr>
          <p:txBody>
            <a:bodyPr lIns="0" tIns="0" rIns="0" bIns="0" rtlCol="0" anchor="t">
              <a:spAutoFit/>
            </a:bodyPr>
            <a:lstStyle/>
            <a:p>
              <a:pPr marL="0" lvl="1" indent="0" algn="l">
                <a:lnSpc>
                  <a:spcPts val="2556"/>
                </a:lnSpc>
                <a:spcBef>
                  <a:spcPct val="0"/>
                </a:spcBef>
              </a:pPr>
              <a:r>
                <a:rPr lang="en-US" sz="1800">
                  <a:solidFill>
                    <a:srgbClr val="CAD1DD"/>
                  </a:solidFill>
                  <a:latin typeface="Arvo"/>
                  <a:ea typeface="Arvo"/>
                  <a:cs typeface="Arvo"/>
                  <a:sym typeface="Arvo"/>
                </a:rPr>
                <a:t>Los instrumentos de medición permiten a las empresas obtener una precisión adecuada para garantizar productos sin defectos y con altos estándares de calidad. </a:t>
              </a:r>
            </a:p>
          </p:txBody>
        </p:sp>
        <p:sp>
          <p:nvSpPr>
            <p:cNvPr id="18" name="TextBox 18"/>
            <p:cNvSpPr txBox="1"/>
            <p:nvPr/>
          </p:nvSpPr>
          <p:spPr>
            <a:xfrm>
              <a:off x="0" y="-19050"/>
              <a:ext cx="9154111"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Precisión en la producción</a:t>
              </a:r>
            </a:p>
          </p:txBody>
        </p:sp>
      </p:grpSp>
      <p:grpSp>
        <p:nvGrpSpPr>
          <p:cNvPr id="19" name="Group 19"/>
          <p:cNvGrpSpPr/>
          <p:nvPr/>
        </p:nvGrpSpPr>
        <p:grpSpPr>
          <a:xfrm>
            <a:off x="10393716" y="2506008"/>
            <a:ext cx="6865584" cy="1680707"/>
            <a:chOff x="0" y="0"/>
            <a:chExt cx="9154111" cy="2240942"/>
          </a:xfrm>
        </p:grpSpPr>
        <p:sp>
          <p:nvSpPr>
            <p:cNvPr id="20" name="TextBox 20"/>
            <p:cNvSpPr txBox="1"/>
            <p:nvPr/>
          </p:nvSpPr>
          <p:spPr>
            <a:xfrm>
              <a:off x="0" y="542698"/>
              <a:ext cx="9154111" cy="1698244"/>
            </a:xfrm>
            <a:prstGeom prst="rect">
              <a:avLst/>
            </a:prstGeom>
          </p:spPr>
          <p:txBody>
            <a:bodyPr lIns="0" tIns="0" rIns="0" bIns="0" rtlCol="0" anchor="t">
              <a:spAutoFit/>
            </a:bodyPr>
            <a:lstStyle/>
            <a:p>
              <a:pPr marL="0" lvl="1" indent="0" algn="l">
                <a:lnSpc>
                  <a:spcPts val="2556"/>
                </a:lnSpc>
                <a:spcBef>
                  <a:spcPct val="0"/>
                </a:spcBef>
              </a:pPr>
              <a:r>
                <a:rPr lang="en-US" sz="1800">
                  <a:solidFill>
                    <a:srgbClr val="CAD1DD"/>
                  </a:solidFill>
                  <a:latin typeface="Arvo"/>
                  <a:ea typeface="Arvo"/>
                  <a:cs typeface="Arvo"/>
                  <a:sym typeface="Arvo"/>
                </a:rPr>
                <a:t>En procesos industriales es muy importante mantener una medición continua para controlar variables críticas y ajustar parámetros en tiempo real, optimizando así la eficiencia operativa. </a:t>
              </a:r>
            </a:p>
          </p:txBody>
        </p:sp>
        <p:sp>
          <p:nvSpPr>
            <p:cNvPr id="21" name="TextBox 21"/>
            <p:cNvSpPr txBox="1"/>
            <p:nvPr/>
          </p:nvSpPr>
          <p:spPr>
            <a:xfrm>
              <a:off x="0" y="-19050"/>
              <a:ext cx="9154111"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Control de procesos</a:t>
              </a:r>
            </a:p>
          </p:txBody>
        </p:sp>
      </p:grpSp>
      <p:grpSp>
        <p:nvGrpSpPr>
          <p:cNvPr id="22" name="Group 22"/>
          <p:cNvGrpSpPr/>
          <p:nvPr/>
        </p:nvGrpSpPr>
        <p:grpSpPr>
          <a:xfrm>
            <a:off x="10393716" y="4434365"/>
            <a:ext cx="6865584" cy="1680707"/>
            <a:chOff x="0" y="0"/>
            <a:chExt cx="9154111" cy="2240942"/>
          </a:xfrm>
        </p:grpSpPr>
        <p:sp>
          <p:nvSpPr>
            <p:cNvPr id="23" name="TextBox 23"/>
            <p:cNvSpPr txBox="1"/>
            <p:nvPr/>
          </p:nvSpPr>
          <p:spPr>
            <a:xfrm>
              <a:off x="0" y="542698"/>
              <a:ext cx="9154111" cy="1698244"/>
            </a:xfrm>
            <a:prstGeom prst="rect">
              <a:avLst/>
            </a:prstGeom>
          </p:spPr>
          <p:txBody>
            <a:bodyPr lIns="0" tIns="0" rIns="0" bIns="0" rtlCol="0" anchor="t">
              <a:spAutoFit/>
            </a:bodyPr>
            <a:lstStyle/>
            <a:p>
              <a:pPr marL="0" lvl="1" indent="0" algn="l">
                <a:lnSpc>
                  <a:spcPts val="2556"/>
                </a:lnSpc>
                <a:spcBef>
                  <a:spcPct val="0"/>
                </a:spcBef>
              </a:pPr>
              <a:r>
                <a:rPr lang="en-US" sz="1800">
                  <a:solidFill>
                    <a:srgbClr val="CAD1DD"/>
                  </a:solidFill>
                  <a:latin typeface="Arvo"/>
                  <a:ea typeface="Arvo"/>
                  <a:cs typeface="Arvo"/>
                  <a:sym typeface="Arvo"/>
                </a:rPr>
                <a:t>En industrias altamente reguladas como la farmacéutica o alimentaria, el uso de instrumentos de medición es fundamental para cumplir con las estrictas normativas y estándares de seguridad.  </a:t>
              </a:r>
            </a:p>
          </p:txBody>
        </p:sp>
        <p:sp>
          <p:nvSpPr>
            <p:cNvPr id="24" name="TextBox 24"/>
            <p:cNvSpPr txBox="1"/>
            <p:nvPr/>
          </p:nvSpPr>
          <p:spPr>
            <a:xfrm>
              <a:off x="0" y="-19050"/>
              <a:ext cx="9154111"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Cumplimiento de normativas</a:t>
              </a:r>
            </a:p>
          </p:txBody>
        </p:sp>
      </p:grpSp>
      <p:grpSp>
        <p:nvGrpSpPr>
          <p:cNvPr id="25" name="Group 25"/>
          <p:cNvGrpSpPr/>
          <p:nvPr/>
        </p:nvGrpSpPr>
        <p:grpSpPr>
          <a:xfrm>
            <a:off x="10393716" y="6362722"/>
            <a:ext cx="6865584" cy="1356857"/>
            <a:chOff x="0" y="0"/>
            <a:chExt cx="9154111" cy="1809142"/>
          </a:xfrm>
        </p:grpSpPr>
        <p:sp>
          <p:nvSpPr>
            <p:cNvPr id="26" name="TextBox 26"/>
            <p:cNvSpPr txBox="1"/>
            <p:nvPr/>
          </p:nvSpPr>
          <p:spPr>
            <a:xfrm>
              <a:off x="0" y="542698"/>
              <a:ext cx="9154111" cy="1266444"/>
            </a:xfrm>
            <a:prstGeom prst="rect">
              <a:avLst/>
            </a:prstGeom>
          </p:spPr>
          <p:txBody>
            <a:bodyPr lIns="0" tIns="0" rIns="0" bIns="0" rtlCol="0" anchor="t">
              <a:spAutoFit/>
            </a:bodyPr>
            <a:lstStyle/>
            <a:p>
              <a:pPr marL="0" lvl="1" indent="0" algn="l">
                <a:lnSpc>
                  <a:spcPts val="2556"/>
                </a:lnSpc>
                <a:spcBef>
                  <a:spcPct val="0"/>
                </a:spcBef>
              </a:pPr>
              <a:r>
                <a:rPr lang="en-US" sz="1800">
                  <a:solidFill>
                    <a:srgbClr val="CAD1DD"/>
                  </a:solidFill>
                  <a:latin typeface="Arvo"/>
                  <a:ea typeface="Arvo"/>
                  <a:cs typeface="Arvo"/>
                  <a:sym typeface="Arvo"/>
                </a:rPr>
                <a:t>En sectores como la investigación y desarrollo, la medición precisa impulsa la innovación al proporcionar datos fiables para la creación y mejora de productos tecnológicos. </a:t>
              </a:r>
            </a:p>
          </p:txBody>
        </p:sp>
        <p:sp>
          <p:nvSpPr>
            <p:cNvPr id="27" name="TextBox 27"/>
            <p:cNvSpPr txBox="1"/>
            <p:nvPr/>
          </p:nvSpPr>
          <p:spPr>
            <a:xfrm>
              <a:off x="0" y="-19050"/>
              <a:ext cx="9154111"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Innovación tecnológica</a:t>
              </a:r>
            </a:p>
          </p:txBody>
        </p:sp>
      </p:grpSp>
      <p:sp>
        <p:nvSpPr>
          <p:cNvPr id="28" name="Freeform 28"/>
          <p:cNvSpPr/>
          <p:nvPr/>
        </p:nvSpPr>
        <p:spPr>
          <a:xfrm>
            <a:off x="1378577" y="5406517"/>
            <a:ext cx="5958358" cy="5590023"/>
          </a:xfrm>
          <a:custGeom>
            <a:avLst/>
            <a:gdLst/>
            <a:ahLst/>
            <a:cxnLst/>
            <a:rect l="l" t="t" r="r" b="b"/>
            <a:pathLst>
              <a:path w="5958358" h="5590023">
                <a:moveTo>
                  <a:pt x="0" y="0"/>
                </a:moveTo>
                <a:lnTo>
                  <a:pt x="5958358" y="0"/>
                </a:lnTo>
                <a:lnTo>
                  <a:pt x="5958358" y="5590023"/>
                </a:lnTo>
                <a:lnTo>
                  <a:pt x="0" y="559002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29" name="Group 29"/>
          <p:cNvGrpSpPr/>
          <p:nvPr/>
        </p:nvGrpSpPr>
        <p:grpSpPr>
          <a:xfrm>
            <a:off x="8863777" y="8224456"/>
            <a:ext cx="1166252" cy="1166252"/>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31" name="TextBox 31"/>
            <p:cNvSpPr txBox="1"/>
            <p:nvPr/>
          </p:nvSpPr>
          <p:spPr>
            <a:xfrm>
              <a:off x="76200" y="85725"/>
              <a:ext cx="660400" cy="650875"/>
            </a:xfrm>
            <a:prstGeom prst="rect">
              <a:avLst/>
            </a:prstGeom>
          </p:spPr>
          <p:txBody>
            <a:bodyPr lIns="50800" tIns="50800" rIns="50800" bIns="50800" rtlCol="0" anchor="ctr"/>
            <a:lstStyle/>
            <a:p>
              <a:pPr marL="0" lvl="0" indent="0" algn="ctr">
                <a:lnSpc>
                  <a:spcPts val="3390"/>
                </a:lnSpc>
                <a:spcBef>
                  <a:spcPct val="0"/>
                </a:spcBef>
              </a:pPr>
              <a:r>
                <a:rPr lang="en-US" sz="3000" b="1" spc="141">
                  <a:solidFill>
                    <a:srgbClr val="1D3A6E"/>
                  </a:solidFill>
                  <a:latin typeface="Arvo Bold"/>
                  <a:ea typeface="Arvo Bold"/>
                  <a:cs typeface="Arvo Bold"/>
                  <a:sym typeface="Arvo Bold"/>
                </a:rPr>
                <a:t>5</a:t>
              </a:r>
            </a:p>
          </p:txBody>
        </p:sp>
      </p:grpSp>
      <p:grpSp>
        <p:nvGrpSpPr>
          <p:cNvPr id="32" name="Group 32"/>
          <p:cNvGrpSpPr/>
          <p:nvPr/>
        </p:nvGrpSpPr>
        <p:grpSpPr>
          <a:xfrm>
            <a:off x="10393716" y="7967229"/>
            <a:ext cx="6865584" cy="1680707"/>
            <a:chOff x="0" y="0"/>
            <a:chExt cx="9154111" cy="2240942"/>
          </a:xfrm>
        </p:grpSpPr>
        <p:sp>
          <p:nvSpPr>
            <p:cNvPr id="33" name="TextBox 33"/>
            <p:cNvSpPr txBox="1"/>
            <p:nvPr/>
          </p:nvSpPr>
          <p:spPr>
            <a:xfrm>
              <a:off x="0" y="542698"/>
              <a:ext cx="9154111" cy="1698244"/>
            </a:xfrm>
            <a:prstGeom prst="rect">
              <a:avLst/>
            </a:prstGeom>
          </p:spPr>
          <p:txBody>
            <a:bodyPr lIns="0" tIns="0" rIns="0" bIns="0" rtlCol="0" anchor="t">
              <a:spAutoFit/>
            </a:bodyPr>
            <a:lstStyle/>
            <a:p>
              <a:pPr marL="0" lvl="1" indent="0" algn="l">
                <a:lnSpc>
                  <a:spcPts val="2556"/>
                </a:lnSpc>
                <a:spcBef>
                  <a:spcPct val="0"/>
                </a:spcBef>
              </a:pPr>
              <a:r>
                <a:rPr lang="en-US" sz="1800">
                  <a:solidFill>
                    <a:srgbClr val="CAD1DD"/>
                  </a:solidFill>
                  <a:latin typeface="Arvo"/>
                  <a:ea typeface="Arvo"/>
                  <a:cs typeface="Arvo"/>
                  <a:sym typeface="Arvo"/>
                </a:rPr>
                <a:t>En entornos peligrosos, como la industria química, la medición de variables como la presión y la temperatura contribuye a mantener condiciones seguras para los trabajadores y las instalaciones.</a:t>
              </a:r>
            </a:p>
          </p:txBody>
        </p:sp>
        <p:sp>
          <p:nvSpPr>
            <p:cNvPr id="34" name="TextBox 34"/>
            <p:cNvSpPr txBox="1"/>
            <p:nvPr/>
          </p:nvSpPr>
          <p:spPr>
            <a:xfrm>
              <a:off x="0" y="-19050"/>
              <a:ext cx="9154111"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Seguridad en operaciones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sp>
        <p:nvSpPr>
          <p:cNvPr id="2" name="Freeform 2"/>
          <p:cNvSpPr/>
          <p:nvPr/>
        </p:nvSpPr>
        <p:spPr>
          <a:xfrm rot="2235140">
            <a:off x="8631351" y="-2570986"/>
            <a:ext cx="6156144" cy="6156144"/>
          </a:xfrm>
          <a:custGeom>
            <a:avLst/>
            <a:gdLst/>
            <a:ahLst/>
            <a:cxnLst/>
            <a:rect l="l" t="t" r="r" b="b"/>
            <a:pathLst>
              <a:path w="6156144" h="6156144">
                <a:moveTo>
                  <a:pt x="0" y="0"/>
                </a:moveTo>
                <a:lnTo>
                  <a:pt x="6156144" y="0"/>
                </a:lnTo>
                <a:lnTo>
                  <a:pt x="6156144" y="6156145"/>
                </a:lnTo>
                <a:lnTo>
                  <a:pt x="0" y="61561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2235140">
            <a:off x="13526503" y="-2252736"/>
            <a:ext cx="7742225" cy="7742225"/>
          </a:xfrm>
          <a:custGeom>
            <a:avLst/>
            <a:gdLst/>
            <a:ahLst/>
            <a:cxnLst/>
            <a:rect l="l" t="t" r="r" b="b"/>
            <a:pathLst>
              <a:path w="7742225" h="7742225">
                <a:moveTo>
                  <a:pt x="0" y="0"/>
                </a:moveTo>
                <a:lnTo>
                  <a:pt x="7742225" y="0"/>
                </a:lnTo>
                <a:lnTo>
                  <a:pt x="7742225" y="7742225"/>
                </a:lnTo>
                <a:lnTo>
                  <a:pt x="0" y="77422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TextBox 4"/>
          <p:cNvSpPr txBox="1"/>
          <p:nvPr/>
        </p:nvSpPr>
        <p:spPr>
          <a:xfrm>
            <a:off x="5314295" y="4839451"/>
            <a:ext cx="7659410" cy="1044575"/>
          </a:xfrm>
          <a:prstGeom prst="rect">
            <a:avLst/>
          </a:prstGeom>
        </p:spPr>
        <p:txBody>
          <a:bodyPr lIns="0" tIns="0" rIns="0" bIns="0" rtlCol="0" anchor="t">
            <a:spAutoFit/>
          </a:bodyPr>
          <a:lstStyle/>
          <a:p>
            <a:pPr marL="0" lvl="0" indent="0" algn="l">
              <a:lnSpc>
                <a:spcPts val="8049"/>
              </a:lnSpc>
              <a:spcBef>
                <a:spcPct val="0"/>
              </a:spcBef>
            </a:pPr>
            <a:r>
              <a:rPr lang="en-US" sz="6999" b="1">
                <a:solidFill>
                  <a:srgbClr val="FFBD11"/>
                </a:solidFill>
                <a:latin typeface="Arvo Bold"/>
                <a:ea typeface="Arvo Bold"/>
                <a:cs typeface="Arvo Bold"/>
                <a:sym typeface="Arvo Bold"/>
              </a:rPr>
              <a:t>CONCLUSIONES</a:t>
            </a:r>
          </a:p>
        </p:txBody>
      </p:sp>
      <p:sp>
        <p:nvSpPr>
          <p:cNvPr id="5" name="Freeform 5"/>
          <p:cNvSpPr/>
          <p:nvPr/>
        </p:nvSpPr>
        <p:spPr>
          <a:xfrm rot="-10800000">
            <a:off x="-1890189" y="-4240223"/>
            <a:ext cx="7415807" cy="7553337"/>
          </a:xfrm>
          <a:custGeom>
            <a:avLst/>
            <a:gdLst/>
            <a:ahLst/>
            <a:cxnLst/>
            <a:rect l="l" t="t" r="r" b="b"/>
            <a:pathLst>
              <a:path w="7415807" h="7553337">
                <a:moveTo>
                  <a:pt x="0" y="0"/>
                </a:moveTo>
                <a:lnTo>
                  <a:pt x="7415807" y="0"/>
                </a:lnTo>
                <a:lnTo>
                  <a:pt x="7415807" y="7553337"/>
                </a:lnTo>
                <a:lnTo>
                  <a:pt x="0" y="7553337"/>
                </a:lnTo>
                <a:lnTo>
                  <a:pt x="0" y="0"/>
                </a:lnTo>
                <a:close/>
              </a:path>
            </a:pathLst>
          </a:custGeom>
          <a:blipFill>
            <a:blip r:embed="rId4">
              <a:extLst>
                <a:ext uri="{96DAC541-7B7A-43D3-8B79-37D633B846F1}">
                  <asvg:svgBlip xmlns:asvg="http://schemas.microsoft.com/office/drawing/2016/SVG/main" xmlns="" r:embed="rId5"/>
                </a:ext>
              </a:extLst>
            </a:blip>
            <a:stretch>
              <a:fillRect t="-107511" r="-210822"/>
            </a:stretch>
          </a:blipFill>
          <a:ln cap="sq">
            <a:noFill/>
            <a:prstDash val="solid"/>
            <a:miter/>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sp>
        <p:nvSpPr>
          <p:cNvPr id="2" name="Freeform 2"/>
          <p:cNvSpPr/>
          <p:nvPr/>
        </p:nvSpPr>
        <p:spPr>
          <a:xfrm rot="2235140">
            <a:off x="8631351" y="-2570986"/>
            <a:ext cx="6156144" cy="6156144"/>
          </a:xfrm>
          <a:custGeom>
            <a:avLst/>
            <a:gdLst/>
            <a:ahLst/>
            <a:cxnLst/>
            <a:rect l="l" t="t" r="r" b="b"/>
            <a:pathLst>
              <a:path w="6156144" h="6156144">
                <a:moveTo>
                  <a:pt x="0" y="0"/>
                </a:moveTo>
                <a:lnTo>
                  <a:pt x="6156144" y="0"/>
                </a:lnTo>
                <a:lnTo>
                  <a:pt x="6156144" y="6156145"/>
                </a:lnTo>
                <a:lnTo>
                  <a:pt x="0" y="61561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rot="2235140">
            <a:off x="13526503" y="-2252736"/>
            <a:ext cx="7742225" cy="7742225"/>
          </a:xfrm>
          <a:custGeom>
            <a:avLst/>
            <a:gdLst/>
            <a:ahLst/>
            <a:cxnLst/>
            <a:rect l="l" t="t" r="r" b="b"/>
            <a:pathLst>
              <a:path w="7742225" h="7742225">
                <a:moveTo>
                  <a:pt x="0" y="0"/>
                </a:moveTo>
                <a:lnTo>
                  <a:pt x="7742225" y="0"/>
                </a:lnTo>
                <a:lnTo>
                  <a:pt x="7742225" y="7742225"/>
                </a:lnTo>
                <a:lnTo>
                  <a:pt x="0" y="774222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TextBox 4"/>
          <p:cNvSpPr txBox="1"/>
          <p:nvPr/>
        </p:nvSpPr>
        <p:spPr>
          <a:xfrm>
            <a:off x="6072687" y="4839451"/>
            <a:ext cx="6142626" cy="1044575"/>
          </a:xfrm>
          <a:prstGeom prst="rect">
            <a:avLst/>
          </a:prstGeom>
        </p:spPr>
        <p:txBody>
          <a:bodyPr lIns="0" tIns="0" rIns="0" bIns="0" rtlCol="0" anchor="t">
            <a:spAutoFit/>
          </a:bodyPr>
          <a:lstStyle/>
          <a:p>
            <a:pPr marL="0" lvl="0" indent="0" algn="ctr">
              <a:lnSpc>
                <a:spcPts val="8049"/>
              </a:lnSpc>
              <a:spcBef>
                <a:spcPct val="0"/>
              </a:spcBef>
            </a:pPr>
            <a:r>
              <a:rPr lang="en-US" sz="6999" b="1">
                <a:solidFill>
                  <a:srgbClr val="FFBD11"/>
                </a:solidFill>
                <a:latin typeface="Arvo Bold"/>
                <a:ea typeface="Arvo Bold"/>
                <a:cs typeface="Arvo Bold"/>
                <a:sym typeface="Arvo Bold"/>
              </a:rPr>
              <a:t>PREGUNTAS</a:t>
            </a:r>
          </a:p>
        </p:txBody>
      </p:sp>
      <p:sp>
        <p:nvSpPr>
          <p:cNvPr id="5" name="Freeform 5"/>
          <p:cNvSpPr/>
          <p:nvPr/>
        </p:nvSpPr>
        <p:spPr>
          <a:xfrm rot="-10800000">
            <a:off x="-1890189" y="-4240223"/>
            <a:ext cx="7415807" cy="7553337"/>
          </a:xfrm>
          <a:custGeom>
            <a:avLst/>
            <a:gdLst/>
            <a:ahLst/>
            <a:cxnLst/>
            <a:rect l="l" t="t" r="r" b="b"/>
            <a:pathLst>
              <a:path w="7415807" h="7553337">
                <a:moveTo>
                  <a:pt x="0" y="0"/>
                </a:moveTo>
                <a:lnTo>
                  <a:pt x="7415807" y="0"/>
                </a:lnTo>
                <a:lnTo>
                  <a:pt x="7415807" y="7553337"/>
                </a:lnTo>
                <a:lnTo>
                  <a:pt x="0" y="7553337"/>
                </a:lnTo>
                <a:lnTo>
                  <a:pt x="0" y="0"/>
                </a:lnTo>
                <a:close/>
              </a:path>
            </a:pathLst>
          </a:custGeom>
          <a:blipFill>
            <a:blip r:embed="rId4">
              <a:extLst>
                <a:ext uri="{96DAC541-7B7A-43D3-8B79-37D633B846F1}">
                  <asvg:svgBlip xmlns:asvg="http://schemas.microsoft.com/office/drawing/2016/SVG/main" xmlns="" r:embed="rId5"/>
                </a:ext>
              </a:extLst>
            </a:blip>
            <a:stretch>
              <a:fillRect t="-107511" r="-210822"/>
            </a:stretch>
          </a:blipFill>
          <a:ln cap="sq">
            <a:noFill/>
            <a:prstDash val="solid"/>
            <a:miter/>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34A"/>
        </a:solidFill>
        <a:effectLst/>
      </p:bgPr>
    </p:bg>
    <p:spTree>
      <p:nvGrpSpPr>
        <p:cNvPr id="1" name=""/>
        <p:cNvGrpSpPr/>
        <p:nvPr/>
      </p:nvGrpSpPr>
      <p:grpSpPr>
        <a:xfrm>
          <a:off x="0" y="0"/>
          <a:ext cx="0" cy="0"/>
          <a:chOff x="0" y="0"/>
          <a:chExt cx="0" cy="0"/>
        </a:xfrm>
      </p:grpSpPr>
      <p:sp>
        <p:nvSpPr>
          <p:cNvPr id="2" name="Freeform 2"/>
          <p:cNvSpPr/>
          <p:nvPr/>
        </p:nvSpPr>
        <p:spPr>
          <a:xfrm rot="5400000">
            <a:off x="7661766" y="-548487"/>
            <a:ext cx="15176340" cy="12515946"/>
          </a:xfrm>
          <a:custGeom>
            <a:avLst/>
            <a:gdLst/>
            <a:ahLst/>
            <a:cxnLst/>
            <a:rect l="l" t="t" r="r" b="b"/>
            <a:pathLst>
              <a:path w="15176340" h="12515946">
                <a:moveTo>
                  <a:pt x="0" y="0"/>
                </a:moveTo>
                <a:lnTo>
                  <a:pt x="15176340" y="0"/>
                </a:lnTo>
                <a:lnTo>
                  <a:pt x="15176340" y="12515946"/>
                </a:lnTo>
                <a:lnTo>
                  <a:pt x="0" y="12515946"/>
                </a:lnTo>
                <a:lnTo>
                  <a:pt x="0" y="0"/>
                </a:lnTo>
                <a:close/>
              </a:path>
            </a:pathLst>
          </a:custGeom>
          <a:blipFill>
            <a:blip r:embed="rId2">
              <a:alphaModFix amt="7999"/>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0" y="0"/>
            <a:ext cx="191989" cy="10287000"/>
            <a:chOff x="0" y="0"/>
            <a:chExt cx="50565" cy="2709333"/>
          </a:xfrm>
        </p:grpSpPr>
        <p:sp>
          <p:nvSpPr>
            <p:cNvPr id="4" name="Freeform 4"/>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sp>
        <p:sp>
          <p:nvSpPr>
            <p:cNvPr id="5" name="TextBox 5"/>
            <p:cNvSpPr txBox="1"/>
            <p:nvPr/>
          </p:nvSpPr>
          <p:spPr>
            <a:xfrm>
              <a:off x="0" y="-38100"/>
              <a:ext cx="50565" cy="2747433"/>
            </a:xfrm>
            <a:prstGeom prst="rect">
              <a:avLst/>
            </a:prstGeom>
          </p:spPr>
          <p:txBody>
            <a:bodyPr lIns="50800" tIns="50800" rIns="50800" bIns="50800" rtlCol="0" anchor="ctr"/>
            <a:lstStyle/>
            <a:p>
              <a:pPr algn="ctr">
                <a:lnSpc>
                  <a:spcPts val="2100"/>
                </a:lnSpc>
              </a:pPr>
              <a:endParaRPr/>
            </a:p>
          </p:txBody>
        </p:sp>
      </p:grpSp>
      <p:sp>
        <p:nvSpPr>
          <p:cNvPr id="6" name="Freeform 6"/>
          <p:cNvSpPr/>
          <p:nvPr/>
        </p:nvSpPr>
        <p:spPr>
          <a:xfrm>
            <a:off x="7375232" y="3860661"/>
            <a:ext cx="3233463" cy="1848825"/>
          </a:xfrm>
          <a:custGeom>
            <a:avLst/>
            <a:gdLst/>
            <a:ahLst/>
            <a:cxnLst/>
            <a:rect l="l" t="t" r="r" b="b"/>
            <a:pathLst>
              <a:path w="3233463" h="1848825">
                <a:moveTo>
                  <a:pt x="0" y="0"/>
                </a:moveTo>
                <a:lnTo>
                  <a:pt x="3233463" y="0"/>
                </a:lnTo>
                <a:lnTo>
                  <a:pt x="3233463" y="1848825"/>
                </a:lnTo>
                <a:lnTo>
                  <a:pt x="0" y="1848825"/>
                </a:lnTo>
                <a:lnTo>
                  <a:pt x="0" y="0"/>
                </a:lnTo>
                <a:close/>
              </a:path>
            </a:pathLst>
          </a:custGeom>
          <a:blipFill>
            <a:blip r:embed="rId4"/>
            <a:stretch>
              <a:fillRect/>
            </a:stretch>
          </a:blipFill>
        </p:spPr>
      </p:sp>
      <p:sp>
        <p:nvSpPr>
          <p:cNvPr id="7" name="Freeform 7"/>
          <p:cNvSpPr/>
          <p:nvPr/>
        </p:nvSpPr>
        <p:spPr>
          <a:xfrm>
            <a:off x="8084057" y="6683898"/>
            <a:ext cx="450037" cy="450037"/>
          </a:xfrm>
          <a:custGeom>
            <a:avLst/>
            <a:gdLst/>
            <a:ahLst/>
            <a:cxnLst/>
            <a:rect l="l" t="t" r="r" b="b"/>
            <a:pathLst>
              <a:path w="450037" h="450037">
                <a:moveTo>
                  <a:pt x="0" y="0"/>
                </a:moveTo>
                <a:lnTo>
                  <a:pt x="450037" y="0"/>
                </a:lnTo>
                <a:lnTo>
                  <a:pt x="450037" y="450037"/>
                </a:lnTo>
                <a:lnTo>
                  <a:pt x="0" y="45003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8846125" y="6683898"/>
            <a:ext cx="440913" cy="440913"/>
          </a:xfrm>
          <a:custGeom>
            <a:avLst/>
            <a:gdLst/>
            <a:ahLst/>
            <a:cxnLst/>
            <a:rect l="l" t="t" r="r" b="b"/>
            <a:pathLst>
              <a:path w="440913" h="440913">
                <a:moveTo>
                  <a:pt x="0" y="0"/>
                </a:moveTo>
                <a:lnTo>
                  <a:pt x="440913" y="0"/>
                </a:lnTo>
                <a:lnTo>
                  <a:pt x="440913" y="440913"/>
                </a:lnTo>
                <a:lnTo>
                  <a:pt x="0" y="44091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a:off x="9608131" y="6671827"/>
            <a:ext cx="431914" cy="431914"/>
          </a:xfrm>
          <a:custGeom>
            <a:avLst/>
            <a:gdLst/>
            <a:ahLst/>
            <a:cxnLst/>
            <a:rect l="l" t="t" r="r" b="b"/>
            <a:pathLst>
              <a:path w="431914" h="431914">
                <a:moveTo>
                  <a:pt x="0" y="0"/>
                </a:moveTo>
                <a:lnTo>
                  <a:pt x="431914" y="0"/>
                </a:lnTo>
                <a:lnTo>
                  <a:pt x="431914" y="431914"/>
                </a:lnTo>
                <a:lnTo>
                  <a:pt x="0" y="43191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TextBox 10"/>
          <p:cNvSpPr txBox="1"/>
          <p:nvPr/>
        </p:nvSpPr>
        <p:spPr>
          <a:xfrm>
            <a:off x="6952795" y="7482423"/>
            <a:ext cx="4078337" cy="1331669"/>
          </a:xfrm>
          <a:prstGeom prst="rect">
            <a:avLst/>
          </a:prstGeom>
        </p:spPr>
        <p:txBody>
          <a:bodyPr lIns="0" tIns="0" rIns="0" bIns="0" rtlCol="0" anchor="t">
            <a:spAutoFit/>
          </a:bodyPr>
          <a:lstStyle/>
          <a:p>
            <a:pPr algn="ctr">
              <a:lnSpc>
                <a:spcPts val="2137"/>
              </a:lnSpc>
              <a:spcBef>
                <a:spcPct val="0"/>
              </a:spcBef>
            </a:pPr>
            <a:r>
              <a:rPr lang="en-US" sz="1644" spc="164">
                <a:solidFill>
                  <a:srgbClr val="FFFFFF"/>
                </a:solidFill>
                <a:latin typeface="Montserrat Light"/>
                <a:ea typeface="Montserrat Light"/>
                <a:cs typeface="Montserrat Light"/>
                <a:sym typeface="Montserrat Light"/>
              </a:rPr>
              <a:t>Contacto</a:t>
            </a:r>
          </a:p>
          <a:p>
            <a:pPr algn="ctr">
              <a:lnSpc>
                <a:spcPts val="2137"/>
              </a:lnSpc>
              <a:spcBef>
                <a:spcPct val="0"/>
              </a:spcBef>
            </a:pPr>
            <a:r>
              <a:rPr lang="en-US" sz="1644" spc="164">
                <a:solidFill>
                  <a:srgbClr val="FFFFFF"/>
                </a:solidFill>
                <a:latin typeface="Montserrat Light"/>
                <a:ea typeface="Montserrat Light"/>
                <a:cs typeface="Montserrat Light"/>
                <a:sym typeface="Montserrat Light"/>
              </a:rPr>
              <a:t>Teléfono: +569 6406 6491</a:t>
            </a:r>
          </a:p>
          <a:p>
            <a:pPr algn="ctr">
              <a:lnSpc>
                <a:spcPts val="2137"/>
              </a:lnSpc>
              <a:spcBef>
                <a:spcPct val="0"/>
              </a:spcBef>
            </a:pPr>
            <a:r>
              <a:rPr lang="en-US" sz="1644" spc="164">
                <a:solidFill>
                  <a:srgbClr val="FFFFFF"/>
                </a:solidFill>
                <a:latin typeface="Montserrat Light"/>
                <a:ea typeface="Montserrat Light"/>
                <a:cs typeface="Montserrat Light"/>
                <a:sym typeface="Montserrat Light"/>
              </a:rPr>
              <a:t>Whatsapp: +569 6406 6491</a:t>
            </a:r>
          </a:p>
          <a:p>
            <a:pPr algn="ctr">
              <a:lnSpc>
                <a:spcPts val="2137"/>
              </a:lnSpc>
              <a:spcBef>
                <a:spcPct val="0"/>
              </a:spcBef>
            </a:pPr>
            <a:r>
              <a:rPr lang="en-US" sz="1644" spc="164">
                <a:solidFill>
                  <a:srgbClr val="FFFFFF"/>
                </a:solidFill>
                <a:latin typeface="Montserrat Light"/>
                <a:ea typeface="Montserrat Light"/>
                <a:cs typeface="Montserrat Light"/>
                <a:sym typeface="Montserrat Light"/>
              </a:rPr>
              <a:t>Email: contacto@ore-mining.com</a:t>
            </a:r>
          </a:p>
          <a:p>
            <a:pPr algn="ctr">
              <a:lnSpc>
                <a:spcPts val="2137"/>
              </a:lnSpc>
              <a:spcBef>
                <a:spcPct val="0"/>
              </a:spcBef>
            </a:pPr>
            <a:r>
              <a:rPr lang="en-US" sz="1644" spc="164">
                <a:solidFill>
                  <a:srgbClr val="FFFFFF"/>
                </a:solidFill>
                <a:latin typeface="Montserrat Light"/>
                <a:ea typeface="Montserrat Light"/>
                <a:cs typeface="Montserrat Light"/>
                <a:sym typeface="Montserrat Light"/>
              </a:rPr>
              <a:t>Web: www.oremining.cl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sp>
        <p:nvSpPr>
          <p:cNvPr id="2" name="Freeform 2"/>
          <p:cNvSpPr/>
          <p:nvPr/>
        </p:nvSpPr>
        <p:spPr>
          <a:xfrm rot="5400000">
            <a:off x="12664588" y="3081885"/>
            <a:ext cx="11739861" cy="4123231"/>
          </a:xfrm>
          <a:custGeom>
            <a:avLst/>
            <a:gdLst/>
            <a:ahLst/>
            <a:cxnLst/>
            <a:rect l="l" t="t" r="r" b="b"/>
            <a:pathLst>
              <a:path w="11739861" h="4123231">
                <a:moveTo>
                  <a:pt x="0" y="0"/>
                </a:moveTo>
                <a:lnTo>
                  <a:pt x="11739861" y="0"/>
                </a:lnTo>
                <a:lnTo>
                  <a:pt x="11739861" y="4123230"/>
                </a:lnTo>
                <a:lnTo>
                  <a:pt x="0" y="4123230"/>
                </a:lnTo>
                <a:lnTo>
                  <a:pt x="0" y="0"/>
                </a:lnTo>
                <a:close/>
              </a:path>
            </a:pathLst>
          </a:custGeom>
          <a:blipFill>
            <a:blip r:embed="rId2">
              <a:extLst>
                <a:ext uri="{96DAC541-7B7A-43D3-8B79-37D633B846F1}">
                  <asvg:svgBlip xmlns:asvg="http://schemas.microsoft.com/office/drawing/2016/SVG/main" xmlns="" r:embed="rId3"/>
                </a:ext>
              </a:extLst>
            </a:blip>
            <a:stretch>
              <a:fillRect t="-93612"/>
            </a:stretch>
          </a:blipFill>
          <a:ln cap="sq">
            <a:noFill/>
            <a:prstDash val="solid"/>
            <a:miter/>
          </a:ln>
        </p:spPr>
      </p:sp>
      <p:sp>
        <p:nvSpPr>
          <p:cNvPr id="3" name="Freeform 3"/>
          <p:cNvSpPr/>
          <p:nvPr/>
        </p:nvSpPr>
        <p:spPr>
          <a:xfrm rot="-10800000">
            <a:off x="3274070" y="8788437"/>
            <a:ext cx="11739861" cy="4123231"/>
          </a:xfrm>
          <a:custGeom>
            <a:avLst/>
            <a:gdLst/>
            <a:ahLst/>
            <a:cxnLst/>
            <a:rect l="l" t="t" r="r" b="b"/>
            <a:pathLst>
              <a:path w="11739861" h="4123231">
                <a:moveTo>
                  <a:pt x="0" y="0"/>
                </a:moveTo>
                <a:lnTo>
                  <a:pt x="11739860" y="0"/>
                </a:lnTo>
                <a:lnTo>
                  <a:pt x="11739860" y="4123231"/>
                </a:lnTo>
                <a:lnTo>
                  <a:pt x="0" y="4123231"/>
                </a:lnTo>
                <a:lnTo>
                  <a:pt x="0" y="0"/>
                </a:lnTo>
                <a:close/>
              </a:path>
            </a:pathLst>
          </a:custGeom>
          <a:blipFill>
            <a:blip r:embed="rId2">
              <a:extLst>
                <a:ext uri="{96DAC541-7B7A-43D3-8B79-37D633B846F1}">
                  <asvg:svgBlip xmlns:asvg="http://schemas.microsoft.com/office/drawing/2016/SVG/main" xmlns="" r:embed="rId3"/>
                </a:ext>
              </a:extLst>
            </a:blip>
            <a:stretch>
              <a:fillRect t="-93612"/>
            </a:stretch>
          </a:blipFill>
          <a:ln cap="sq">
            <a:noFill/>
            <a:prstDash val="solid"/>
            <a:miter/>
          </a:ln>
        </p:spPr>
      </p:sp>
      <p:sp>
        <p:nvSpPr>
          <p:cNvPr id="4" name="Freeform 4"/>
          <p:cNvSpPr/>
          <p:nvPr/>
        </p:nvSpPr>
        <p:spPr>
          <a:xfrm rot="5400000">
            <a:off x="-5869930" y="3081885"/>
            <a:ext cx="11739861" cy="4123231"/>
          </a:xfrm>
          <a:custGeom>
            <a:avLst/>
            <a:gdLst/>
            <a:ahLst/>
            <a:cxnLst/>
            <a:rect l="l" t="t" r="r" b="b"/>
            <a:pathLst>
              <a:path w="11739861" h="4123231">
                <a:moveTo>
                  <a:pt x="0" y="0"/>
                </a:moveTo>
                <a:lnTo>
                  <a:pt x="11739860" y="0"/>
                </a:lnTo>
                <a:lnTo>
                  <a:pt x="11739860" y="4123230"/>
                </a:lnTo>
                <a:lnTo>
                  <a:pt x="0" y="4123230"/>
                </a:lnTo>
                <a:lnTo>
                  <a:pt x="0" y="0"/>
                </a:lnTo>
                <a:close/>
              </a:path>
            </a:pathLst>
          </a:custGeom>
          <a:blipFill>
            <a:blip r:embed="rId2">
              <a:extLst>
                <a:ext uri="{96DAC541-7B7A-43D3-8B79-37D633B846F1}">
                  <asvg:svgBlip xmlns:asvg="http://schemas.microsoft.com/office/drawing/2016/SVG/main" xmlns="" r:embed="rId3"/>
                </a:ext>
              </a:extLst>
            </a:blip>
            <a:stretch>
              <a:fillRect b="-93612"/>
            </a:stretch>
          </a:blipFill>
          <a:ln cap="sq">
            <a:noFill/>
            <a:prstDash val="solid"/>
            <a:miter/>
          </a:ln>
        </p:spPr>
      </p:sp>
      <p:sp>
        <p:nvSpPr>
          <p:cNvPr id="5" name="Freeform 5"/>
          <p:cNvSpPr/>
          <p:nvPr/>
        </p:nvSpPr>
        <p:spPr>
          <a:xfrm flipH="1">
            <a:off x="3975038" y="-1953481"/>
            <a:ext cx="11739861" cy="4123231"/>
          </a:xfrm>
          <a:custGeom>
            <a:avLst/>
            <a:gdLst/>
            <a:ahLst/>
            <a:cxnLst/>
            <a:rect l="l" t="t" r="r" b="b"/>
            <a:pathLst>
              <a:path w="11739861" h="4123231">
                <a:moveTo>
                  <a:pt x="11739861" y="0"/>
                </a:moveTo>
                <a:lnTo>
                  <a:pt x="0" y="0"/>
                </a:lnTo>
                <a:lnTo>
                  <a:pt x="0" y="4123231"/>
                </a:lnTo>
                <a:lnTo>
                  <a:pt x="11739861" y="4123231"/>
                </a:lnTo>
                <a:lnTo>
                  <a:pt x="11739861" y="0"/>
                </a:lnTo>
                <a:close/>
              </a:path>
            </a:pathLst>
          </a:custGeom>
          <a:blipFill>
            <a:blip r:embed="rId2">
              <a:extLst>
                <a:ext uri="{96DAC541-7B7A-43D3-8B79-37D633B846F1}">
                  <asvg:svgBlip xmlns:asvg="http://schemas.microsoft.com/office/drawing/2016/SVG/main" xmlns="" r:embed="rId3"/>
                </a:ext>
              </a:extLst>
            </a:blip>
            <a:stretch>
              <a:fillRect b="-93612"/>
            </a:stretch>
          </a:blipFill>
          <a:ln cap="sq">
            <a:noFill/>
            <a:prstDash val="solid"/>
            <a:miter/>
          </a:ln>
        </p:spPr>
      </p:sp>
      <p:sp>
        <p:nvSpPr>
          <p:cNvPr id="6" name="Freeform 6"/>
          <p:cNvSpPr/>
          <p:nvPr/>
        </p:nvSpPr>
        <p:spPr>
          <a:xfrm>
            <a:off x="1480635" y="1921536"/>
            <a:ext cx="6326765" cy="6443927"/>
          </a:xfrm>
          <a:custGeom>
            <a:avLst/>
            <a:gdLst/>
            <a:ahLst/>
            <a:cxnLst/>
            <a:rect l="l" t="t" r="r" b="b"/>
            <a:pathLst>
              <a:path w="6326765" h="6443927">
                <a:moveTo>
                  <a:pt x="0" y="0"/>
                </a:moveTo>
                <a:lnTo>
                  <a:pt x="6326765" y="0"/>
                </a:lnTo>
                <a:lnTo>
                  <a:pt x="6326765" y="6443928"/>
                </a:lnTo>
                <a:lnTo>
                  <a:pt x="0" y="64439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8421848" y="3469041"/>
            <a:ext cx="7436607" cy="3129062"/>
          </a:xfrm>
          <a:prstGeom prst="rect">
            <a:avLst/>
          </a:prstGeom>
        </p:spPr>
        <p:txBody>
          <a:bodyPr lIns="0" tIns="0" rIns="0" bIns="0" rtlCol="0" anchor="t">
            <a:spAutoFit/>
          </a:bodyPr>
          <a:lstStyle/>
          <a:p>
            <a:pPr algn="l">
              <a:lnSpc>
                <a:spcPts val="6050"/>
              </a:lnSpc>
            </a:pPr>
            <a:r>
              <a:rPr lang="en-US" sz="5500" b="1" dirty="0" smtClean="0">
                <a:solidFill>
                  <a:schemeClr val="bg1"/>
                </a:solidFill>
                <a:latin typeface="Arvo Bold"/>
                <a:ea typeface="Arvo Bold"/>
                <a:cs typeface="Arvo Bold"/>
                <a:sym typeface="Arvo Bold"/>
              </a:rPr>
              <a:t>MÓDULO 2:</a:t>
            </a:r>
          </a:p>
          <a:p>
            <a:pPr algn="l">
              <a:lnSpc>
                <a:spcPts val="6050"/>
              </a:lnSpc>
            </a:pPr>
            <a:r>
              <a:rPr lang="en-US" sz="5500" b="1" dirty="0" smtClean="0">
                <a:solidFill>
                  <a:srgbClr val="FFBD11"/>
                </a:solidFill>
                <a:latin typeface="Arvo Bold"/>
                <a:ea typeface="Arvo Bold"/>
                <a:cs typeface="Arvo Bold"/>
                <a:sym typeface="Arvo Bold"/>
              </a:rPr>
              <a:t>GESTIÓN </a:t>
            </a:r>
            <a:r>
              <a:rPr lang="en-US" sz="5500" b="1" dirty="0">
                <a:solidFill>
                  <a:srgbClr val="FFBD11"/>
                </a:solidFill>
                <a:latin typeface="Arvo Bold"/>
                <a:ea typeface="Arvo Bold"/>
                <a:cs typeface="Arvo Bold"/>
                <a:sym typeface="Arvo Bold"/>
              </a:rPr>
              <a:t>DE LA METROLOGÍA EN LA INDUSTRIA</a:t>
            </a:r>
          </a:p>
        </p:txBody>
      </p:sp>
      <p:sp>
        <p:nvSpPr>
          <p:cNvPr id="9" name="Freeform 9"/>
          <p:cNvSpPr/>
          <p:nvPr/>
        </p:nvSpPr>
        <p:spPr>
          <a:xfrm>
            <a:off x="8421848" y="2169750"/>
            <a:ext cx="1477220" cy="844643"/>
          </a:xfrm>
          <a:custGeom>
            <a:avLst/>
            <a:gdLst/>
            <a:ahLst/>
            <a:cxnLst/>
            <a:rect l="l" t="t" r="r" b="b"/>
            <a:pathLst>
              <a:path w="1477220" h="844643">
                <a:moveTo>
                  <a:pt x="0" y="0"/>
                </a:moveTo>
                <a:lnTo>
                  <a:pt x="1477220" y="0"/>
                </a:lnTo>
                <a:lnTo>
                  <a:pt x="1477220" y="844642"/>
                </a:lnTo>
                <a:lnTo>
                  <a:pt x="0" y="844642"/>
                </a:lnTo>
                <a:lnTo>
                  <a:pt x="0" y="0"/>
                </a:lnTo>
                <a:close/>
              </a:path>
            </a:pathLst>
          </a:custGeom>
          <a:blipFill>
            <a:blip r:embed="rId6"/>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sp>
        <p:nvSpPr>
          <p:cNvPr id="2" name="Freeform 2"/>
          <p:cNvSpPr/>
          <p:nvPr/>
        </p:nvSpPr>
        <p:spPr>
          <a:xfrm rot="5400000">
            <a:off x="12418070" y="3081885"/>
            <a:ext cx="11739861" cy="4123231"/>
          </a:xfrm>
          <a:custGeom>
            <a:avLst/>
            <a:gdLst/>
            <a:ahLst/>
            <a:cxnLst/>
            <a:rect l="l" t="t" r="r" b="b"/>
            <a:pathLst>
              <a:path w="11739861" h="4123231">
                <a:moveTo>
                  <a:pt x="0" y="0"/>
                </a:moveTo>
                <a:lnTo>
                  <a:pt x="11739860" y="0"/>
                </a:lnTo>
                <a:lnTo>
                  <a:pt x="11739860" y="4123230"/>
                </a:lnTo>
                <a:lnTo>
                  <a:pt x="0" y="4123230"/>
                </a:lnTo>
                <a:lnTo>
                  <a:pt x="0" y="0"/>
                </a:lnTo>
                <a:close/>
              </a:path>
            </a:pathLst>
          </a:custGeom>
          <a:blipFill>
            <a:blip r:embed="rId2">
              <a:extLst>
                <a:ext uri="{96DAC541-7B7A-43D3-8B79-37D633B846F1}">
                  <asvg:svgBlip xmlns:asvg="http://schemas.microsoft.com/office/drawing/2016/SVG/main" xmlns="" r:embed="rId3"/>
                </a:ext>
              </a:extLst>
            </a:blip>
            <a:stretch>
              <a:fillRect t="-93612"/>
            </a:stretch>
          </a:blipFill>
          <a:ln cap="sq">
            <a:noFill/>
            <a:prstDash val="solid"/>
            <a:miter/>
          </a:ln>
        </p:spPr>
      </p:sp>
      <p:sp>
        <p:nvSpPr>
          <p:cNvPr id="3" name="Freeform 3"/>
          <p:cNvSpPr/>
          <p:nvPr/>
        </p:nvSpPr>
        <p:spPr>
          <a:xfrm>
            <a:off x="9043400" y="899330"/>
            <a:ext cx="8215900" cy="8230865"/>
          </a:xfrm>
          <a:custGeom>
            <a:avLst/>
            <a:gdLst/>
            <a:ahLst/>
            <a:cxnLst/>
            <a:rect l="l" t="t" r="r" b="b"/>
            <a:pathLst>
              <a:path w="8215900" h="8230865">
                <a:moveTo>
                  <a:pt x="0" y="0"/>
                </a:moveTo>
                <a:lnTo>
                  <a:pt x="8215900" y="0"/>
                </a:lnTo>
                <a:lnTo>
                  <a:pt x="8215900" y="8230865"/>
                </a:lnTo>
                <a:lnTo>
                  <a:pt x="0" y="82308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4" name="TextBox 4"/>
          <p:cNvSpPr txBox="1"/>
          <p:nvPr/>
        </p:nvSpPr>
        <p:spPr>
          <a:xfrm>
            <a:off x="2367324" y="3372801"/>
            <a:ext cx="6425477" cy="5105400"/>
          </a:xfrm>
          <a:prstGeom prst="rect">
            <a:avLst/>
          </a:prstGeom>
        </p:spPr>
        <p:txBody>
          <a:bodyPr lIns="0" tIns="0" rIns="0" bIns="0" rtlCol="0" anchor="t">
            <a:spAutoFit/>
          </a:bodyPr>
          <a:lstStyle/>
          <a:p>
            <a:pPr algn="l">
              <a:lnSpc>
                <a:spcPts val="4079"/>
              </a:lnSpc>
            </a:pPr>
            <a:r>
              <a:rPr lang="en-US" sz="2400">
                <a:solidFill>
                  <a:srgbClr val="CAD1DD"/>
                </a:solidFill>
                <a:latin typeface="Arvo"/>
                <a:ea typeface="Arvo"/>
                <a:cs typeface="Arvo"/>
                <a:sym typeface="Arvo"/>
              </a:rPr>
              <a:t>INTRODUCCIÓN</a:t>
            </a:r>
          </a:p>
          <a:p>
            <a:pPr algn="l">
              <a:lnSpc>
                <a:spcPts val="4079"/>
              </a:lnSpc>
            </a:pPr>
            <a:r>
              <a:rPr lang="en-US" sz="2400">
                <a:solidFill>
                  <a:srgbClr val="CAD1DD"/>
                </a:solidFill>
                <a:latin typeface="Arvo"/>
                <a:ea typeface="Arvo"/>
                <a:cs typeface="Arvo"/>
                <a:sym typeface="Arvo"/>
              </a:rPr>
              <a:t>SIGNIFICADO DE LA CALIBRACIÓN</a:t>
            </a:r>
          </a:p>
          <a:p>
            <a:pPr algn="l">
              <a:lnSpc>
                <a:spcPts val="4079"/>
              </a:lnSpc>
            </a:pPr>
            <a:r>
              <a:rPr lang="en-US" sz="2400">
                <a:solidFill>
                  <a:srgbClr val="CAD1DD"/>
                </a:solidFill>
                <a:latin typeface="Arvo"/>
                <a:ea typeface="Arvo"/>
                <a:cs typeface="Arvo"/>
                <a:sym typeface="Arvo"/>
              </a:rPr>
              <a:t>PREPARACIÓN DEL INSTRUMENTO</a:t>
            </a:r>
          </a:p>
          <a:p>
            <a:pPr algn="l">
              <a:lnSpc>
                <a:spcPts val="4079"/>
              </a:lnSpc>
            </a:pPr>
            <a:r>
              <a:rPr lang="en-US" sz="2400">
                <a:solidFill>
                  <a:srgbClr val="CAD1DD"/>
                </a:solidFill>
                <a:latin typeface="Arvo"/>
                <a:ea typeface="Arvo"/>
                <a:cs typeface="Arvo"/>
                <a:sym typeface="Arvo"/>
              </a:rPr>
              <a:t>SELECCIÓN DE ESTÁNDARES</a:t>
            </a:r>
          </a:p>
          <a:p>
            <a:pPr algn="l">
              <a:lnSpc>
                <a:spcPts val="4079"/>
              </a:lnSpc>
            </a:pPr>
            <a:r>
              <a:rPr lang="en-US" sz="2400">
                <a:solidFill>
                  <a:srgbClr val="CAD1DD"/>
                </a:solidFill>
                <a:latin typeface="Arvo"/>
                <a:ea typeface="Arvo"/>
                <a:cs typeface="Arvo"/>
                <a:sym typeface="Arvo"/>
              </a:rPr>
              <a:t>REGISTRO DE LOS RESULTADOS</a:t>
            </a:r>
          </a:p>
          <a:p>
            <a:pPr algn="l">
              <a:lnSpc>
                <a:spcPts val="4079"/>
              </a:lnSpc>
            </a:pPr>
            <a:r>
              <a:rPr lang="en-US" sz="2400">
                <a:solidFill>
                  <a:srgbClr val="CAD1DD"/>
                </a:solidFill>
                <a:latin typeface="Arvo"/>
                <a:ea typeface="Arvo"/>
                <a:cs typeface="Arvo"/>
                <a:sym typeface="Arvo"/>
              </a:rPr>
              <a:t>IMPORTANCIA DE LOS INSTRUMENTOS</a:t>
            </a:r>
          </a:p>
          <a:p>
            <a:pPr algn="l">
              <a:lnSpc>
                <a:spcPts val="4079"/>
              </a:lnSpc>
            </a:pPr>
            <a:r>
              <a:rPr lang="en-US" sz="2400">
                <a:solidFill>
                  <a:srgbClr val="CAD1DD"/>
                </a:solidFill>
                <a:latin typeface="Arvo"/>
                <a:ea typeface="Arvo"/>
                <a:cs typeface="Arvo"/>
                <a:sym typeface="Arvo"/>
              </a:rPr>
              <a:t>CONCLUSIONES</a:t>
            </a:r>
          </a:p>
          <a:p>
            <a:pPr algn="l">
              <a:lnSpc>
                <a:spcPts val="4079"/>
              </a:lnSpc>
            </a:pPr>
            <a:r>
              <a:rPr lang="en-US" sz="2400">
                <a:solidFill>
                  <a:srgbClr val="CAD1DD"/>
                </a:solidFill>
                <a:latin typeface="Arvo"/>
                <a:ea typeface="Arvo"/>
                <a:cs typeface="Arvo"/>
                <a:sym typeface="Arvo"/>
              </a:rPr>
              <a:t>PREGUNTAS</a:t>
            </a:r>
          </a:p>
          <a:p>
            <a:pPr algn="l">
              <a:lnSpc>
                <a:spcPts val="4079"/>
              </a:lnSpc>
            </a:pPr>
            <a:r>
              <a:rPr lang="en-US" sz="2400">
                <a:solidFill>
                  <a:srgbClr val="CAD1DD"/>
                </a:solidFill>
                <a:latin typeface="Arvo"/>
                <a:ea typeface="Arvo"/>
                <a:cs typeface="Arvo"/>
                <a:sym typeface="Arvo"/>
              </a:rPr>
              <a:t>CIERRE</a:t>
            </a:r>
          </a:p>
          <a:p>
            <a:pPr algn="l">
              <a:lnSpc>
                <a:spcPts val="4079"/>
              </a:lnSpc>
            </a:pPr>
            <a:endParaRPr lang="en-US" sz="2400">
              <a:solidFill>
                <a:srgbClr val="CAD1DD"/>
              </a:solidFill>
              <a:latin typeface="Arvo"/>
              <a:ea typeface="Arvo"/>
              <a:cs typeface="Arvo"/>
              <a:sym typeface="Arvo"/>
            </a:endParaRPr>
          </a:p>
        </p:txBody>
      </p:sp>
      <p:sp>
        <p:nvSpPr>
          <p:cNvPr id="5" name="TextBox 5"/>
          <p:cNvSpPr txBox="1"/>
          <p:nvPr/>
        </p:nvSpPr>
        <p:spPr>
          <a:xfrm>
            <a:off x="1561347" y="2438389"/>
            <a:ext cx="4926298" cy="596900"/>
          </a:xfrm>
          <a:prstGeom prst="rect">
            <a:avLst/>
          </a:prstGeom>
        </p:spPr>
        <p:txBody>
          <a:bodyPr lIns="0" tIns="0" rIns="0" bIns="0" rtlCol="0" anchor="t">
            <a:spAutoFit/>
          </a:bodyPr>
          <a:lstStyle/>
          <a:p>
            <a:pPr algn="l">
              <a:lnSpc>
                <a:spcPts val="4599"/>
              </a:lnSpc>
            </a:pPr>
            <a:r>
              <a:rPr lang="en-US" sz="3999" b="1">
                <a:solidFill>
                  <a:srgbClr val="FFBD11"/>
                </a:solidFill>
                <a:latin typeface="Arvo Bold"/>
                <a:ea typeface="Arvo Bold"/>
                <a:cs typeface="Arvo Bold"/>
                <a:sym typeface="Arvo Bold"/>
              </a:rPr>
              <a:t>ÍNDICE GENERAL</a:t>
            </a:r>
          </a:p>
        </p:txBody>
      </p:sp>
      <p:sp>
        <p:nvSpPr>
          <p:cNvPr id="6" name="TextBox 6"/>
          <p:cNvSpPr txBox="1"/>
          <p:nvPr/>
        </p:nvSpPr>
        <p:spPr>
          <a:xfrm>
            <a:off x="1561347" y="3372801"/>
            <a:ext cx="714182" cy="4591050"/>
          </a:xfrm>
          <a:prstGeom prst="rect">
            <a:avLst/>
          </a:prstGeom>
        </p:spPr>
        <p:txBody>
          <a:bodyPr lIns="0" tIns="0" rIns="0" bIns="0" rtlCol="0" anchor="t">
            <a:spAutoFit/>
          </a:bodyPr>
          <a:lstStyle/>
          <a:p>
            <a:pPr algn="l">
              <a:lnSpc>
                <a:spcPts val="4079"/>
              </a:lnSpc>
            </a:pPr>
            <a:r>
              <a:rPr lang="en-US" sz="2400" b="1">
                <a:solidFill>
                  <a:srgbClr val="FFBD11"/>
                </a:solidFill>
                <a:latin typeface="Arvo Bold"/>
                <a:ea typeface="Arvo Bold"/>
                <a:cs typeface="Arvo Bold"/>
                <a:sym typeface="Arvo Bold"/>
              </a:rPr>
              <a:t>01</a:t>
            </a:r>
          </a:p>
          <a:p>
            <a:pPr algn="l">
              <a:lnSpc>
                <a:spcPts val="4079"/>
              </a:lnSpc>
            </a:pPr>
            <a:r>
              <a:rPr lang="en-US" sz="2400" b="1">
                <a:solidFill>
                  <a:srgbClr val="FFBD11"/>
                </a:solidFill>
                <a:latin typeface="Arvo Bold"/>
                <a:ea typeface="Arvo Bold"/>
                <a:cs typeface="Arvo Bold"/>
                <a:sym typeface="Arvo Bold"/>
              </a:rPr>
              <a:t>02</a:t>
            </a:r>
          </a:p>
          <a:p>
            <a:pPr algn="l">
              <a:lnSpc>
                <a:spcPts val="4079"/>
              </a:lnSpc>
            </a:pPr>
            <a:r>
              <a:rPr lang="en-US" sz="2400" b="1">
                <a:solidFill>
                  <a:srgbClr val="FFBD11"/>
                </a:solidFill>
                <a:latin typeface="Arvo Bold"/>
                <a:ea typeface="Arvo Bold"/>
                <a:cs typeface="Arvo Bold"/>
                <a:sym typeface="Arvo Bold"/>
              </a:rPr>
              <a:t>03</a:t>
            </a:r>
          </a:p>
          <a:p>
            <a:pPr algn="l">
              <a:lnSpc>
                <a:spcPts val="4079"/>
              </a:lnSpc>
            </a:pPr>
            <a:r>
              <a:rPr lang="en-US" sz="2400" b="1">
                <a:solidFill>
                  <a:srgbClr val="FFBD11"/>
                </a:solidFill>
                <a:latin typeface="Arvo Bold"/>
                <a:ea typeface="Arvo Bold"/>
                <a:cs typeface="Arvo Bold"/>
                <a:sym typeface="Arvo Bold"/>
              </a:rPr>
              <a:t>04</a:t>
            </a:r>
          </a:p>
          <a:p>
            <a:pPr algn="l">
              <a:lnSpc>
                <a:spcPts val="4079"/>
              </a:lnSpc>
            </a:pPr>
            <a:r>
              <a:rPr lang="en-US" sz="2400" b="1">
                <a:solidFill>
                  <a:srgbClr val="FFBD11"/>
                </a:solidFill>
                <a:latin typeface="Arvo Bold"/>
                <a:ea typeface="Arvo Bold"/>
                <a:cs typeface="Arvo Bold"/>
                <a:sym typeface="Arvo Bold"/>
              </a:rPr>
              <a:t>05</a:t>
            </a:r>
          </a:p>
          <a:p>
            <a:pPr algn="l">
              <a:lnSpc>
                <a:spcPts val="4079"/>
              </a:lnSpc>
            </a:pPr>
            <a:r>
              <a:rPr lang="en-US" sz="2400" b="1">
                <a:solidFill>
                  <a:srgbClr val="FFBD11"/>
                </a:solidFill>
                <a:latin typeface="Arvo Bold"/>
                <a:ea typeface="Arvo Bold"/>
                <a:cs typeface="Arvo Bold"/>
                <a:sym typeface="Arvo Bold"/>
              </a:rPr>
              <a:t>06</a:t>
            </a:r>
          </a:p>
          <a:p>
            <a:pPr algn="l">
              <a:lnSpc>
                <a:spcPts val="4079"/>
              </a:lnSpc>
            </a:pPr>
            <a:r>
              <a:rPr lang="en-US" sz="2400" b="1">
                <a:solidFill>
                  <a:srgbClr val="FFBD11"/>
                </a:solidFill>
                <a:latin typeface="Arvo Bold"/>
                <a:ea typeface="Arvo Bold"/>
                <a:cs typeface="Arvo Bold"/>
                <a:sym typeface="Arvo Bold"/>
              </a:rPr>
              <a:t>07</a:t>
            </a:r>
          </a:p>
          <a:p>
            <a:pPr algn="l">
              <a:lnSpc>
                <a:spcPts val="4079"/>
              </a:lnSpc>
            </a:pPr>
            <a:r>
              <a:rPr lang="en-US" sz="2400" b="1">
                <a:solidFill>
                  <a:srgbClr val="FFBD11"/>
                </a:solidFill>
                <a:latin typeface="Arvo Bold"/>
                <a:ea typeface="Arvo Bold"/>
                <a:cs typeface="Arvo Bold"/>
                <a:sym typeface="Arvo Bold"/>
              </a:rPr>
              <a:t>08</a:t>
            </a:r>
          </a:p>
          <a:p>
            <a:pPr algn="l">
              <a:lnSpc>
                <a:spcPts val="4079"/>
              </a:lnSpc>
            </a:pPr>
            <a:r>
              <a:rPr lang="en-US" sz="2400" b="1">
                <a:solidFill>
                  <a:srgbClr val="FFBD11"/>
                </a:solidFill>
                <a:latin typeface="Arvo Bold"/>
                <a:ea typeface="Arvo Bold"/>
                <a:cs typeface="Arvo Bold"/>
                <a:sym typeface="Arvo Bold"/>
              </a:rPr>
              <a:t>09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grpSp>
        <p:nvGrpSpPr>
          <p:cNvPr id="2" name="Group 2"/>
          <p:cNvGrpSpPr/>
          <p:nvPr/>
        </p:nvGrpSpPr>
        <p:grpSpPr>
          <a:xfrm>
            <a:off x="3101023" y="2217765"/>
            <a:ext cx="11888372" cy="3489273"/>
            <a:chOff x="0" y="0"/>
            <a:chExt cx="15851163" cy="4652364"/>
          </a:xfrm>
        </p:grpSpPr>
        <p:sp>
          <p:nvSpPr>
            <p:cNvPr id="3" name="TextBox 3"/>
            <p:cNvSpPr txBox="1"/>
            <p:nvPr/>
          </p:nvSpPr>
          <p:spPr>
            <a:xfrm>
              <a:off x="0" y="9525"/>
              <a:ext cx="15851163" cy="956094"/>
            </a:xfrm>
            <a:prstGeom prst="rect">
              <a:avLst/>
            </a:prstGeom>
          </p:spPr>
          <p:txBody>
            <a:bodyPr lIns="0" tIns="0" rIns="0" bIns="0" rtlCol="0" anchor="t">
              <a:spAutoFit/>
            </a:bodyPr>
            <a:lstStyle/>
            <a:p>
              <a:pPr marL="0" lvl="0" indent="0" algn="ctr">
                <a:lnSpc>
                  <a:spcPts val="5493"/>
                </a:lnSpc>
                <a:spcBef>
                  <a:spcPct val="0"/>
                </a:spcBef>
              </a:pPr>
              <a:r>
                <a:rPr lang="en-US" sz="4776" b="1">
                  <a:solidFill>
                    <a:srgbClr val="FFBD11"/>
                  </a:solidFill>
                  <a:latin typeface="Arvo Bold"/>
                  <a:ea typeface="Arvo Bold"/>
                  <a:cs typeface="Arvo Bold"/>
                  <a:sym typeface="Arvo Bold"/>
                </a:rPr>
                <a:t>RELEVANCIA</a:t>
              </a:r>
            </a:p>
          </p:txBody>
        </p:sp>
        <p:sp>
          <p:nvSpPr>
            <p:cNvPr id="4" name="TextBox 4"/>
            <p:cNvSpPr txBox="1"/>
            <p:nvPr/>
          </p:nvSpPr>
          <p:spPr>
            <a:xfrm>
              <a:off x="0" y="1590796"/>
              <a:ext cx="15851163" cy="3061569"/>
            </a:xfrm>
            <a:prstGeom prst="rect">
              <a:avLst/>
            </a:prstGeom>
          </p:spPr>
          <p:txBody>
            <a:bodyPr lIns="0" tIns="0" rIns="0" bIns="0" rtlCol="0" anchor="t">
              <a:spAutoFit/>
            </a:bodyPr>
            <a:lstStyle/>
            <a:p>
              <a:pPr algn="ctr">
                <a:lnSpc>
                  <a:spcPts val="3052"/>
                </a:lnSpc>
              </a:pPr>
              <a:r>
                <a:rPr lang="en-US" sz="2149">
                  <a:solidFill>
                    <a:srgbClr val="CAD1DD"/>
                  </a:solidFill>
                  <a:latin typeface="Arvo"/>
                  <a:ea typeface="Arvo"/>
                  <a:cs typeface="Arvo"/>
                  <a:sym typeface="Arvo"/>
                </a:rPr>
                <a:t>La relevancia de los instrumentos de medición en la actualidad es fundamental para garantizar la calidad, precisión y eficiencia en una variedad de industrias. </a:t>
              </a:r>
            </a:p>
            <a:p>
              <a:pPr algn="ctr">
                <a:lnSpc>
                  <a:spcPts val="3052"/>
                </a:lnSpc>
              </a:pPr>
              <a:endParaRPr lang="en-US" sz="2149">
                <a:solidFill>
                  <a:srgbClr val="CAD1DD"/>
                </a:solidFill>
                <a:latin typeface="Arvo"/>
                <a:ea typeface="Arvo"/>
                <a:cs typeface="Arvo"/>
                <a:sym typeface="Arvo"/>
              </a:endParaRPr>
            </a:p>
            <a:p>
              <a:pPr algn="ctr">
                <a:lnSpc>
                  <a:spcPts val="3052"/>
                </a:lnSpc>
              </a:pPr>
              <a:r>
                <a:rPr lang="en-US" sz="2149">
                  <a:solidFill>
                    <a:srgbClr val="CAD1DD"/>
                  </a:solidFill>
                  <a:latin typeface="Arvo"/>
                  <a:ea typeface="Arvo"/>
                  <a:cs typeface="Arvo"/>
                  <a:sym typeface="Arvo"/>
                </a:rPr>
                <a:t>Estos dispositivos desempeñan un papel muy importante, ya que proporcionan datos cuantificables que son fundamentales para la toma de decisiones en diferentes áreas.</a:t>
              </a:r>
            </a:p>
            <a:p>
              <a:pPr algn="ctr">
                <a:lnSpc>
                  <a:spcPts val="3052"/>
                </a:lnSpc>
              </a:pPr>
              <a:endParaRPr lang="en-US" sz="2149">
                <a:solidFill>
                  <a:srgbClr val="CAD1DD"/>
                </a:solidFill>
                <a:latin typeface="Arvo"/>
                <a:ea typeface="Arvo"/>
                <a:cs typeface="Arvo"/>
                <a:sym typeface="Arvo"/>
              </a:endParaRPr>
            </a:p>
          </p:txBody>
        </p:sp>
      </p:grpSp>
      <p:sp>
        <p:nvSpPr>
          <p:cNvPr id="5" name="Freeform 5"/>
          <p:cNvSpPr/>
          <p:nvPr/>
        </p:nvSpPr>
        <p:spPr>
          <a:xfrm>
            <a:off x="-2051283" y="-881281"/>
            <a:ext cx="5350652" cy="11631852"/>
          </a:xfrm>
          <a:custGeom>
            <a:avLst/>
            <a:gdLst/>
            <a:ahLst/>
            <a:cxnLst/>
            <a:rect l="l" t="t" r="r" b="b"/>
            <a:pathLst>
              <a:path w="5350652" h="11631852">
                <a:moveTo>
                  <a:pt x="0" y="0"/>
                </a:moveTo>
                <a:lnTo>
                  <a:pt x="5350652" y="0"/>
                </a:lnTo>
                <a:lnTo>
                  <a:pt x="5350652" y="11631852"/>
                </a:lnTo>
                <a:lnTo>
                  <a:pt x="0" y="116318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14989395" y="-881281"/>
            <a:ext cx="5350652" cy="11631852"/>
          </a:xfrm>
          <a:custGeom>
            <a:avLst/>
            <a:gdLst/>
            <a:ahLst/>
            <a:cxnLst/>
            <a:rect l="l" t="t" r="r" b="b"/>
            <a:pathLst>
              <a:path w="5350652" h="11631852">
                <a:moveTo>
                  <a:pt x="0" y="0"/>
                </a:moveTo>
                <a:lnTo>
                  <a:pt x="5350652" y="0"/>
                </a:lnTo>
                <a:lnTo>
                  <a:pt x="5350652" y="11631852"/>
                </a:lnTo>
                <a:lnTo>
                  <a:pt x="0" y="116318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7" name="Freeform 7"/>
          <p:cNvSpPr/>
          <p:nvPr/>
        </p:nvSpPr>
        <p:spPr>
          <a:xfrm rot="5400000">
            <a:off x="7357787" y="5653512"/>
            <a:ext cx="3842658" cy="9698085"/>
          </a:xfrm>
          <a:custGeom>
            <a:avLst/>
            <a:gdLst/>
            <a:ahLst/>
            <a:cxnLst/>
            <a:rect l="l" t="t" r="r" b="b"/>
            <a:pathLst>
              <a:path w="3842658" h="9698085">
                <a:moveTo>
                  <a:pt x="0" y="0"/>
                </a:moveTo>
                <a:lnTo>
                  <a:pt x="3842658" y="0"/>
                </a:lnTo>
                <a:lnTo>
                  <a:pt x="3842658" y="9698086"/>
                </a:lnTo>
                <a:lnTo>
                  <a:pt x="0" y="9698086"/>
                </a:lnTo>
                <a:lnTo>
                  <a:pt x="0" y="0"/>
                </a:lnTo>
                <a:close/>
              </a:path>
            </a:pathLst>
          </a:custGeom>
          <a:blipFill>
            <a:blip r:embed="rId4">
              <a:extLst>
                <a:ext uri="{96DAC541-7B7A-43D3-8B79-37D633B846F1}">
                  <asvg:svgBlip xmlns:asvg="http://schemas.microsoft.com/office/drawing/2016/SVG/main" xmlns="" r:embed="rId5"/>
                </a:ext>
              </a:extLst>
            </a:blip>
            <a:stretch>
              <a:fillRect l="-74686" t="-17134"/>
            </a:stretch>
          </a:blipFill>
          <a:ln cap="sq">
            <a:noFill/>
            <a:prstDash val="solid"/>
            <a:miter/>
          </a:ln>
        </p:spPr>
      </p:sp>
      <p:sp>
        <p:nvSpPr>
          <p:cNvPr id="8" name="Freeform 8"/>
          <p:cNvSpPr/>
          <p:nvPr/>
        </p:nvSpPr>
        <p:spPr>
          <a:xfrm rot="5400000" flipH="1" flipV="1">
            <a:off x="7357787" y="-4983806"/>
            <a:ext cx="3842658" cy="9698085"/>
          </a:xfrm>
          <a:custGeom>
            <a:avLst/>
            <a:gdLst/>
            <a:ahLst/>
            <a:cxnLst/>
            <a:rect l="l" t="t" r="r" b="b"/>
            <a:pathLst>
              <a:path w="3842658" h="9698085">
                <a:moveTo>
                  <a:pt x="3842658" y="9698085"/>
                </a:moveTo>
                <a:lnTo>
                  <a:pt x="0" y="9698085"/>
                </a:lnTo>
                <a:lnTo>
                  <a:pt x="0" y="0"/>
                </a:lnTo>
                <a:lnTo>
                  <a:pt x="3842658" y="0"/>
                </a:lnTo>
                <a:lnTo>
                  <a:pt x="3842658" y="9698085"/>
                </a:lnTo>
                <a:close/>
              </a:path>
            </a:pathLst>
          </a:custGeom>
          <a:blipFill>
            <a:blip r:embed="rId4">
              <a:extLst>
                <a:ext uri="{96DAC541-7B7A-43D3-8B79-37D633B846F1}">
                  <asvg:svgBlip xmlns:asvg="http://schemas.microsoft.com/office/drawing/2016/SVG/main" xmlns="" r:embed="rId5"/>
                </a:ext>
              </a:extLst>
            </a:blip>
            <a:stretch>
              <a:fillRect l="-74686" t="-17134"/>
            </a:stretch>
          </a:blipFill>
          <a:ln cap="sq">
            <a:noFill/>
            <a:prstDash val="solid"/>
            <a:miter/>
          </a:ln>
        </p:spPr>
      </p:sp>
      <p:sp>
        <p:nvSpPr>
          <p:cNvPr id="9" name="Freeform 9"/>
          <p:cNvSpPr/>
          <p:nvPr/>
        </p:nvSpPr>
        <p:spPr>
          <a:xfrm>
            <a:off x="5612181" y="6138239"/>
            <a:ext cx="7063637" cy="2376502"/>
          </a:xfrm>
          <a:custGeom>
            <a:avLst/>
            <a:gdLst/>
            <a:ahLst/>
            <a:cxnLst/>
            <a:rect l="l" t="t" r="r" b="b"/>
            <a:pathLst>
              <a:path w="7063637" h="2376502">
                <a:moveTo>
                  <a:pt x="0" y="0"/>
                </a:moveTo>
                <a:lnTo>
                  <a:pt x="7063638" y="0"/>
                </a:lnTo>
                <a:lnTo>
                  <a:pt x="7063638" y="2376502"/>
                </a:lnTo>
                <a:lnTo>
                  <a:pt x="0" y="2376502"/>
                </a:lnTo>
                <a:lnTo>
                  <a:pt x="0" y="0"/>
                </a:lnTo>
                <a:close/>
              </a:path>
            </a:pathLst>
          </a:custGeom>
          <a:blipFill>
            <a:blip r:embed="rId6"/>
            <a:stretch>
              <a:fillRect l="-927" t="-12401"/>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grpSp>
        <p:nvGrpSpPr>
          <p:cNvPr id="2" name="Group 2"/>
          <p:cNvGrpSpPr/>
          <p:nvPr/>
        </p:nvGrpSpPr>
        <p:grpSpPr>
          <a:xfrm>
            <a:off x="-279842" y="-342784"/>
            <a:ext cx="8112582" cy="10972567"/>
            <a:chOff x="0" y="0"/>
            <a:chExt cx="10816777" cy="14630090"/>
          </a:xfrm>
        </p:grpSpPr>
        <p:pic>
          <p:nvPicPr>
            <p:cNvPr id="3" name="Picture 3"/>
            <p:cNvPicPr>
              <a:picLocks noChangeAspect="1"/>
            </p:cNvPicPr>
            <p:nvPr/>
          </p:nvPicPr>
          <p:blipFill>
            <a:blip r:embed="rId2"/>
            <a:srcRect t="4915" b="4915"/>
            <a:stretch>
              <a:fillRect/>
            </a:stretch>
          </p:blipFill>
          <p:spPr>
            <a:xfrm>
              <a:off x="0" y="0"/>
              <a:ext cx="10816777" cy="14630090"/>
            </a:xfrm>
            <a:prstGeom prst="rect">
              <a:avLst/>
            </a:prstGeom>
          </p:spPr>
        </p:pic>
      </p:grpSp>
      <p:sp>
        <p:nvSpPr>
          <p:cNvPr id="4" name="TextBox 4"/>
          <p:cNvSpPr txBox="1"/>
          <p:nvPr/>
        </p:nvSpPr>
        <p:spPr>
          <a:xfrm>
            <a:off x="8779839" y="1424146"/>
            <a:ext cx="8266090" cy="1311275"/>
          </a:xfrm>
          <a:prstGeom prst="rect">
            <a:avLst/>
          </a:prstGeom>
        </p:spPr>
        <p:txBody>
          <a:bodyPr lIns="0" tIns="0" rIns="0" bIns="0" rtlCol="0" anchor="t">
            <a:spAutoFit/>
          </a:bodyPr>
          <a:lstStyle/>
          <a:p>
            <a:pPr marL="0" lvl="0" indent="0" algn="l">
              <a:lnSpc>
                <a:spcPts val="5199"/>
              </a:lnSpc>
              <a:spcBef>
                <a:spcPct val="0"/>
              </a:spcBef>
            </a:pPr>
            <a:r>
              <a:rPr lang="en-US" sz="3999" b="1">
                <a:solidFill>
                  <a:srgbClr val="FFBD11"/>
                </a:solidFill>
                <a:latin typeface="Arvo Bold"/>
                <a:ea typeface="Arvo Bold"/>
                <a:cs typeface="Arvo Bold"/>
                <a:sym typeface="Arvo Bold"/>
              </a:rPr>
              <a:t>EL SIGNIFICADO DE LA CALIBRACIÓN</a:t>
            </a:r>
          </a:p>
        </p:txBody>
      </p:sp>
      <p:sp>
        <p:nvSpPr>
          <p:cNvPr id="5" name="TextBox 5"/>
          <p:cNvSpPr txBox="1"/>
          <p:nvPr/>
        </p:nvSpPr>
        <p:spPr>
          <a:xfrm>
            <a:off x="8779839" y="3426247"/>
            <a:ext cx="8479461" cy="5278120"/>
          </a:xfrm>
          <a:prstGeom prst="rect">
            <a:avLst/>
          </a:prstGeom>
        </p:spPr>
        <p:txBody>
          <a:bodyPr lIns="0" tIns="0" rIns="0" bIns="0" rtlCol="0" anchor="t">
            <a:spAutoFit/>
          </a:bodyPr>
          <a:lstStyle/>
          <a:p>
            <a:pPr algn="l">
              <a:lnSpc>
                <a:spcPts val="2839"/>
              </a:lnSpc>
            </a:pPr>
            <a:r>
              <a:rPr lang="en-US" sz="1999">
                <a:solidFill>
                  <a:srgbClr val="CAD1DD"/>
                </a:solidFill>
                <a:latin typeface="Arvo"/>
                <a:ea typeface="Arvo"/>
                <a:cs typeface="Arvo"/>
                <a:sym typeface="Arvo"/>
              </a:rPr>
              <a:t>La calibración significa utilizar un estándar de medición, para determinar la relación entre el valor mostrado por el instrumento de medición y el valor verdadero. La confiabilidad de un instrumento de medición se puede garantizar al calibrarlo de acuerdo con un estándar de medición.</a:t>
            </a:r>
          </a:p>
          <a:p>
            <a:pPr algn="l">
              <a:lnSpc>
                <a:spcPts val="2839"/>
              </a:lnSpc>
            </a:pPr>
            <a:r>
              <a:rPr lang="en-US" sz="1999">
                <a:solidFill>
                  <a:srgbClr val="CAD1DD"/>
                </a:solidFill>
                <a:latin typeface="Arvo"/>
                <a:ea typeface="Arvo"/>
                <a:cs typeface="Arvo"/>
                <a:sym typeface="Arvo"/>
              </a:rPr>
              <a:t> </a:t>
            </a:r>
          </a:p>
          <a:p>
            <a:pPr algn="l">
              <a:lnSpc>
                <a:spcPts val="2839"/>
              </a:lnSpc>
            </a:pPr>
            <a:r>
              <a:rPr lang="en-US" sz="1999">
                <a:solidFill>
                  <a:srgbClr val="CAD1DD"/>
                </a:solidFill>
                <a:latin typeface="Arvo"/>
                <a:ea typeface="Arvo"/>
                <a:cs typeface="Arvo"/>
                <a:sym typeface="Arvo"/>
              </a:rPr>
              <a:t>Generalmente, la calibración se realiza dos veces: antes y después de usar el instrumento de medición. Cuando un instrumento de medición se usa continuamente y se calibra periódicamente, este intervalo debe determinarse por adelantado y seguirse estrictamente. Esto se llama el "intervalo de calibración". </a:t>
            </a:r>
          </a:p>
          <a:p>
            <a:pPr algn="l">
              <a:lnSpc>
                <a:spcPts val="2839"/>
              </a:lnSpc>
            </a:pPr>
            <a:endParaRPr lang="en-US" sz="1999">
              <a:solidFill>
                <a:srgbClr val="CAD1DD"/>
              </a:solidFill>
              <a:latin typeface="Arvo"/>
              <a:ea typeface="Arvo"/>
              <a:cs typeface="Arvo"/>
              <a:sym typeface="Arvo"/>
            </a:endParaRPr>
          </a:p>
          <a:p>
            <a:pPr marL="0" lvl="1" indent="0" algn="l">
              <a:lnSpc>
                <a:spcPts val="2839"/>
              </a:lnSpc>
              <a:spcBef>
                <a:spcPct val="0"/>
              </a:spcBef>
            </a:pPr>
            <a:r>
              <a:rPr lang="en-US" sz="1999">
                <a:solidFill>
                  <a:srgbClr val="CAD1DD"/>
                </a:solidFill>
                <a:latin typeface="Arvo"/>
                <a:ea typeface="Arvo"/>
                <a:cs typeface="Arvo"/>
                <a:sym typeface="Arvo"/>
              </a:rPr>
              <a:t>Para determinar el intervalo, consulte las recomendaciones del fabricante y también evalúelo en función de la frecuencia de uso del instrumento de medición</a:t>
            </a:r>
          </a:p>
        </p:txBody>
      </p:sp>
      <p:sp>
        <p:nvSpPr>
          <p:cNvPr id="6" name="Freeform 6"/>
          <p:cNvSpPr/>
          <p:nvPr/>
        </p:nvSpPr>
        <p:spPr>
          <a:xfrm rot="-10800000">
            <a:off x="15447228" y="-1929590"/>
            <a:ext cx="4580071" cy="4665011"/>
          </a:xfrm>
          <a:custGeom>
            <a:avLst/>
            <a:gdLst/>
            <a:ahLst/>
            <a:cxnLst/>
            <a:rect l="l" t="t" r="r" b="b"/>
            <a:pathLst>
              <a:path w="4580071" h="4665011">
                <a:moveTo>
                  <a:pt x="0" y="0"/>
                </a:moveTo>
                <a:lnTo>
                  <a:pt x="4580071" y="0"/>
                </a:lnTo>
                <a:lnTo>
                  <a:pt x="4580071" y="4665011"/>
                </a:lnTo>
                <a:lnTo>
                  <a:pt x="0" y="4665011"/>
                </a:lnTo>
                <a:lnTo>
                  <a:pt x="0" y="0"/>
                </a:lnTo>
                <a:close/>
              </a:path>
            </a:pathLst>
          </a:custGeom>
          <a:blipFill>
            <a:blip r:embed="rId3">
              <a:extLst>
                <a:ext uri="{96DAC541-7B7A-43D3-8B79-37D633B846F1}">
                  <asvg:svgBlip xmlns:asvg="http://schemas.microsoft.com/office/drawing/2016/SVG/main" xmlns="" r:embed="rId4"/>
                </a:ext>
              </a:extLst>
            </a:blip>
            <a:stretch>
              <a:fillRect t="-107511" r="-210822"/>
            </a:stretch>
          </a:blipFill>
          <a:ln cap="sq">
            <a:noFill/>
            <a:prstDash val="solid"/>
            <a:miter/>
          </a:ln>
        </p:spPr>
      </p:sp>
      <p:sp>
        <p:nvSpPr>
          <p:cNvPr id="7" name="Freeform 7"/>
          <p:cNvSpPr/>
          <p:nvPr/>
        </p:nvSpPr>
        <p:spPr>
          <a:xfrm rot="-10800000">
            <a:off x="6294207" y="8885298"/>
            <a:ext cx="3077066" cy="3134132"/>
          </a:xfrm>
          <a:custGeom>
            <a:avLst/>
            <a:gdLst/>
            <a:ahLst/>
            <a:cxnLst/>
            <a:rect l="l" t="t" r="r" b="b"/>
            <a:pathLst>
              <a:path w="3077066" h="3134132">
                <a:moveTo>
                  <a:pt x="0" y="0"/>
                </a:moveTo>
                <a:lnTo>
                  <a:pt x="3077066" y="0"/>
                </a:lnTo>
                <a:lnTo>
                  <a:pt x="3077066" y="3134133"/>
                </a:lnTo>
                <a:lnTo>
                  <a:pt x="0" y="3134133"/>
                </a:lnTo>
                <a:lnTo>
                  <a:pt x="0" y="0"/>
                </a:lnTo>
                <a:close/>
              </a:path>
            </a:pathLst>
          </a:custGeom>
          <a:blipFill>
            <a:blip r:embed="rId3">
              <a:extLst>
                <a:ext uri="{96DAC541-7B7A-43D3-8B79-37D633B846F1}">
                  <asvg:svgBlip xmlns:asvg="http://schemas.microsoft.com/office/drawing/2016/SVG/main" xmlns="" r:embed="rId4"/>
                </a:ext>
              </a:extLst>
            </a:blip>
            <a:stretch>
              <a:fillRect t="-107511" r="-210822"/>
            </a:stretch>
          </a:blipFill>
          <a:ln cap="sq">
            <a:noFill/>
            <a:prstDash val="solid"/>
            <a:miter/>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sp>
        <p:nvSpPr>
          <p:cNvPr id="2" name="Freeform 2"/>
          <p:cNvSpPr/>
          <p:nvPr/>
        </p:nvSpPr>
        <p:spPr>
          <a:xfrm>
            <a:off x="273425" y="2128038"/>
            <a:ext cx="4005083" cy="4012378"/>
          </a:xfrm>
          <a:custGeom>
            <a:avLst/>
            <a:gdLst/>
            <a:ahLst/>
            <a:cxnLst/>
            <a:rect l="l" t="t" r="r" b="b"/>
            <a:pathLst>
              <a:path w="4005083" h="4012378">
                <a:moveTo>
                  <a:pt x="0" y="0"/>
                </a:moveTo>
                <a:lnTo>
                  <a:pt x="4005083" y="0"/>
                </a:lnTo>
                <a:lnTo>
                  <a:pt x="4005083" y="4012378"/>
                </a:lnTo>
                <a:lnTo>
                  <a:pt x="0" y="40123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3115189" y="-4652433"/>
            <a:ext cx="7058042" cy="7070898"/>
          </a:xfrm>
          <a:custGeom>
            <a:avLst/>
            <a:gdLst/>
            <a:ahLst/>
            <a:cxnLst/>
            <a:rect l="l" t="t" r="r" b="b"/>
            <a:pathLst>
              <a:path w="7058042" h="7070898">
                <a:moveTo>
                  <a:pt x="0" y="0"/>
                </a:moveTo>
                <a:lnTo>
                  <a:pt x="7058042" y="0"/>
                </a:lnTo>
                <a:lnTo>
                  <a:pt x="7058042" y="7070898"/>
                </a:lnTo>
                <a:lnTo>
                  <a:pt x="0" y="707089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a:off x="2511096" y="4313039"/>
            <a:ext cx="4255072" cy="4833750"/>
            <a:chOff x="0" y="0"/>
            <a:chExt cx="1120677" cy="1273086"/>
          </a:xfrm>
        </p:grpSpPr>
        <p:sp>
          <p:nvSpPr>
            <p:cNvPr id="5" name="Freeform 5"/>
            <p:cNvSpPr/>
            <p:nvPr/>
          </p:nvSpPr>
          <p:spPr>
            <a:xfrm>
              <a:off x="0" y="0"/>
              <a:ext cx="1120677" cy="1273086"/>
            </a:xfrm>
            <a:custGeom>
              <a:avLst/>
              <a:gdLst/>
              <a:ahLst/>
              <a:cxnLst/>
              <a:rect l="l" t="t" r="r" b="b"/>
              <a:pathLst>
                <a:path w="1120677" h="1273086">
                  <a:moveTo>
                    <a:pt x="0" y="0"/>
                  </a:moveTo>
                  <a:lnTo>
                    <a:pt x="1120677" y="0"/>
                  </a:lnTo>
                  <a:lnTo>
                    <a:pt x="1120677" y="1273086"/>
                  </a:lnTo>
                  <a:lnTo>
                    <a:pt x="0" y="1273086"/>
                  </a:lnTo>
                  <a:close/>
                </a:path>
              </a:pathLst>
            </a:custGeom>
            <a:solidFill>
              <a:srgbClr val="1D3A6E"/>
            </a:solidFill>
            <a:ln w="38100" cap="sq">
              <a:solidFill>
                <a:srgbClr val="FFBD11"/>
              </a:solidFill>
              <a:prstDash val="solid"/>
              <a:miter/>
            </a:ln>
          </p:spPr>
        </p:sp>
        <p:sp>
          <p:nvSpPr>
            <p:cNvPr id="6" name="TextBox 6"/>
            <p:cNvSpPr txBox="1"/>
            <p:nvPr/>
          </p:nvSpPr>
          <p:spPr>
            <a:xfrm>
              <a:off x="0" y="-9525"/>
              <a:ext cx="1120677" cy="1282611"/>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7" name="Group 7"/>
          <p:cNvGrpSpPr/>
          <p:nvPr/>
        </p:nvGrpSpPr>
        <p:grpSpPr>
          <a:xfrm>
            <a:off x="7018673" y="4313039"/>
            <a:ext cx="4255072" cy="4833750"/>
            <a:chOff x="0" y="0"/>
            <a:chExt cx="1120677" cy="1273086"/>
          </a:xfrm>
        </p:grpSpPr>
        <p:sp>
          <p:nvSpPr>
            <p:cNvPr id="8" name="Freeform 8"/>
            <p:cNvSpPr/>
            <p:nvPr/>
          </p:nvSpPr>
          <p:spPr>
            <a:xfrm>
              <a:off x="0" y="0"/>
              <a:ext cx="1120677" cy="1273086"/>
            </a:xfrm>
            <a:custGeom>
              <a:avLst/>
              <a:gdLst/>
              <a:ahLst/>
              <a:cxnLst/>
              <a:rect l="l" t="t" r="r" b="b"/>
              <a:pathLst>
                <a:path w="1120677" h="1273086">
                  <a:moveTo>
                    <a:pt x="0" y="0"/>
                  </a:moveTo>
                  <a:lnTo>
                    <a:pt x="1120677" y="0"/>
                  </a:lnTo>
                  <a:lnTo>
                    <a:pt x="1120677" y="1273086"/>
                  </a:lnTo>
                  <a:lnTo>
                    <a:pt x="0" y="1273086"/>
                  </a:lnTo>
                  <a:close/>
                </a:path>
              </a:pathLst>
            </a:custGeom>
            <a:solidFill>
              <a:srgbClr val="1D3A6E"/>
            </a:solidFill>
            <a:ln w="38100" cap="sq">
              <a:solidFill>
                <a:srgbClr val="FFBD11"/>
              </a:solidFill>
              <a:prstDash val="solid"/>
              <a:miter/>
            </a:ln>
          </p:spPr>
        </p:sp>
        <p:sp>
          <p:nvSpPr>
            <p:cNvPr id="9" name="TextBox 9"/>
            <p:cNvSpPr txBox="1"/>
            <p:nvPr/>
          </p:nvSpPr>
          <p:spPr>
            <a:xfrm>
              <a:off x="0" y="-9525"/>
              <a:ext cx="1120677" cy="1282611"/>
            </a:xfrm>
            <a:prstGeom prst="rect">
              <a:avLst/>
            </a:prstGeom>
          </p:spPr>
          <p:txBody>
            <a:bodyPr lIns="50800" tIns="50800" rIns="50800" bIns="50800" rtlCol="0" anchor="ctr"/>
            <a:lstStyle/>
            <a:p>
              <a:pPr marL="0" lvl="0" indent="0" algn="ctr">
                <a:lnSpc>
                  <a:spcPts val="2952"/>
                </a:lnSpc>
                <a:spcBef>
                  <a:spcPct val="0"/>
                </a:spcBef>
              </a:pPr>
              <a:endParaRPr/>
            </a:p>
          </p:txBody>
        </p:sp>
      </p:grpSp>
      <p:sp>
        <p:nvSpPr>
          <p:cNvPr id="10" name="Freeform 10"/>
          <p:cNvSpPr/>
          <p:nvPr/>
        </p:nvSpPr>
        <p:spPr>
          <a:xfrm>
            <a:off x="13092560" y="6140416"/>
            <a:ext cx="6001812" cy="6012744"/>
          </a:xfrm>
          <a:custGeom>
            <a:avLst/>
            <a:gdLst/>
            <a:ahLst/>
            <a:cxnLst/>
            <a:rect l="l" t="t" r="r" b="b"/>
            <a:pathLst>
              <a:path w="6001812" h="6012744">
                <a:moveTo>
                  <a:pt x="0" y="0"/>
                </a:moveTo>
                <a:lnTo>
                  <a:pt x="6001812" y="0"/>
                </a:lnTo>
                <a:lnTo>
                  <a:pt x="6001812" y="6012744"/>
                </a:lnTo>
                <a:lnTo>
                  <a:pt x="0" y="60127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11" name="Group 11"/>
          <p:cNvGrpSpPr/>
          <p:nvPr/>
        </p:nvGrpSpPr>
        <p:grpSpPr>
          <a:xfrm>
            <a:off x="11521831" y="4313039"/>
            <a:ext cx="4255072" cy="4833750"/>
            <a:chOff x="0" y="0"/>
            <a:chExt cx="1120677" cy="1273086"/>
          </a:xfrm>
        </p:grpSpPr>
        <p:sp>
          <p:nvSpPr>
            <p:cNvPr id="12" name="Freeform 12"/>
            <p:cNvSpPr/>
            <p:nvPr/>
          </p:nvSpPr>
          <p:spPr>
            <a:xfrm>
              <a:off x="0" y="0"/>
              <a:ext cx="1120677" cy="1273086"/>
            </a:xfrm>
            <a:custGeom>
              <a:avLst/>
              <a:gdLst/>
              <a:ahLst/>
              <a:cxnLst/>
              <a:rect l="l" t="t" r="r" b="b"/>
              <a:pathLst>
                <a:path w="1120677" h="1273086">
                  <a:moveTo>
                    <a:pt x="0" y="0"/>
                  </a:moveTo>
                  <a:lnTo>
                    <a:pt x="1120677" y="0"/>
                  </a:lnTo>
                  <a:lnTo>
                    <a:pt x="1120677" y="1273086"/>
                  </a:lnTo>
                  <a:lnTo>
                    <a:pt x="0" y="1273086"/>
                  </a:lnTo>
                  <a:close/>
                </a:path>
              </a:pathLst>
            </a:custGeom>
            <a:solidFill>
              <a:srgbClr val="1D3A6E"/>
            </a:solidFill>
            <a:ln w="38100" cap="sq">
              <a:solidFill>
                <a:srgbClr val="FFBD11"/>
              </a:solidFill>
              <a:prstDash val="solid"/>
              <a:miter/>
            </a:ln>
          </p:spPr>
        </p:sp>
        <p:sp>
          <p:nvSpPr>
            <p:cNvPr id="13" name="TextBox 13"/>
            <p:cNvSpPr txBox="1"/>
            <p:nvPr/>
          </p:nvSpPr>
          <p:spPr>
            <a:xfrm>
              <a:off x="0" y="-9525"/>
              <a:ext cx="1120677" cy="1282611"/>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14" name="Group 14"/>
          <p:cNvGrpSpPr/>
          <p:nvPr/>
        </p:nvGrpSpPr>
        <p:grpSpPr>
          <a:xfrm>
            <a:off x="8204320" y="3373316"/>
            <a:ext cx="1879445" cy="187944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16" name="TextBox 16"/>
            <p:cNvSpPr txBox="1"/>
            <p:nvPr/>
          </p:nvSpPr>
          <p:spPr>
            <a:xfrm>
              <a:off x="76200" y="104775"/>
              <a:ext cx="660400" cy="631825"/>
            </a:xfrm>
            <a:prstGeom prst="rect">
              <a:avLst/>
            </a:prstGeom>
          </p:spPr>
          <p:txBody>
            <a:bodyPr lIns="50800" tIns="50800" rIns="50800" bIns="50800" rtlCol="0" anchor="ctr"/>
            <a:lstStyle/>
            <a:p>
              <a:pPr marL="0" lvl="0" indent="0" algn="ctr">
                <a:lnSpc>
                  <a:spcPts val="5650"/>
                </a:lnSpc>
                <a:spcBef>
                  <a:spcPct val="0"/>
                </a:spcBef>
              </a:pPr>
              <a:r>
                <a:rPr lang="en-US" sz="5000" b="1" u="none" strike="noStrike" spc="235">
                  <a:solidFill>
                    <a:srgbClr val="1D3A6E"/>
                  </a:solidFill>
                  <a:latin typeface="Arvo Bold"/>
                  <a:ea typeface="Arvo Bold"/>
                  <a:cs typeface="Arvo Bold"/>
                  <a:sym typeface="Arvo Bold"/>
                </a:rPr>
                <a:t>2</a:t>
              </a:r>
            </a:p>
          </p:txBody>
        </p:sp>
      </p:grpSp>
      <p:grpSp>
        <p:nvGrpSpPr>
          <p:cNvPr id="17" name="Group 17"/>
          <p:cNvGrpSpPr/>
          <p:nvPr/>
        </p:nvGrpSpPr>
        <p:grpSpPr>
          <a:xfrm>
            <a:off x="12709645" y="3373316"/>
            <a:ext cx="1879445" cy="187944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a:ln cap="sq">
              <a:noFill/>
              <a:prstDash val="solid"/>
              <a:miter/>
            </a:ln>
          </p:spPr>
        </p:sp>
        <p:sp>
          <p:nvSpPr>
            <p:cNvPr id="19" name="TextBox 19"/>
            <p:cNvSpPr txBox="1"/>
            <p:nvPr/>
          </p:nvSpPr>
          <p:spPr>
            <a:xfrm>
              <a:off x="76200" y="104775"/>
              <a:ext cx="660400" cy="631825"/>
            </a:xfrm>
            <a:prstGeom prst="rect">
              <a:avLst/>
            </a:prstGeom>
          </p:spPr>
          <p:txBody>
            <a:bodyPr lIns="50800" tIns="50800" rIns="50800" bIns="50800" rtlCol="0" anchor="ctr"/>
            <a:lstStyle/>
            <a:p>
              <a:pPr marL="0" lvl="0" indent="0" algn="ctr">
                <a:lnSpc>
                  <a:spcPts val="5650"/>
                </a:lnSpc>
                <a:spcBef>
                  <a:spcPct val="0"/>
                </a:spcBef>
              </a:pPr>
              <a:r>
                <a:rPr lang="en-US" sz="5000" b="1" u="none" strike="noStrike" spc="235">
                  <a:solidFill>
                    <a:srgbClr val="1D3A6E"/>
                  </a:solidFill>
                  <a:latin typeface="Arvo Bold"/>
                  <a:ea typeface="Arvo Bold"/>
                  <a:cs typeface="Arvo Bold"/>
                  <a:sym typeface="Arvo Bold"/>
                </a:rPr>
                <a:t>3</a:t>
              </a:r>
            </a:p>
          </p:txBody>
        </p:sp>
      </p:grpSp>
      <p:grpSp>
        <p:nvGrpSpPr>
          <p:cNvPr id="20" name="Group 20"/>
          <p:cNvGrpSpPr/>
          <p:nvPr/>
        </p:nvGrpSpPr>
        <p:grpSpPr>
          <a:xfrm>
            <a:off x="3698910" y="3373316"/>
            <a:ext cx="1879445" cy="1879445"/>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11"/>
            </a:solidFill>
          </p:spPr>
        </p:sp>
        <p:sp>
          <p:nvSpPr>
            <p:cNvPr id="22" name="TextBox 22"/>
            <p:cNvSpPr txBox="1"/>
            <p:nvPr/>
          </p:nvSpPr>
          <p:spPr>
            <a:xfrm>
              <a:off x="76200" y="104775"/>
              <a:ext cx="660400" cy="631825"/>
            </a:xfrm>
            <a:prstGeom prst="rect">
              <a:avLst/>
            </a:prstGeom>
          </p:spPr>
          <p:txBody>
            <a:bodyPr lIns="50800" tIns="50800" rIns="50800" bIns="50800" rtlCol="0" anchor="ctr"/>
            <a:lstStyle/>
            <a:p>
              <a:pPr algn="ctr">
                <a:lnSpc>
                  <a:spcPts val="5650"/>
                </a:lnSpc>
              </a:pPr>
              <a:r>
                <a:rPr lang="en-US" sz="5000" b="1" spc="235">
                  <a:solidFill>
                    <a:srgbClr val="1D3A6E"/>
                  </a:solidFill>
                  <a:latin typeface="Arvo Bold"/>
                  <a:ea typeface="Arvo Bold"/>
                  <a:cs typeface="Arvo Bold"/>
                  <a:sym typeface="Arvo Bold"/>
                </a:rPr>
                <a:t>1</a:t>
              </a:r>
            </a:p>
          </p:txBody>
        </p:sp>
      </p:grpSp>
      <p:grpSp>
        <p:nvGrpSpPr>
          <p:cNvPr id="23" name="Group 23"/>
          <p:cNvGrpSpPr/>
          <p:nvPr/>
        </p:nvGrpSpPr>
        <p:grpSpPr>
          <a:xfrm>
            <a:off x="2814595" y="5348104"/>
            <a:ext cx="3648075" cy="3778620"/>
            <a:chOff x="0" y="0"/>
            <a:chExt cx="4864100" cy="5038159"/>
          </a:xfrm>
        </p:grpSpPr>
        <p:sp>
          <p:nvSpPr>
            <p:cNvPr id="24" name="TextBox 24"/>
            <p:cNvSpPr txBox="1"/>
            <p:nvPr/>
          </p:nvSpPr>
          <p:spPr>
            <a:xfrm>
              <a:off x="0" y="980848"/>
              <a:ext cx="4864100" cy="4057311"/>
            </a:xfrm>
            <a:prstGeom prst="rect">
              <a:avLst/>
            </a:prstGeom>
          </p:spPr>
          <p:txBody>
            <a:bodyPr lIns="0" tIns="0" rIns="0" bIns="0" rtlCol="0" anchor="t">
              <a:spAutoFit/>
            </a:bodyPr>
            <a:lstStyle/>
            <a:p>
              <a:pPr algn="ctr">
                <a:lnSpc>
                  <a:spcPts val="2431"/>
                </a:lnSpc>
              </a:pPr>
              <a:r>
                <a:rPr lang="en-US" sz="1899">
                  <a:solidFill>
                    <a:srgbClr val="CAD1DD"/>
                  </a:solidFill>
                  <a:latin typeface="Arvo"/>
                  <a:ea typeface="Arvo"/>
                  <a:cs typeface="Arvo"/>
                  <a:sym typeface="Arvo"/>
                </a:rPr>
                <a:t>Son elementos que permiten cuantificar magnitudes físicas y pueden variar desde simples reglas hasta complejos dispositivos electrónicos. Son fundamentales para ayudar a garantizar la calidad de los productos y cumplir con los estándares de precisión.</a:t>
              </a:r>
            </a:p>
            <a:p>
              <a:pPr marL="0" lvl="1" indent="0" algn="ctr">
                <a:lnSpc>
                  <a:spcPts val="2431"/>
                </a:lnSpc>
                <a:spcBef>
                  <a:spcPct val="0"/>
                </a:spcBef>
              </a:pPr>
              <a:endParaRPr lang="en-US" sz="1899">
                <a:solidFill>
                  <a:srgbClr val="CAD1DD"/>
                </a:solidFill>
                <a:latin typeface="Arvo"/>
                <a:ea typeface="Arvo"/>
                <a:cs typeface="Arvo"/>
                <a:sym typeface="Arvo"/>
              </a:endParaRPr>
            </a:p>
          </p:txBody>
        </p:sp>
        <p:sp>
          <p:nvSpPr>
            <p:cNvPr id="25" name="TextBox 25"/>
            <p:cNvSpPr txBox="1"/>
            <p:nvPr/>
          </p:nvSpPr>
          <p:spPr>
            <a:xfrm>
              <a:off x="0" y="-19050"/>
              <a:ext cx="4864100" cy="836930"/>
            </a:xfrm>
            <a:prstGeom prst="rect">
              <a:avLst/>
            </a:prstGeom>
          </p:spPr>
          <p:txBody>
            <a:bodyPr lIns="0" tIns="0" rIns="0" bIns="0" rtlCol="0" anchor="t">
              <a:spAutoFit/>
            </a:bodyPr>
            <a:lstStyle/>
            <a:p>
              <a:pPr marL="0" lvl="0" indent="0" algn="ctr">
                <a:lnSpc>
                  <a:spcPts val="2520"/>
                </a:lnSpc>
                <a:spcBef>
                  <a:spcPct val="0"/>
                </a:spcBef>
              </a:pPr>
              <a:r>
                <a:rPr lang="en-US" sz="2000" b="1">
                  <a:solidFill>
                    <a:srgbClr val="FFBD11"/>
                  </a:solidFill>
                  <a:latin typeface="Arvo Bold"/>
                  <a:ea typeface="Arvo Bold"/>
                  <a:cs typeface="Arvo Bold"/>
                  <a:sym typeface="Arvo Bold"/>
                </a:rPr>
                <a:t>¿Qué es un instrumento de medición?</a:t>
              </a:r>
            </a:p>
          </p:txBody>
        </p:sp>
      </p:grpSp>
      <p:grpSp>
        <p:nvGrpSpPr>
          <p:cNvPr id="26" name="Group 26"/>
          <p:cNvGrpSpPr/>
          <p:nvPr/>
        </p:nvGrpSpPr>
        <p:grpSpPr>
          <a:xfrm>
            <a:off x="7320005" y="5348104"/>
            <a:ext cx="3648075" cy="4083420"/>
            <a:chOff x="0" y="0"/>
            <a:chExt cx="4864100" cy="5444560"/>
          </a:xfrm>
        </p:grpSpPr>
        <p:sp>
          <p:nvSpPr>
            <p:cNvPr id="27" name="TextBox 27"/>
            <p:cNvSpPr txBox="1"/>
            <p:nvPr/>
          </p:nvSpPr>
          <p:spPr>
            <a:xfrm>
              <a:off x="0" y="980848"/>
              <a:ext cx="4864100" cy="4463711"/>
            </a:xfrm>
            <a:prstGeom prst="rect">
              <a:avLst/>
            </a:prstGeom>
          </p:spPr>
          <p:txBody>
            <a:bodyPr lIns="0" tIns="0" rIns="0" bIns="0" rtlCol="0" anchor="t">
              <a:spAutoFit/>
            </a:bodyPr>
            <a:lstStyle/>
            <a:p>
              <a:pPr algn="ctr">
                <a:lnSpc>
                  <a:spcPts val="2431"/>
                </a:lnSpc>
              </a:pPr>
              <a:r>
                <a:rPr lang="en-US" sz="1899" spc="-55">
                  <a:solidFill>
                    <a:srgbClr val="CAD1DD"/>
                  </a:solidFill>
                  <a:latin typeface="Arvo"/>
                  <a:ea typeface="Arvo"/>
                  <a:cs typeface="Arvo"/>
                  <a:sym typeface="Arvo"/>
                </a:rPr>
                <a:t>Se refiere al proceso de ajustar la medición en instrumentos o dispositivos para asegurar que proporcionan resultados precisos y confiables. Por ejemplo, calibrar un termómetro significa ajustarlos para que mida la temperatura de manera precisa y evitar los datos erróneos. </a:t>
              </a:r>
            </a:p>
            <a:p>
              <a:pPr marL="0" lvl="1" indent="0" algn="ctr">
                <a:lnSpc>
                  <a:spcPts val="2431"/>
                </a:lnSpc>
                <a:spcBef>
                  <a:spcPct val="0"/>
                </a:spcBef>
              </a:pPr>
              <a:endParaRPr lang="en-US" sz="1899" spc="-55">
                <a:solidFill>
                  <a:srgbClr val="CAD1DD"/>
                </a:solidFill>
                <a:latin typeface="Arvo"/>
                <a:ea typeface="Arvo"/>
                <a:cs typeface="Arvo"/>
                <a:sym typeface="Arvo"/>
              </a:endParaRPr>
            </a:p>
          </p:txBody>
        </p:sp>
        <p:sp>
          <p:nvSpPr>
            <p:cNvPr id="28" name="TextBox 28"/>
            <p:cNvSpPr txBox="1"/>
            <p:nvPr/>
          </p:nvSpPr>
          <p:spPr>
            <a:xfrm>
              <a:off x="0" y="-19050"/>
              <a:ext cx="4864100" cy="836930"/>
            </a:xfrm>
            <a:prstGeom prst="rect">
              <a:avLst/>
            </a:prstGeom>
          </p:spPr>
          <p:txBody>
            <a:bodyPr lIns="0" tIns="0" rIns="0" bIns="0" rtlCol="0" anchor="t">
              <a:spAutoFit/>
            </a:bodyPr>
            <a:lstStyle/>
            <a:p>
              <a:pPr algn="ctr">
                <a:lnSpc>
                  <a:spcPts val="2520"/>
                </a:lnSpc>
              </a:pPr>
              <a:r>
                <a:rPr lang="en-US" sz="2000" b="1">
                  <a:solidFill>
                    <a:srgbClr val="FFBD11"/>
                  </a:solidFill>
                  <a:latin typeface="Arvo Bold"/>
                  <a:ea typeface="Arvo Bold"/>
                  <a:cs typeface="Arvo Bold"/>
                  <a:sym typeface="Arvo Bold"/>
                </a:rPr>
                <a:t>¿Qué significa calibrar?</a:t>
              </a:r>
            </a:p>
            <a:p>
              <a:pPr marL="0" lvl="0" indent="0" algn="ctr">
                <a:lnSpc>
                  <a:spcPts val="2520"/>
                </a:lnSpc>
                <a:spcBef>
                  <a:spcPct val="0"/>
                </a:spcBef>
              </a:pPr>
              <a:endParaRPr lang="en-US" sz="2000" b="1">
                <a:solidFill>
                  <a:srgbClr val="FFBD11"/>
                </a:solidFill>
                <a:latin typeface="Arvo Bold"/>
                <a:ea typeface="Arvo Bold"/>
                <a:cs typeface="Arvo Bold"/>
                <a:sym typeface="Arvo Bold"/>
              </a:endParaRPr>
            </a:p>
          </p:txBody>
        </p:sp>
      </p:grpSp>
      <p:grpSp>
        <p:nvGrpSpPr>
          <p:cNvPr id="29" name="Group 29"/>
          <p:cNvGrpSpPr/>
          <p:nvPr/>
        </p:nvGrpSpPr>
        <p:grpSpPr>
          <a:xfrm>
            <a:off x="11825330" y="5348104"/>
            <a:ext cx="3648075" cy="3031860"/>
            <a:chOff x="0" y="0"/>
            <a:chExt cx="4864100" cy="4042480"/>
          </a:xfrm>
        </p:grpSpPr>
        <p:sp>
          <p:nvSpPr>
            <p:cNvPr id="30" name="TextBox 30"/>
            <p:cNvSpPr txBox="1"/>
            <p:nvPr/>
          </p:nvSpPr>
          <p:spPr>
            <a:xfrm>
              <a:off x="0" y="1610768"/>
              <a:ext cx="4864100" cy="2431711"/>
            </a:xfrm>
            <a:prstGeom prst="rect">
              <a:avLst/>
            </a:prstGeom>
          </p:spPr>
          <p:txBody>
            <a:bodyPr lIns="0" tIns="0" rIns="0" bIns="0" rtlCol="0" anchor="t">
              <a:spAutoFit/>
            </a:bodyPr>
            <a:lstStyle/>
            <a:p>
              <a:pPr algn="ctr">
                <a:lnSpc>
                  <a:spcPts val="2431"/>
                </a:lnSpc>
              </a:pPr>
              <a:r>
                <a:rPr lang="en-US" sz="1899">
                  <a:solidFill>
                    <a:srgbClr val="CAD1DD"/>
                  </a:solidFill>
                  <a:latin typeface="Arvo"/>
                  <a:ea typeface="Arvo"/>
                  <a:cs typeface="Arvo"/>
                  <a:sym typeface="Arvo"/>
                </a:rPr>
                <a:t>La</a:t>
              </a:r>
              <a:r>
                <a:rPr lang="en-US" sz="1899" u="sng">
                  <a:solidFill>
                    <a:srgbClr val="CAD1DD"/>
                  </a:solidFill>
                  <a:latin typeface="Arvo"/>
                  <a:ea typeface="Arvo"/>
                  <a:cs typeface="Arvo"/>
                  <a:sym typeface="Arvo"/>
                  <a:hlinkClick r:id="rId4" tooltip="https://laboratoriosigma.com/blog/calibracion-y-caracterizacion-de-bloque-seco/"/>
                </a:rPr>
                <a:t> </a:t>
              </a:r>
              <a:r>
                <a:rPr lang="en-US" sz="1899">
                  <a:solidFill>
                    <a:srgbClr val="CAD1DD"/>
                  </a:solidFill>
                  <a:latin typeface="Arvo"/>
                  <a:ea typeface="Arvo"/>
                  <a:cs typeface="Arvo"/>
                  <a:sym typeface="Arvo"/>
                  <a:hlinkClick r:id="rId4" tooltip="https://laboratoriosigma.com/blog/calibracion-y-caracterizacion-de-bloque-seco/"/>
                </a:rPr>
                <a:t>calibración de un instrument</a:t>
              </a:r>
              <a:r>
                <a:rPr lang="en-US" sz="1899">
                  <a:solidFill>
                    <a:srgbClr val="CAD1DD"/>
                  </a:solidFill>
                  <a:latin typeface="Arvo"/>
                  <a:ea typeface="Arvo"/>
                  <a:cs typeface="Arvo"/>
                  <a:sym typeface="Arvo"/>
                </a:rPr>
                <a:t>o es un proceso crucial para garantizar su exactitud. Sigue estos pasos simples.</a:t>
              </a:r>
            </a:p>
            <a:p>
              <a:pPr marL="0" lvl="1" indent="0" algn="ctr">
                <a:lnSpc>
                  <a:spcPts val="2431"/>
                </a:lnSpc>
                <a:spcBef>
                  <a:spcPct val="0"/>
                </a:spcBef>
              </a:pPr>
              <a:endParaRPr lang="en-US" sz="1899">
                <a:solidFill>
                  <a:srgbClr val="CAD1DD"/>
                </a:solidFill>
                <a:latin typeface="Arvo"/>
                <a:ea typeface="Arvo"/>
                <a:cs typeface="Arvo"/>
                <a:sym typeface="Arvo"/>
              </a:endParaRPr>
            </a:p>
          </p:txBody>
        </p:sp>
        <p:sp>
          <p:nvSpPr>
            <p:cNvPr id="31" name="TextBox 31"/>
            <p:cNvSpPr txBox="1"/>
            <p:nvPr/>
          </p:nvSpPr>
          <p:spPr>
            <a:xfrm>
              <a:off x="0" y="-19050"/>
              <a:ext cx="4864100" cy="1466850"/>
            </a:xfrm>
            <a:prstGeom prst="rect">
              <a:avLst/>
            </a:prstGeom>
          </p:spPr>
          <p:txBody>
            <a:bodyPr lIns="0" tIns="0" rIns="0" bIns="0" rtlCol="0" anchor="t">
              <a:spAutoFit/>
            </a:bodyPr>
            <a:lstStyle/>
            <a:p>
              <a:pPr algn="ctr">
                <a:lnSpc>
                  <a:spcPts val="2520"/>
                </a:lnSpc>
              </a:pPr>
              <a:r>
                <a:rPr lang="en-US" sz="2000" b="1">
                  <a:solidFill>
                    <a:srgbClr val="FFBD11"/>
                  </a:solidFill>
                  <a:latin typeface="Arvo Bold"/>
                  <a:ea typeface="Arvo Bold"/>
                  <a:cs typeface="Arvo Bold"/>
                  <a:sym typeface="Arvo Bold"/>
                </a:rPr>
                <a:t>¿Cómo calibrar un instrumento de medición?</a:t>
              </a:r>
            </a:p>
            <a:p>
              <a:pPr marL="0" lvl="0" indent="0" algn="ctr">
                <a:lnSpc>
                  <a:spcPts val="3779"/>
                </a:lnSpc>
                <a:spcBef>
                  <a:spcPct val="0"/>
                </a:spcBef>
              </a:pPr>
              <a:endParaRPr lang="en-US" sz="2000" b="1">
                <a:solidFill>
                  <a:srgbClr val="FFBD11"/>
                </a:solidFill>
                <a:latin typeface="Arvo Bold"/>
                <a:ea typeface="Arvo Bold"/>
                <a:cs typeface="Arvo Bold"/>
                <a:sym typeface="Arvo Bold"/>
              </a:endParaRPr>
            </a:p>
          </p:txBody>
        </p:sp>
      </p:grpSp>
      <p:sp>
        <p:nvSpPr>
          <p:cNvPr id="32" name="TextBox 32"/>
          <p:cNvSpPr txBox="1"/>
          <p:nvPr/>
        </p:nvSpPr>
        <p:spPr>
          <a:xfrm>
            <a:off x="3942853" y="1276697"/>
            <a:ext cx="10406712" cy="654050"/>
          </a:xfrm>
          <a:prstGeom prst="rect">
            <a:avLst/>
          </a:prstGeom>
        </p:spPr>
        <p:txBody>
          <a:bodyPr lIns="0" tIns="0" rIns="0" bIns="0" rtlCol="0" anchor="t">
            <a:spAutoFit/>
          </a:bodyPr>
          <a:lstStyle/>
          <a:p>
            <a:pPr marL="0" lvl="0" indent="0" algn="ctr">
              <a:lnSpc>
                <a:spcPts val="5199"/>
              </a:lnSpc>
              <a:spcBef>
                <a:spcPct val="0"/>
              </a:spcBef>
            </a:pPr>
            <a:r>
              <a:rPr lang="en-US" sz="3999" b="1">
                <a:solidFill>
                  <a:srgbClr val="FFBD11"/>
                </a:solidFill>
                <a:latin typeface="Arvo Bold"/>
                <a:ea typeface="Arvo Bold"/>
                <a:cs typeface="Arvo Bold"/>
                <a:sym typeface="Arvo Bold"/>
              </a:rPr>
              <a:t>EL SIGNIFICADO DE LA CALIBRACIÓN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66136"/>
            <a:ext cx="5109871" cy="5500573"/>
            <a:chOff x="0" y="0"/>
            <a:chExt cx="6813161" cy="7334097"/>
          </a:xfrm>
        </p:grpSpPr>
        <p:pic>
          <p:nvPicPr>
            <p:cNvPr id="3" name="Picture 3"/>
            <p:cNvPicPr>
              <a:picLocks noChangeAspect="1"/>
            </p:cNvPicPr>
            <p:nvPr/>
          </p:nvPicPr>
          <p:blipFill>
            <a:blip r:embed="rId2"/>
            <a:srcRect l="3551" r="3551"/>
            <a:stretch>
              <a:fillRect/>
            </a:stretch>
          </p:blipFill>
          <p:spPr>
            <a:xfrm>
              <a:off x="0" y="0"/>
              <a:ext cx="6813161" cy="7334097"/>
            </a:xfrm>
            <a:prstGeom prst="rect">
              <a:avLst/>
            </a:prstGeom>
          </p:spPr>
        </p:pic>
      </p:grpSp>
      <p:grpSp>
        <p:nvGrpSpPr>
          <p:cNvPr id="4" name="Group 4"/>
          <p:cNvGrpSpPr/>
          <p:nvPr/>
        </p:nvGrpSpPr>
        <p:grpSpPr>
          <a:xfrm>
            <a:off x="6587664" y="2166136"/>
            <a:ext cx="5109871" cy="5500573"/>
            <a:chOff x="0" y="0"/>
            <a:chExt cx="6813161" cy="7334097"/>
          </a:xfrm>
        </p:grpSpPr>
        <p:pic>
          <p:nvPicPr>
            <p:cNvPr id="5" name="Picture 5"/>
            <p:cNvPicPr>
              <a:picLocks noChangeAspect="1"/>
            </p:cNvPicPr>
            <p:nvPr/>
          </p:nvPicPr>
          <p:blipFill>
            <a:blip r:embed="rId3"/>
            <a:srcRect l="19053" r="19053"/>
            <a:stretch>
              <a:fillRect/>
            </a:stretch>
          </p:blipFill>
          <p:spPr>
            <a:xfrm>
              <a:off x="0" y="0"/>
              <a:ext cx="6813161" cy="7334097"/>
            </a:xfrm>
            <a:prstGeom prst="rect">
              <a:avLst/>
            </a:prstGeom>
          </p:spPr>
        </p:pic>
      </p:grpSp>
      <p:sp>
        <p:nvSpPr>
          <p:cNvPr id="6" name="Freeform 6"/>
          <p:cNvSpPr/>
          <p:nvPr/>
        </p:nvSpPr>
        <p:spPr>
          <a:xfrm>
            <a:off x="10584736" y="-906354"/>
            <a:ext cx="5064504" cy="5055295"/>
          </a:xfrm>
          <a:custGeom>
            <a:avLst/>
            <a:gdLst/>
            <a:ahLst/>
            <a:cxnLst/>
            <a:rect l="l" t="t" r="r" b="b"/>
            <a:pathLst>
              <a:path w="5064504" h="5055295">
                <a:moveTo>
                  <a:pt x="0" y="0"/>
                </a:moveTo>
                <a:lnTo>
                  <a:pt x="5064504" y="0"/>
                </a:lnTo>
                <a:lnTo>
                  <a:pt x="5064504" y="5055295"/>
                </a:lnTo>
                <a:lnTo>
                  <a:pt x="0" y="505529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7" name="Group 7"/>
          <p:cNvGrpSpPr/>
          <p:nvPr/>
        </p:nvGrpSpPr>
        <p:grpSpPr>
          <a:xfrm>
            <a:off x="12149429" y="2166136"/>
            <a:ext cx="5109871" cy="5500573"/>
            <a:chOff x="0" y="0"/>
            <a:chExt cx="6813161" cy="7334097"/>
          </a:xfrm>
        </p:grpSpPr>
        <p:pic>
          <p:nvPicPr>
            <p:cNvPr id="8" name="Picture 8"/>
            <p:cNvPicPr>
              <a:picLocks noChangeAspect="1"/>
            </p:cNvPicPr>
            <p:nvPr/>
          </p:nvPicPr>
          <p:blipFill>
            <a:blip r:embed="rId6"/>
            <a:srcRect l="19169" r="19169"/>
            <a:stretch>
              <a:fillRect/>
            </a:stretch>
          </p:blipFill>
          <p:spPr>
            <a:xfrm>
              <a:off x="0" y="0"/>
              <a:ext cx="6813161" cy="7334097"/>
            </a:xfrm>
            <a:prstGeom prst="rect">
              <a:avLst/>
            </a:prstGeom>
          </p:spPr>
        </p:pic>
      </p:grpSp>
      <p:grpSp>
        <p:nvGrpSpPr>
          <p:cNvPr id="9" name="Group 9"/>
          <p:cNvGrpSpPr/>
          <p:nvPr/>
        </p:nvGrpSpPr>
        <p:grpSpPr>
          <a:xfrm>
            <a:off x="1307617" y="5602126"/>
            <a:ext cx="4551397" cy="4211828"/>
            <a:chOff x="0" y="0"/>
            <a:chExt cx="1198722" cy="1109288"/>
          </a:xfrm>
        </p:grpSpPr>
        <p:sp>
          <p:nvSpPr>
            <p:cNvPr id="10" name="Freeform 10"/>
            <p:cNvSpPr/>
            <p:nvPr/>
          </p:nvSpPr>
          <p:spPr>
            <a:xfrm>
              <a:off x="0" y="0"/>
              <a:ext cx="1198722" cy="1109288"/>
            </a:xfrm>
            <a:custGeom>
              <a:avLst/>
              <a:gdLst/>
              <a:ahLst/>
              <a:cxnLst/>
              <a:rect l="l" t="t" r="r" b="b"/>
              <a:pathLst>
                <a:path w="1198722" h="1109288">
                  <a:moveTo>
                    <a:pt x="0" y="0"/>
                  </a:moveTo>
                  <a:lnTo>
                    <a:pt x="1198722" y="0"/>
                  </a:lnTo>
                  <a:lnTo>
                    <a:pt x="1198722" y="1109288"/>
                  </a:lnTo>
                  <a:lnTo>
                    <a:pt x="0" y="1109288"/>
                  </a:lnTo>
                  <a:close/>
                </a:path>
              </a:pathLst>
            </a:custGeom>
            <a:solidFill>
              <a:srgbClr val="1D3A6E"/>
            </a:solidFill>
            <a:ln w="38100" cap="sq">
              <a:solidFill>
                <a:srgbClr val="FFBD11"/>
              </a:solidFill>
              <a:prstDash val="solid"/>
              <a:miter/>
            </a:ln>
          </p:spPr>
        </p:sp>
        <p:sp>
          <p:nvSpPr>
            <p:cNvPr id="11" name="TextBox 11"/>
            <p:cNvSpPr txBox="1"/>
            <p:nvPr/>
          </p:nvSpPr>
          <p:spPr>
            <a:xfrm>
              <a:off x="0" y="-9525"/>
              <a:ext cx="1198722" cy="1118813"/>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12" name="Group 12"/>
          <p:cNvGrpSpPr/>
          <p:nvPr/>
        </p:nvGrpSpPr>
        <p:grpSpPr>
          <a:xfrm>
            <a:off x="6866582" y="5602126"/>
            <a:ext cx="4551397" cy="4211828"/>
            <a:chOff x="0" y="0"/>
            <a:chExt cx="1198722" cy="1109288"/>
          </a:xfrm>
        </p:grpSpPr>
        <p:sp>
          <p:nvSpPr>
            <p:cNvPr id="13" name="Freeform 13"/>
            <p:cNvSpPr/>
            <p:nvPr/>
          </p:nvSpPr>
          <p:spPr>
            <a:xfrm>
              <a:off x="0" y="0"/>
              <a:ext cx="1198722" cy="1109288"/>
            </a:xfrm>
            <a:custGeom>
              <a:avLst/>
              <a:gdLst/>
              <a:ahLst/>
              <a:cxnLst/>
              <a:rect l="l" t="t" r="r" b="b"/>
              <a:pathLst>
                <a:path w="1198722" h="1109288">
                  <a:moveTo>
                    <a:pt x="0" y="0"/>
                  </a:moveTo>
                  <a:lnTo>
                    <a:pt x="1198722" y="0"/>
                  </a:lnTo>
                  <a:lnTo>
                    <a:pt x="1198722" y="1109288"/>
                  </a:lnTo>
                  <a:lnTo>
                    <a:pt x="0" y="1109288"/>
                  </a:lnTo>
                  <a:close/>
                </a:path>
              </a:pathLst>
            </a:custGeom>
            <a:solidFill>
              <a:srgbClr val="1D3A6E"/>
            </a:solidFill>
            <a:ln w="38100" cap="sq">
              <a:solidFill>
                <a:srgbClr val="FFBD11"/>
              </a:solidFill>
              <a:prstDash val="solid"/>
              <a:miter/>
            </a:ln>
          </p:spPr>
        </p:sp>
        <p:sp>
          <p:nvSpPr>
            <p:cNvPr id="14" name="TextBox 14"/>
            <p:cNvSpPr txBox="1"/>
            <p:nvPr/>
          </p:nvSpPr>
          <p:spPr>
            <a:xfrm>
              <a:off x="0" y="-9525"/>
              <a:ext cx="1198722" cy="1118813"/>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15" name="Group 15"/>
          <p:cNvGrpSpPr/>
          <p:nvPr/>
        </p:nvGrpSpPr>
        <p:grpSpPr>
          <a:xfrm>
            <a:off x="12426186" y="5602126"/>
            <a:ext cx="4551397" cy="4211828"/>
            <a:chOff x="0" y="0"/>
            <a:chExt cx="1198722" cy="1109288"/>
          </a:xfrm>
        </p:grpSpPr>
        <p:sp>
          <p:nvSpPr>
            <p:cNvPr id="16" name="Freeform 16"/>
            <p:cNvSpPr/>
            <p:nvPr/>
          </p:nvSpPr>
          <p:spPr>
            <a:xfrm>
              <a:off x="0" y="0"/>
              <a:ext cx="1198722" cy="1109288"/>
            </a:xfrm>
            <a:custGeom>
              <a:avLst/>
              <a:gdLst/>
              <a:ahLst/>
              <a:cxnLst/>
              <a:rect l="l" t="t" r="r" b="b"/>
              <a:pathLst>
                <a:path w="1198722" h="1109288">
                  <a:moveTo>
                    <a:pt x="0" y="0"/>
                  </a:moveTo>
                  <a:lnTo>
                    <a:pt x="1198722" y="0"/>
                  </a:lnTo>
                  <a:lnTo>
                    <a:pt x="1198722" y="1109288"/>
                  </a:lnTo>
                  <a:lnTo>
                    <a:pt x="0" y="1109288"/>
                  </a:lnTo>
                  <a:close/>
                </a:path>
              </a:pathLst>
            </a:custGeom>
            <a:solidFill>
              <a:srgbClr val="1D3A6E"/>
            </a:solidFill>
            <a:ln w="38100" cap="sq">
              <a:solidFill>
                <a:srgbClr val="FFBD11"/>
              </a:solidFill>
              <a:prstDash val="solid"/>
              <a:miter/>
            </a:ln>
          </p:spPr>
        </p:sp>
        <p:sp>
          <p:nvSpPr>
            <p:cNvPr id="17" name="TextBox 17"/>
            <p:cNvSpPr txBox="1"/>
            <p:nvPr/>
          </p:nvSpPr>
          <p:spPr>
            <a:xfrm>
              <a:off x="0" y="-9525"/>
              <a:ext cx="1198722" cy="1118813"/>
            </a:xfrm>
            <a:prstGeom prst="rect">
              <a:avLst/>
            </a:prstGeom>
          </p:spPr>
          <p:txBody>
            <a:bodyPr lIns="50800" tIns="50800" rIns="50800" bIns="50800" rtlCol="0" anchor="ctr"/>
            <a:lstStyle/>
            <a:p>
              <a:pPr marL="0" lvl="0" indent="0" algn="ctr">
                <a:lnSpc>
                  <a:spcPts val="2952"/>
                </a:lnSpc>
                <a:spcBef>
                  <a:spcPct val="0"/>
                </a:spcBef>
              </a:pPr>
              <a:endParaRPr/>
            </a:p>
          </p:txBody>
        </p:sp>
      </p:grpSp>
      <p:sp>
        <p:nvSpPr>
          <p:cNvPr id="18" name="TextBox 18"/>
          <p:cNvSpPr txBox="1"/>
          <p:nvPr/>
        </p:nvSpPr>
        <p:spPr>
          <a:xfrm>
            <a:off x="1028700" y="1327606"/>
            <a:ext cx="8115300" cy="596900"/>
          </a:xfrm>
          <a:prstGeom prst="rect">
            <a:avLst/>
          </a:prstGeom>
        </p:spPr>
        <p:txBody>
          <a:bodyPr lIns="0" tIns="0" rIns="0" bIns="0" rtlCol="0" anchor="t">
            <a:spAutoFit/>
          </a:bodyPr>
          <a:lstStyle/>
          <a:p>
            <a:pPr algn="l">
              <a:lnSpc>
                <a:spcPts val="4599"/>
              </a:lnSpc>
            </a:pPr>
            <a:r>
              <a:rPr lang="en-US" sz="3999" b="1">
                <a:solidFill>
                  <a:srgbClr val="FFBD11"/>
                </a:solidFill>
                <a:latin typeface="Arvo Bold"/>
                <a:ea typeface="Arvo Bold"/>
                <a:cs typeface="Arvo Bold"/>
                <a:sym typeface="Arvo Bold"/>
              </a:rPr>
              <a:t>CALIBRACIÓN</a:t>
            </a:r>
          </a:p>
        </p:txBody>
      </p:sp>
      <p:grpSp>
        <p:nvGrpSpPr>
          <p:cNvPr id="19" name="Group 19"/>
          <p:cNvGrpSpPr/>
          <p:nvPr/>
        </p:nvGrpSpPr>
        <p:grpSpPr>
          <a:xfrm>
            <a:off x="7390162" y="5809528"/>
            <a:ext cx="3602646" cy="4172401"/>
            <a:chOff x="0" y="0"/>
            <a:chExt cx="4803528" cy="5563201"/>
          </a:xfrm>
        </p:grpSpPr>
        <p:sp>
          <p:nvSpPr>
            <p:cNvPr id="20" name="TextBox 20"/>
            <p:cNvSpPr txBox="1"/>
            <p:nvPr/>
          </p:nvSpPr>
          <p:spPr>
            <a:xfrm>
              <a:off x="0" y="-19050"/>
              <a:ext cx="4803528"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Selección de estándares:</a:t>
              </a:r>
            </a:p>
          </p:txBody>
        </p:sp>
        <p:sp>
          <p:nvSpPr>
            <p:cNvPr id="21" name="TextBox 21"/>
            <p:cNvSpPr txBox="1"/>
            <p:nvPr/>
          </p:nvSpPr>
          <p:spPr>
            <a:xfrm>
              <a:off x="0" y="615535"/>
              <a:ext cx="4803528" cy="4947666"/>
            </a:xfrm>
            <a:prstGeom prst="rect">
              <a:avLst/>
            </a:prstGeom>
          </p:spPr>
          <p:txBody>
            <a:bodyPr lIns="0" tIns="0" rIns="0" bIns="0" rtlCol="0" anchor="t">
              <a:spAutoFit/>
            </a:bodyPr>
            <a:lstStyle/>
            <a:p>
              <a:pPr algn="l">
                <a:lnSpc>
                  <a:spcPts val="2303"/>
                </a:lnSpc>
              </a:pPr>
              <a:r>
                <a:rPr lang="en-US" sz="1799">
                  <a:solidFill>
                    <a:srgbClr val="CAD1DD"/>
                  </a:solidFill>
                  <a:latin typeface="Arvo"/>
                  <a:ea typeface="Arvo"/>
                  <a:cs typeface="Arvo"/>
                  <a:sym typeface="Arvo"/>
                </a:rPr>
                <a:t>La elección de estándares de medición confiables y certificados es fundamental. Estos estándares deben ser trazables a unidades de medida reconocidas internacionalmente. Además, es importante asegurarse de que los estándares sean adecuados para el rango de medición del instrumento que se está calibrando.</a:t>
              </a:r>
            </a:p>
            <a:p>
              <a:pPr marL="0" lvl="1" indent="0" algn="l">
                <a:lnSpc>
                  <a:spcPts val="2303"/>
                </a:lnSpc>
                <a:spcBef>
                  <a:spcPct val="0"/>
                </a:spcBef>
              </a:pPr>
              <a:endParaRPr lang="en-US" sz="1799">
                <a:solidFill>
                  <a:srgbClr val="CAD1DD"/>
                </a:solidFill>
                <a:latin typeface="Arvo"/>
                <a:ea typeface="Arvo"/>
                <a:cs typeface="Arvo"/>
                <a:sym typeface="Arvo"/>
              </a:endParaRPr>
            </a:p>
          </p:txBody>
        </p:sp>
      </p:grpSp>
      <p:grpSp>
        <p:nvGrpSpPr>
          <p:cNvPr id="22" name="Group 22"/>
          <p:cNvGrpSpPr/>
          <p:nvPr/>
        </p:nvGrpSpPr>
        <p:grpSpPr>
          <a:xfrm>
            <a:off x="12725676" y="5809528"/>
            <a:ext cx="3957377" cy="4049592"/>
            <a:chOff x="0" y="0"/>
            <a:chExt cx="5276503" cy="5399456"/>
          </a:xfrm>
        </p:grpSpPr>
        <p:sp>
          <p:nvSpPr>
            <p:cNvPr id="23" name="TextBox 23"/>
            <p:cNvSpPr txBox="1"/>
            <p:nvPr/>
          </p:nvSpPr>
          <p:spPr>
            <a:xfrm>
              <a:off x="0" y="-19050"/>
              <a:ext cx="5276503" cy="417830"/>
            </a:xfrm>
            <a:prstGeom prst="rect">
              <a:avLst/>
            </a:prstGeom>
          </p:spPr>
          <p:txBody>
            <a:bodyPr lIns="0" tIns="0" rIns="0" bIns="0" rtlCol="0" anchor="t">
              <a:spAutoFit/>
            </a:bodyPr>
            <a:lstStyle/>
            <a:p>
              <a:pPr marL="0" lvl="0" indent="0" algn="l">
                <a:lnSpc>
                  <a:spcPts val="2520"/>
                </a:lnSpc>
                <a:spcBef>
                  <a:spcPct val="0"/>
                </a:spcBef>
              </a:pPr>
              <a:r>
                <a:rPr lang="en-US" sz="2000" b="1">
                  <a:solidFill>
                    <a:srgbClr val="FFBD11"/>
                  </a:solidFill>
                  <a:latin typeface="Arvo Bold"/>
                  <a:ea typeface="Arvo Bold"/>
                  <a:cs typeface="Arvo Bold"/>
                  <a:sym typeface="Arvo Bold"/>
                </a:rPr>
                <a:t>Registro de resultados: </a:t>
              </a:r>
            </a:p>
          </p:txBody>
        </p:sp>
        <p:sp>
          <p:nvSpPr>
            <p:cNvPr id="24" name="TextBox 24"/>
            <p:cNvSpPr txBox="1"/>
            <p:nvPr/>
          </p:nvSpPr>
          <p:spPr>
            <a:xfrm>
              <a:off x="0" y="625060"/>
              <a:ext cx="5276503" cy="4774396"/>
            </a:xfrm>
            <a:prstGeom prst="rect">
              <a:avLst/>
            </a:prstGeom>
          </p:spPr>
          <p:txBody>
            <a:bodyPr lIns="0" tIns="0" rIns="0" bIns="0" rtlCol="0" anchor="t">
              <a:spAutoFit/>
            </a:bodyPr>
            <a:lstStyle/>
            <a:p>
              <a:pPr algn="l">
                <a:lnSpc>
                  <a:spcPts val="2175"/>
                </a:lnSpc>
              </a:pPr>
              <a:r>
                <a:rPr lang="en-US" sz="1699">
                  <a:solidFill>
                    <a:srgbClr val="CAD1DD"/>
                  </a:solidFill>
                  <a:latin typeface="Arvo"/>
                  <a:ea typeface="Arvo"/>
                  <a:cs typeface="Arvo"/>
                  <a:sym typeface="Arvo"/>
                </a:rPr>
                <a:t>Una parte esencial de la calibración es documentar meticulosamente los resultados obtenidos. Esto incluye las lecturas iniciales del instrumento, las lecturas de los estándares utilizados. Mantener este registro permite tener referencias a futuro y es un precedente esencial para auditorías futuras. Además, estos registros pueden ser útiles para rastrear la historia de la calibración del instrumento a lo largo del tiempo.</a:t>
              </a:r>
            </a:p>
            <a:p>
              <a:pPr marL="0" lvl="1" indent="0" algn="l">
                <a:lnSpc>
                  <a:spcPts val="2175"/>
                </a:lnSpc>
                <a:spcBef>
                  <a:spcPct val="0"/>
                </a:spcBef>
              </a:pPr>
              <a:endParaRPr lang="en-US" sz="1699">
                <a:solidFill>
                  <a:srgbClr val="CAD1DD"/>
                </a:solidFill>
                <a:latin typeface="Arvo"/>
                <a:ea typeface="Arvo"/>
                <a:cs typeface="Arvo"/>
                <a:sym typeface="Arvo"/>
              </a:endParaRPr>
            </a:p>
          </p:txBody>
        </p:sp>
      </p:grpSp>
      <p:grpSp>
        <p:nvGrpSpPr>
          <p:cNvPr id="25" name="Group 25"/>
          <p:cNvGrpSpPr/>
          <p:nvPr/>
        </p:nvGrpSpPr>
        <p:grpSpPr>
          <a:xfrm>
            <a:off x="1619998" y="5809528"/>
            <a:ext cx="4006902" cy="3199835"/>
            <a:chOff x="0" y="0"/>
            <a:chExt cx="5342535" cy="4266447"/>
          </a:xfrm>
        </p:grpSpPr>
        <p:sp>
          <p:nvSpPr>
            <p:cNvPr id="26" name="TextBox 26"/>
            <p:cNvSpPr txBox="1"/>
            <p:nvPr/>
          </p:nvSpPr>
          <p:spPr>
            <a:xfrm>
              <a:off x="0" y="-19050"/>
              <a:ext cx="5342535" cy="417830"/>
            </a:xfrm>
            <a:prstGeom prst="rect">
              <a:avLst/>
            </a:prstGeom>
          </p:spPr>
          <p:txBody>
            <a:bodyPr lIns="0" tIns="0" rIns="0" bIns="0" rtlCol="0" anchor="t">
              <a:spAutoFit/>
            </a:bodyPr>
            <a:lstStyle/>
            <a:p>
              <a:pPr algn="l">
                <a:lnSpc>
                  <a:spcPts val="2520"/>
                </a:lnSpc>
              </a:pPr>
              <a:r>
                <a:rPr lang="en-US" sz="2000" b="1">
                  <a:solidFill>
                    <a:srgbClr val="FFBD11"/>
                  </a:solidFill>
                  <a:latin typeface="Arvo Bold"/>
                  <a:ea typeface="Arvo Bold"/>
                  <a:cs typeface="Arvo Bold"/>
                  <a:sym typeface="Arvo Bold"/>
                </a:rPr>
                <a:t>Preparación del instrumento: </a:t>
              </a:r>
            </a:p>
          </p:txBody>
        </p:sp>
        <p:sp>
          <p:nvSpPr>
            <p:cNvPr id="27" name="TextBox 27"/>
            <p:cNvSpPr txBox="1"/>
            <p:nvPr/>
          </p:nvSpPr>
          <p:spPr>
            <a:xfrm>
              <a:off x="0" y="615535"/>
              <a:ext cx="5342535" cy="3650911"/>
            </a:xfrm>
            <a:prstGeom prst="rect">
              <a:avLst/>
            </a:prstGeom>
          </p:spPr>
          <p:txBody>
            <a:bodyPr lIns="0" tIns="0" rIns="0" bIns="0" rtlCol="0" anchor="t">
              <a:spAutoFit/>
            </a:bodyPr>
            <a:lstStyle/>
            <a:p>
              <a:pPr algn="l">
                <a:lnSpc>
                  <a:spcPts val="2431"/>
                </a:lnSpc>
              </a:pPr>
              <a:r>
                <a:rPr lang="en-US" sz="1899">
                  <a:solidFill>
                    <a:srgbClr val="CAD1DD"/>
                  </a:solidFill>
                  <a:latin typeface="Arvo"/>
                  <a:ea typeface="Arvo"/>
                  <a:cs typeface="Arvo"/>
                  <a:sym typeface="Arvo"/>
                </a:rPr>
                <a:t>Antes de comenzar, asegúrate de que el instrumento esté limpio y en condiciones óptimas. Esto implica limpiar cuidadosamente el instrumento y verificar que no haya daños visibles, ya que la calibración no será efectiva si el instrumento está en mal estado.  </a:t>
              </a:r>
            </a:p>
            <a:p>
              <a:pPr algn="l">
                <a:lnSpc>
                  <a:spcPts val="2431"/>
                </a:lnSpc>
              </a:pPr>
              <a:endParaRPr lang="en-US" sz="1899">
                <a:solidFill>
                  <a:srgbClr val="CAD1DD"/>
                </a:solidFill>
                <a:latin typeface="Arvo"/>
                <a:ea typeface="Arvo"/>
                <a:cs typeface="Arvo"/>
                <a:sym typeface="Arv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grpSp>
        <p:nvGrpSpPr>
          <p:cNvPr id="2" name="Group 2"/>
          <p:cNvGrpSpPr/>
          <p:nvPr/>
        </p:nvGrpSpPr>
        <p:grpSpPr>
          <a:xfrm>
            <a:off x="6903288" y="1447567"/>
            <a:ext cx="8964580" cy="2945028"/>
            <a:chOff x="0" y="0"/>
            <a:chExt cx="11952773" cy="3926704"/>
          </a:xfrm>
        </p:grpSpPr>
        <p:sp>
          <p:nvSpPr>
            <p:cNvPr id="3" name="TextBox 3"/>
            <p:cNvSpPr txBox="1"/>
            <p:nvPr/>
          </p:nvSpPr>
          <p:spPr>
            <a:xfrm>
              <a:off x="0" y="9525"/>
              <a:ext cx="11952773" cy="2348442"/>
            </a:xfrm>
            <a:prstGeom prst="rect">
              <a:avLst/>
            </a:prstGeom>
          </p:spPr>
          <p:txBody>
            <a:bodyPr lIns="0" tIns="0" rIns="0" bIns="0" rtlCol="0" anchor="t">
              <a:spAutoFit/>
            </a:bodyPr>
            <a:lstStyle/>
            <a:p>
              <a:pPr algn="l">
                <a:lnSpc>
                  <a:spcPts val="4599"/>
                </a:lnSpc>
              </a:pPr>
              <a:r>
                <a:rPr lang="en-US" sz="3999" b="1">
                  <a:solidFill>
                    <a:srgbClr val="FFBD11"/>
                  </a:solidFill>
                  <a:latin typeface="Arvo Bold"/>
                  <a:ea typeface="Arvo Bold"/>
                  <a:cs typeface="Arvo Bold"/>
                  <a:sym typeface="Arvo Bold"/>
                </a:rPr>
                <a:t>¿CUÁNDO SE DICE QUE UN INSTRUMENTO DE MEDICIÓN NECESITA SER CALIBRADO?</a:t>
              </a:r>
            </a:p>
          </p:txBody>
        </p:sp>
        <p:sp>
          <p:nvSpPr>
            <p:cNvPr id="4" name="TextBox 4"/>
            <p:cNvSpPr txBox="1"/>
            <p:nvPr/>
          </p:nvSpPr>
          <p:spPr>
            <a:xfrm>
              <a:off x="0" y="2578260"/>
              <a:ext cx="11952773" cy="1348444"/>
            </a:xfrm>
            <a:prstGeom prst="rect">
              <a:avLst/>
            </a:prstGeom>
          </p:spPr>
          <p:txBody>
            <a:bodyPr lIns="0" tIns="0" rIns="0" bIns="0" rtlCol="0" anchor="t">
              <a:spAutoFit/>
            </a:bodyPr>
            <a:lstStyle/>
            <a:p>
              <a:pPr algn="l">
                <a:lnSpc>
                  <a:spcPts val="2839"/>
                </a:lnSpc>
              </a:pPr>
              <a:r>
                <a:rPr lang="en-US" sz="1999">
                  <a:solidFill>
                    <a:srgbClr val="CAD1DD"/>
                  </a:solidFill>
                  <a:latin typeface="Arvo"/>
                  <a:ea typeface="Arvo"/>
                  <a:cs typeface="Arvo"/>
                  <a:sym typeface="Arvo"/>
                </a:rPr>
                <a:t>Determinar cuándo calibrar un instrumento es clave para mantener la precisión. Aquí algunos indicadores de que es el momento adecuado:</a:t>
              </a:r>
            </a:p>
            <a:p>
              <a:pPr algn="l">
                <a:lnSpc>
                  <a:spcPts val="2556"/>
                </a:lnSpc>
              </a:pPr>
              <a:endParaRPr lang="en-US" sz="1999">
                <a:solidFill>
                  <a:srgbClr val="CAD1DD"/>
                </a:solidFill>
                <a:latin typeface="Arvo"/>
                <a:ea typeface="Arvo"/>
                <a:cs typeface="Arvo"/>
                <a:sym typeface="Arvo"/>
              </a:endParaRPr>
            </a:p>
          </p:txBody>
        </p:sp>
      </p:grpSp>
      <p:grpSp>
        <p:nvGrpSpPr>
          <p:cNvPr id="5" name="Group 5"/>
          <p:cNvGrpSpPr/>
          <p:nvPr/>
        </p:nvGrpSpPr>
        <p:grpSpPr>
          <a:xfrm>
            <a:off x="6903288" y="4724633"/>
            <a:ext cx="2942983" cy="5089321"/>
            <a:chOff x="0" y="0"/>
            <a:chExt cx="775107" cy="1340397"/>
          </a:xfrm>
        </p:grpSpPr>
        <p:sp>
          <p:nvSpPr>
            <p:cNvPr id="6" name="Freeform 6"/>
            <p:cNvSpPr/>
            <p:nvPr/>
          </p:nvSpPr>
          <p:spPr>
            <a:xfrm>
              <a:off x="0" y="0"/>
              <a:ext cx="775107" cy="1340397"/>
            </a:xfrm>
            <a:custGeom>
              <a:avLst/>
              <a:gdLst/>
              <a:ahLst/>
              <a:cxnLst/>
              <a:rect l="l" t="t" r="r" b="b"/>
              <a:pathLst>
                <a:path w="775107" h="1340397">
                  <a:moveTo>
                    <a:pt x="0" y="0"/>
                  </a:moveTo>
                  <a:lnTo>
                    <a:pt x="775107" y="0"/>
                  </a:lnTo>
                  <a:lnTo>
                    <a:pt x="775107" y="1340397"/>
                  </a:lnTo>
                  <a:lnTo>
                    <a:pt x="0" y="1340397"/>
                  </a:lnTo>
                  <a:close/>
                </a:path>
              </a:pathLst>
            </a:custGeom>
            <a:solidFill>
              <a:srgbClr val="1D3A6E"/>
            </a:solidFill>
            <a:ln w="38100" cap="sq">
              <a:solidFill>
                <a:srgbClr val="FFBD11"/>
              </a:solidFill>
              <a:prstDash val="solid"/>
              <a:miter/>
            </a:ln>
          </p:spPr>
        </p:sp>
        <p:sp>
          <p:nvSpPr>
            <p:cNvPr id="7" name="TextBox 7"/>
            <p:cNvSpPr txBox="1"/>
            <p:nvPr/>
          </p:nvSpPr>
          <p:spPr>
            <a:xfrm>
              <a:off x="0" y="-9525"/>
              <a:ext cx="775107" cy="1349922"/>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8" name="Group 8"/>
          <p:cNvGrpSpPr/>
          <p:nvPr/>
        </p:nvGrpSpPr>
        <p:grpSpPr>
          <a:xfrm>
            <a:off x="10549334" y="4724633"/>
            <a:ext cx="2942983" cy="5089321"/>
            <a:chOff x="0" y="0"/>
            <a:chExt cx="775107" cy="1340397"/>
          </a:xfrm>
        </p:grpSpPr>
        <p:sp>
          <p:nvSpPr>
            <p:cNvPr id="9" name="Freeform 9"/>
            <p:cNvSpPr/>
            <p:nvPr/>
          </p:nvSpPr>
          <p:spPr>
            <a:xfrm>
              <a:off x="0" y="0"/>
              <a:ext cx="775107" cy="1340397"/>
            </a:xfrm>
            <a:custGeom>
              <a:avLst/>
              <a:gdLst/>
              <a:ahLst/>
              <a:cxnLst/>
              <a:rect l="l" t="t" r="r" b="b"/>
              <a:pathLst>
                <a:path w="775107" h="1340397">
                  <a:moveTo>
                    <a:pt x="0" y="0"/>
                  </a:moveTo>
                  <a:lnTo>
                    <a:pt x="775107" y="0"/>
                  </a:lnTo>
                  <a:lnTo>
                    <a:pt x="775107" y="1340397"/>
                  </a:lnTo>
                  <a:lnTo>
                    <a:pt x="0" y="1340397"/>
                  </a:lnTo>
                  <a:close/>
                </a:path>
              </a:pathLst>
            </a:custGeom>
            <a:solidFill>
              <a:srgbClr val="1D3A6E"/>
            </a:solidFill>
            <a:ln w="38100" cap="sq">
              <a:solidFill>
                <a:srgbClr val="FFBD11"/>
              </a:solidFill>
              <a:prstDash val="solid"/>
              <a:miter/>
            </a:ln>
          </p:spPr>
        </p:sp>
        <p:sp>
          <p:nvSpPr>
            <p:cNvPr id="10" name="TextBox 10"/>
            <p:cNvSpPr txBox="1"/>
            <p:nvPr/>
          </p:nvSpPr>
          <p:spPr>
            <a:xfrm>
              <a:off x="0" y="-9525"/>
              <a:ext cx="775107" cy="1349922"/>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11" name="Group 11"/>
          <p:cNvGrpSpPr/>
          <p:nvPr/>
        </p:nvGrpSpPr>
        <p:grpSpPr>
          <a:xfrm>
            <a:off x="14195380" y="4724633"/>
            <a:ext cx="2942983" cy="5089321"/>
            <a:chOff x="0" y="0"/>
            <a:chExt cx="775107" cy="1340397"/>
          </a:xfrm>
        </p:grpSpPr>
        <p:sp>
          <p:nvSpPr>
            <p:cNvPr id="12" name="Freeform 12"/>
            <p:cNvSpPr/>
            <p:nvPr/>
          </p:nvSpPr>
          <p:spPr>
            <a:xfrm>
              <a:off x="0" y="0"/>
              <a:ext cx="775107" cy="1340397"/>
            </a:xfrm>
            <a:custGeom>
              <a:avLst/>
              <a:gdLst/>
              <a:ahLst/>
              <a:cxnLst/>
              <a:rect l="l" t="t" r="r" b="b"/>
              <a:pathLst>
                <a:path w="775107" h="1340397">
                  <a:moveTo>
                    <a:pt x="0" y="0"/>
                  </a:moveTo>
                  <a:lnTo>
                    <a:pt x="775107" y="0"/>
                  </a:lnTo>
                  <a:lnTo>
                    <a:pt x="775107" y="1340397"/>
                  </a:lnTo>
                  <a:lnTo>
                    <a:pt x="0" y="1340397"/>
                  </a:lnTo>
                  <a:close/>
                </a:path>
              </a:pathLst>
            </a:custGeom>
            <a:solidFill>
              <a:srgbClr val="1D3A6E"/>
            </a:solidFill>
            <a:ln w="38100" cap="sq">
              <a:solidFill>
                <a:srgbClr val="FFBD11"/>
              </a:solidFill>
              <a:prstDash val="solid"/>
              <a:miter/>
            </a:ln>
          </p:spPr>
        </p:sp>
        <p:sp>
          <p:nvSpPr>
            <p:cNvPr id="13" name="TextBox 13"/>
            <p:cNvSpPr txBox="1"/>
            <p:nvPr/>
          </p:nvSpPr>
          <p:spPr>
            <a:xfrm>
              <a:off x="0" y="-9525"/>
              <a:ext cx="775107" cy="1349922"/>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14" name="Group 14"/>
          <p:cNvGrpSpPr/>
          <p:nvPr/>
        </p:nvGrpSpPr>
        <p:grpSpPr>
          <a:xfrm>
            <a:off x="7220018" y="5143500"/>
            <a:ext cx="2307735" cy="2843809"/>
            <a:chOff x="0" y="0"/>
            <a:chExt cx="3076980" cy="3791746"/>
          </a:xfrm>
        </p:grpSpPr>
        <p:sp>
          <p:nvSpPr>
            <p:cNvPr id="15" name="TextBox 15"/>
            <p:cNvSpPr txBox="1"/>
            <p:nvPr/>
          </p:nvSpPr>
          <p:spPr>
            <a:xfrm>
              <a:off x="0" y="0"/>
              <a:ext cx="3076980" cy="778933"/>
            </a:xfrm>
            <a:prstGeom prst="rect">
              <a:avLst/>
            </a:prstGeom>
          </p:spPr>
          <p:txBody>
            <a:bodyPr lIns="0" tIns="0" rIns="0" bIns="0" rtlCol="0" anchor="t">
              <a:spAutoFit/>
            </a:bodyPr>
            <a:lstStyle/>
            <a:p>
              <a:pPr algn="l">
                <a:lnSpc>
                  <a:spcPts val="2300"/>
                </a:lnSpc>
              </a:pPr>
              <a:r>
                <a:rPr lang="en-US" sz="2000" b="1">
                  <a:solidFill>
                    <a:srgbClr val="FFBD11"/>
                  </a:solidFill>
                  <a:latin typeface="Arvo Bold"/>
                  <a:ea typeface="Arvo Bold"/>
                  <a:cs typeface="Arvo Bold"/>
                  <a:sym typeface="Arvo Bold"/>
                </a:rPr>
                <a:t>Desviación significativa: </a:t>
              </a:r>
            </a:p>
          </p:txBody>
        </p:sp>
        <p:sp>
          <p:nvSpPr>
            <p:cNvPr id="16" name="TextBox 16"/>
            <p:cNvSpPr txBox="1"/>
            <p:nvPr/>
          </p:nvSpPr>
          <p:spPr>
            <a:xfrm>
              <a:off x="0" y="999227"/>
              <a:ext cx="3076980" cy="2792519"/>
            </a:xfrm>
            <a:prstGeom prst="rect">
              <a:avLst/>
            </a:prstGeom>
          </p:spPr>
          <p:txBody>
            <a:bodyPr lIns="0" tIns="0" rIns="0" bIns="0" rtlCol="0" anchor="t">
              <a:spAutoFit/>
            </a:bodyPr>
            <a:lstStyle/>
            <a:p>
              <a:pPr algn="l">
                <a:lnSpc>
                  <a:spcPts val="2839"/>
                </a:lnSpc>
              </a:pPr>
              <a:r>
                <a:rPr lang="en-US" sz="1999">
                  <a:solidFill>
                    <a:srgbClr val="CAD1DD"/>
                  </a:solidFill>
                  <a:latin typeface="Arvo"/>
                  <a:ea typeface="Arvo"/>
                  <a:cs typeface="Arvo"/>
                  <a:sym typeface="Arvo"/>
                </a:rPr>
                <a:t>Si las mediciones muestran desviaciones muy evidentes e inesperadas, es hora de calibrar.</a:t>
              </a:r>
            </a:p>
          </p:txBody>
        </p:sp>
      </p:grpSp>
      <p:grpSp>
        <p:nvGrpSpPr>
          <p:cNvPr id="17" name="Group 17"/>
          <p:cNvGrpSpPr/>
          <p:nvPr/>
        </p:nvGrpSpPr>
        <p:grpSpPr>
          <a:xfrm>
            <a:off x="10866957" y="5143500"/>
            <a:ext cx="2307735" cy="4944897"/>
            <a:chOff x="0" y="0"/>
            <a:chExt cx="3076980" cy="6593196"/>
          </a:xfrm>
        </p:grpSpPr>
        <p:sp>
          <p:nvSpPr>
            <p:cNvPr id="18" name="TextBox 18"/>
            <p:cNvSpPr txBox="1"/>
            <p:nvPr/>
          </p:nvSpPr>
          <p:spPr>
            <a:xfrm>
              <a:off x="0" y="0"/>
              <a:ext cx="3076980" cy="778933"/>
            </a:xfrm>
            <a:prstGeom prst="rect">
              <a:avLst/>
            </a:prstGeom>
          </p:spPr>
          <p:txBody>
            <a:bodyPr lIns="0" tIns="0" rIns="0" bIns="0" rtlCol="0" anchor="t">
              <a:spAutoFit/>
            </a:bodyPr>
            <a:lstStyle/>
            <a:p>
              <a:pPr marL="0" lvl="0" indent="0" algn="l">
                <a:lnSpc>
                  <a:spcPts val="2300"/>
                </a:lnSpc>
                <a:spcBef>
                  <a:spcPct val="0"/>
                </a:spcBef>
              </a:pPr>
              <a:r>
                <a:rPr lang="en-US" sz="2000" b="1">
                  <a:solidFill>
                    <a:srgbClr val="FFBD11"/>
                  </a:solidFill>
                  <a:latin typeface="Arvo Bold"/>
                  <a:ea typeface="Arvo Bold"/>
                  <a:cs typeface="Arvo Bold"/>
                  <a:sym typeface="Arvo Bold"/>
                </a:rPr>
                <a:t>Cambios ambientales: </a:t>
              </a:r>
            </a:p>
          </p:txBody>
        </p:sp>
        <p:sp>
          <p:nvSpPr>
            <p:cNvPr id="19" name="TextBox 19"/>
            <p:cNvSpPr txBox="1"/>
            <p:nvPr/>
          </p:nvSpPr>
          <p:spPr>
            <a:xfrm>
              <a:off x="0" y="1008752"/>
              <a:ext cx="3076980" cy="5584444"/>
            </a:xfrm>
            <a:prstGeom prst="rect">
              <a:avLst/>
            </a:prstGeom>
          </p:spPr>
          <p:txBody>
            <a:bodyPr lIns="0" tIns="0" rIns="0" bIns="0" rtlCol="0" anchor="t">
              <a:spAutoFit/>
            </a:bodyPr>
            <a:lstStyle/>
            <a:p>
              <a:pPr algn="l">
                <a:lnSpc>
                  <a:spcPts val="2555"/>
                </a:lnSpc>
                <a:spcBef>
                  <a:spcPct val="0"/>
                </a:spcBef>
              </a:pPr>
              <a:r>
                <a:rPr lang="en-US" sz="1799">
                  <a:solidFill>
                    <a:srgbClr val="CAD1DD"/>
                  </a:solidFill>
                  <a:latin typeface="Arvo"/>
                  <a:ea typeface="Arvo"/>
                  <a:cs typeface="Arvo"/>
                  <a:sym typeface="Arvo"/>
                </a:rPr>
                <a:t>Cuand</a:t>
              </a:r>
              <a:r>
                <a:rPr lang="en-US" sz="1799" u="none" strike="noStrike">
                  <a:solidFill>
                    <a:srgbClr val="CAD1DD"/>
                  </a:solidFill>
                  <a:latin typeface="Arvo"/>
                  <a:ea typeface="Arvo"/>
                  <a:cs typeface="Arvo"/>
                  <a:sym typeface="Arvo"/>
                </a:rPr>
                <a:t>o existen cambios abruptos en el entorno de trabajo puede verse afectada la precisión del instrumento. Es recomendable que ante situaciones repentinas se revisen los estándares de medición. </a:t>
              </a:r>
            </a:p>
            <a:p>
              <a:pPr marL="0" lvl="1" indent="0" algn="l">
                <a:lnSpc>
                  <a:spcPts val="2555"/>
                </a:lnSpc>
                <a:spcBef>
                  <a:spcPct val="0"/>
                </a:spcBef>
              </a:pPr>
              <a:endParaRPr lang="en-US" sz="1799" u="none" strike="noStrike">
                <a:solidFill>
                  <a:srgbClr val="CAD1DD"/>
                </a:solidFill>
                <a:latin typeface="Arvo"/>
                <a:ea typeface="Arvo"/>
                <a:cs typeface="Arvo"/>
                <a:sym typeface="Arvo"/>
              </a:endParaRPr>
            </a:p>
          </p:txBody>
        </p:sp>
      </p:grpSp>
      <p:grpSp>
        <p:nvGrpSpPr>
          <p:cNvPr id="20" name="Group 20"/>
          <p:cNvGrpSpPr/>
          <p:nvPr/>
        </p:nvGrpSpPr>
        <p:grpSpPr>
          <a:xfrm>
            <a:off x="14513003" y="5143500"/>
            <a:ext cx="2307735" cy="4958359"/>
            <a:chOff x="0" y="0"/>
            <a:chExt cx="3076980" cy="6611146"/>
          </a:xfrm>
        </p:grpSpPr>
        <p:sp>
          <p:nvSpPr>
            <p:cNvPr id="21" name="TextBox 21"/>
            <p:cNvSpPr txBox="1"/>
            <p:nvPr/>
          </p:nvSpPr>
          <p:spPr>
            <a:xfrm>
              <a:off x="0" y="0"/>
              <a:ext cx="3076980" cy="778933"/>
            </a:xfrm>
            <a:prstGeom prst="rect">
              <a:avLst/>
            </a:prstGeom>
          </p:spPr>
          <p:txBody>
            <a:bodyPr lIns="0" tIns="0" rIns="0" bIns="0" rtlCol="0" anchor="t">
              <a:spAutoFit/>
            </a:bodyPr>
            <a:lstStyle/>
            <a:p>
              <a:pPr marL="0" lvl="0" indent="0" algn="l">
                <a:lnSpc>
                  <a:spcPts val="2300"/>
                </a:lnSpc>
                <a:spcBef>
                  <a:spcPct val="0"/>
                </a:spcBef>
              </a:pPr>
              <a:r>
                <a:rPr lang="en-US" sz="2000" b="1">
                  <a:solidFill>
                    <a:srgbClr val="FFBD11"/>
                  </a:solidFill>
                  <a:latin typeface="Arvo Bold"/>
                  <a:ea typeface="Arvo Bold"/>
                  <a:cs typeface="Arvo Bold"/>
                  <a:sym typeface="Arvo Bold"/>
                </a:rPr>
                <a:t>Periodicidad recomendada: </a:t>
              </a:r>
            </a:p>
          </p:txBody>
        </p:sp>
        <p:sp>
          <p:nvSpPr>
            <p:cNvPr id="22" name="TextBox 22"/>
            <p:cNvSpPr txBox="1"/>
            <p:nvPr/>
          </p:nvSpPr>
          <p:spPr>
            <a:xfrm>
              <a:off x="0" y="999227"/>
              <a:ext cx="3076980" cy="5611919"/>
            </a:xfrm>
            <a:prstGeom prst="rect">
              <a:avLst/>
            </a:prstGeom>
          </p:spPr>
          <p:txBody>
            <a:bodyPr lIns="0" tIns="0" rIns="0" bIns="0" rtlCol="0" anchor="t">
              <a:spAutoFit/>
            </a:bodyPr>
            <a:lstStyle/>
            <a:p>
              <a:pPr algn="l">
                <a:lnSpc>
                  <a:spcPts val="2839"/>
                </a:lnSpc>
                <a:spcBef>
                  <a:spcPct val="0"/>
                </a:spcBef>
              </a:pPr>
              <a:r>
                <a:rPr lang="en-US" sz="1999">
                  <a:solidFill>
                    <a:srgbClr val="CAD1DD"/>
                  </a:solidFill>
                  <a:latin typeface="Arvo"/>
                  <a:ea typeface="Arvo"/>
                  <a:cs typeface="Arvo"/>
                  <a:sym typeface="Arvo"/>
                </a:rPr>
                <a:t>S</a:t>
              </a:r>
              <a:r>
                <a:rPr lang="en-US" sz="1999" u="none" strike="noStrike">
                  <a:solidFill>
                    <a:srgbClr val="CAD1DD"/>
                  </a:solidFill>
                  <a:latin typeface="Arvo"/>
                  <a:ea typeface="Arvo"/>
                  <a:cs typeface="Arvo"/>
                  <a:sym typeface="Arvo"/>
                </a:rPr>
                <a:t>e debe definir el tiempo adecuado entre cada calibración teniendo en cuenta el comportamiento en el tiempo del instrumento y la exactitud requerida. </a:t>
              </a:r>
            </a:p>
            <a:p>
              <a:pPr marL="0" lvl="1" indent="0" algn="l">
                <a:lnSpc>
                  <a:spcPts val="2839"/>
                </a:lnSpc>
                <a:spcBef>
                  <a:spcPct val="0"/>
                </a:spcBef>
              </a:pPr>
              <a:endParaRPr lang="en-US" sz="1999" u="none" strike="noStrike">
                <a:solidFill>
                  <a:srgbClr val="CAD1DD"/>
                </a:solidFill>
                <a:latin typeface="Arvo"/>
                <a:ea typeface="Arvo"/>
                <a:cs typeface="Arvo"/>
                <a:sym typeface="Arvo"/>
              </a:endParaRPr>
            </a:p>
          </p:txBody>
        </p:sp>
      </p:grpSp>
      <p:grpSp>
        <p:nvGrpSpPr>
          <p:cNvPr id="23" name="Group 23"/>
          <p:cNvGrpSpPr/>
          <p:nvPr/>
        </p:nvGrpSpPr>
        <p:grpSpPr>
          <a:xfrm>
            <a:off x="-497967" y="-342784"/>
            <a:ext cx="6696404" cy="10972567"/>
            <a:chOff x="0" y="0"/>
            <a:chExt cx="8928539" cy="14630090"/>
          </a:xfrm>
        </p:grpSpPr>
        <p:pic>
          <p:nvPicPr>
            <p:cNvPr id="24" name="Picture 24"/>
            <p:cNvPicPr>
              <a:picLocks noChangeAspect="1"/>
            </p:cNvPicPr>
            <p:nvPr/>
          </p:nvPicPr>
          <p:blipFill>
            <a:blip r:embed="rId2"/>
            <a:srcRect l="22696" r="36643"/>
            <a:stretch>
              <a:fillRect/>
            </a:stretch>
          </p:blipFill>
          <p:spPr>
            <a:xfrm>
              <a:off x="0" y="0"/>
              <a:ext cx="8928539" cy="1463009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3A6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657534"/>
            <a:ext cx="7904447" cy="2432283"/>
            <a:chOff x="0" y="0"/>
            <a:chExt cx="2081830" cy="640601"/>
          </a:xfrm>
        </p:grpSpPr>
        <p:sp>
          <p:nvSpPr>
            <p:cNvPr id="3" name="Freeform 3"/>
            <p:cNvSpPr/>
            <p:nvPr/>
          </p:nvSpPr>
          <p:spPr>
            <a:xfrm>
              <a:off x="0" y="0"/>
              <a:ext cx="2081830" cy="640601"/>
            </a:xfrm>
            <a:custGeom>
              <a:avLst/>
              <a:gdLst/>
              <a:ahLst/>
              <a:cxnLst/>
              <a:rect l="l" t="t" r="r" b="b"/>
              <a:pathLst>
                <a:path w="2081830" h="640601">
                  <a:moveTo>
                    <a:pt x="0" y="0"/>
                  </a:moveTo>
                  <a:lnTo>
                    <a:pt x="2081830" y="0"/>
                  </a:lnTo>
                  <a:lnTo>
                    <a:pt x="2081830" y="640601"/>
                  </a:lnTo>
                  <a:lnTo>
                    <a:pt x="0" y="640601"/>
                  </a:lnTo>
                  <a:close/>
                </a:path>
              </a:pathLst>
            </a:custGeom>
            <a:solidFill>
              <a:srgbClr val="1D3A6E"/>
            </a:solidFill>
            <a:ln w="38100" cap="sq">
              <a:solidFill>
                <a:srgbClr val="FFBD11"/>
              </a:solidFill>
              <a:prstDash val="solid"/>
              <a:miter/>
            </a:ln>
          </p:spPr>
        </p:sp>
        <p:sp>
          <p:nvSpPr>
            <p:cNvPr id="4" name="TextBox 4"/>
            <p:cNvSpPr txBox="1"/>
            <p:nvPr/>
          </p:nvSpPr>
          <p:spPr>
            <a:xfrm>
              <a:off x="0" y="-9525"/>
              <a:ext cx="2081830" cy="650126"/>
            </a:xfrm>
            <a:prstGeom prst="rect">
              <a:avLst/>
            </a:prstGeom>
          </p:spPr>
          <p:txBody>
            <a:bodyPr lIns="50800" tIns="50800" rIns="50800" bIns="50800" rtlCol="0" anchor="ctr"/>
            <a:lstStyle/>
            <a:p>
              <a:pPr algn="ctr">
                <a:lnSpc>
                  <a:spcPts val="2952"/>
                </a:lnSpc>
              </a:pPr>
              <a:endParaRPr/>
            </a:p>
          </p:txBody>
        </p:sp>
      </p:grpSp>
      <p:sp>
        <p:nvSpPr>
          <p:cNvPr id="5" name="Freeform 5"/>
          <p:cNvSpPr/>
          <p:nvPr/>
        </p:nvSpPr>
        <p:spPr>
          <a:xfrm rot="-10800000">
            <a:off x="-583930" y="7811196"/>
            <a:ext cx="11739861" cy="4123231"/>
          </a:xfrm>
          <a:custGeom>
            <a:avLst/>
            <a:gdLst/>
            <a:ahLst/>
            <a:cxnLst/>
            <a:rect l="l" t="t" r="r" b="b"/>
            <a:pathLst>
              <a:path w="11739861" h="4123231">
                <a:moveTo>
                  <a:pt x="0" y="0"/>
                </a:moveTo>
                <a:lnTo>
                  <a:pt x="11739861" y="0"/>
                </a:lnTo>
                <a:lnTo>
                  <a:pt x="11739861" y="4123231"/>
                </a:lnTo>
                <a:lnTo>
                  <a:pt x="0" y="4123231"/>
                </a:lnTo>
                <a:lnTo>
                  <a:pt x="0" y="0"/>
                </a:lnTo>
                <a:close/>
              </a:path>
            </a:pathLst>
          </a:custGeom>
          <a:blipFill>
            <a:blip r:embed="rId2">
              <a:extLst>
                <a:ext uri="{96DAC541-7B7A-43D3-8B79-37D633B846F1}">
                  <asvg:svgBlip xmlns:asvg="http://schemas.microsoft.com/office/drawing/2016/SVG/main" xmlns="" r:embed="rId3"/>
                </a:ext>
              </a:extLst>
            </a:blip>
            <a:stretch>
              <a:fillRect t="-93612"/>
            </a:stretch>
          </a:blipFill>
          <a:ln cap="sq">
            <a:noFill/>
            <a:prstDash val="solid"/>
            <a:miter/>
          </a:ln>
        </p:spPr>
      </p:sp>
      <p:grpSp>
        <p:nvGrpSpPr>
          <p:cNvPr id="6" name="Group 6"/>
          <p:cNvGrpSpPr/>
          <p:nvPr/>
        </p:nvGrpSpPr>
        <p:grpSpPr>
          <a:xfrm>
            <a:off x="1028700" y="6362246"/>
            <a:ext cx="7904447" cy="2432283"/>
            <a:chOff x="0" y="0"/>
            <a:chExt cx="2081830" cy="640601"/>
          </a:xfrm>
        </p:grpSpPr>
        <p:sp>
          <p:nvSpPr>
            <p:cNvPr id="7" name="Freeform 7"/>
            <p:cNvSpPr/>
            <p:nvPr/>
          </p:nvSpPr>
          <p:spPr>
            <a:xfrm>
              <a:off x="0" y="0"/>
              <a:ext cx="2081830" cy="640601"/>
            </a:xfrm>
            <a:custGeom>
              <a:avLst/>
              <a:gdLst/>
              <a:ahLst/>
              <a:cxnLst/>
              <a:rect l="l" t="t" r="r" b="b"/>
              <a:pathLst>
                <a:path w="2081830" h="640601">
                  <a:moveTo>
                    <a:pt x="0" y="0"/>
                  </a:moveTo>
                  <a:lnTo>
                    <a:pt x="2081830" y="0"/>
                  </a:lnTo>
                  <a:lnTo>
                    <a:pt x="2081830" y="640601"/>
                  </a:lnTo>
                  <a:lnTo>
                    <a:pt x="0" y="640601"/>
                  </a:lnTo>
                  <a:close/>
                </a:path>
              </a:pathLst>
            </a:custGeom>
            <a:solidFill>
              <a:srgbClr val="1D3A6E"/>
            </a:solidFill>
            <a:ln w="38100" cap="sq">
              <a:solidFill>
                <a:srgbClr val="FFBD11"/>
              </a:solidFill>
              <a:prstDash val="solid"/>
              <a:miter/>
            </a:ln>
          </p:spPr>
        </p:sp>
        <p:sp>
          <p:nvSpPr>
            <p:cNvPr id="8" name="TextBox 8"/>
            <p:cNvSpPr txBox="1"/>
            <p:nvPr/>
          </p:nvSpPr>
          <p:spPr>
            <a:xfrm>
              <a:off x="0" y="-9525"/>
              <a:ext cx="2081830" cy="650126"/>
            </a:xfrm>
            <a:prstGeom prst="rect">
              <a:avLst/>
            </a:prstGeom>
          </p:spPr>
          <p:txBody>
            <a:bodyPr lIns="50800" tIns="50800" rIns="50800" bIns="50800" rtlCol="0" anchor="ctr"/>
            <a:lstStyle/>
            <a:p>
              <a:pPr algn="ctr">
                <a:lnSpc>
                  <a:spcPts val="2952"/>
                </a:lnSpc>
              </a:pPr>
              <a:endParaRPr/>
            </a:p>
          </p:txBody>
        </p:sp>
      </p:grpSp>
      <p:sp>
        <p:nvSpPr>
          <p:cNvPr id="9" name="Freeform 9"/>
          <p:cNvSpPr/>
          <p:nvPr/>
        </p:nvSpPr>
        <p:spPr>
          <a:xfrm>
            <a:off x="12946661" y="-1355506"/>
            <a:ext cx="7859364" cy="7859364"/>
          </a:xfrm>
          <a:custGeom>
            <a:avLst/>
            <a:gdLst/>
            <a:ahLst/>
            <a:cxnLst/>
            <a:rect l="l" t="t" r="r" b="b"/>
            <a:pathLst>
              <a:path w="7859364" h="7859364">
                <a:moveTo>
                  <a:pt x="0" y="0"/>
                </a:moveTo>
                <a:lnTo>
                  <a:pt x="7859364" y="0"/>
                </a:lnTo>
                <a:lnTo>
                  <a:pt x="7859364" y="7859364"/>
                </a:lnTo>
                <a:lnTo>
                  <a:pt x="0" y="7859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0" name="Group 10"/>
          <p:cNvGrpSpPr/>
          <p:nvPr/>
        </p:nvGrpSpPr>
        <p:grpSpPr>
          <a:xfrm>
            <a:off x="9144000" y="3657534"/>
            <a:ext cx="7904447" cy="2432283"/>
            <a:chOff x="0" y="0"/>
            <a:chExt cx="2081830" cy="640601"/>
          </a:xfrm>
        </p:grpSpPr>
        <p:sp>
          <p:nvSpPr>
            <p:cNvPr id="11" name="Freeform 11"/>
            <p:cNvSpPr/>
            <p:nvPr/>
          </p:nvSpPr>
          <p:spPr>
            <a:xfrm>
              <a:off x="0" y="0"/>
              <a:ext cx="2081830" cy="640601"/>
            </a:xfrm>
            <a:custGeom>
              <a:avLst/>
              <a:gdLst/>
              <a:ahLst/>
              <a:cxnLst/>
              <a:rect l="l" t="t" r="r" b="b"/>
              <a:pathLst>
                <a:path w="2081830" h="640601">
                  <a:moveTo>
                    <a:pt x="0" y="0"/>
                  </a:moveTo>
                  <a:lnTo>
                    <a:pt x="2081830" y="0"/>
                  </a:lnTo>
                  <a:lnTo>
                    <a:pt x="2081830" y="640601"/>
                  </a:lnTo>
                  <a:lnTo>
                    <a:pt x="0" y="640601"/>
                  </a:lnTo>
                  <a:close/>
                </a:path>
              </a:pathLst>
            </a:custGeom>
            <a:solidFill>
              <a:srgbClr val="1D3A6E"/>
            </a:solidFill>
            <a:ln w="38100" cap="sq">
              <a:solidFill>
                <a:srgbClr val="FFBD11"/>
              </a:solidFill>
              <a:prstDash val="solid"/>
              <a:miter/>
            </a:ln>
          </p:spPr>
        </p:sp>
        <p:sp>
          <p:nvSpPr>
            <p:cNvPr id="12" name="TextBox 12"/>
            <p:cNvSpPr txBox="1"/>
            <p:nvPr/>
          </p:nvSpPr>
          <p:spPr>
            <a:xfrm>
              <a:off x="0" y="-9525"/>
              <a:ext cx="2081830" cy="650126"/>
            </a:xfrm>
            <a:prstGeom prst="rect">
              <a:avLst/>
            </a:prstGeom>
          </p:spPr>
          <p:txBody>
            <a:bodyPr lIns="50800" tIns="50800" rIns="50800" bIns="50800" rtlCol="0" anchor="ctr"/>
            <a:lstStyle/>
            <a:p>
              <a:pPr marL="0" lvl="0" indent="0" algn="ctr">
                <a:lnSpc>
                  <a:spcPts val="2952"/>
                </a:lnSpc>
                <a:spcBef>
                  <a:spcPct val="0"/>
                </a:spcBef>
              </a:pPr>
              <a:endParaRPr/>
            </a:p>
          </p:txBody>
        </p:sp>
      </p:grpSp>
      <p:grpSp>
        <p:nvGrpSpPr>
          <p:cNvPr id="13" name="Group 13"/>
          <p:cNvGrpSpPr/>
          <p:nvPr/>
        </p:nvGrpSpPr>
        <p:grpSpPr>
          <a:xfrm>
            <a:off x="9144000" y="6362246"/>
            <a:ext cx="7904447" cy="2432283"/>
            <a:chOff x="0" y="0"/>
            <a:chExt cx="2081830" cy="640601"/>
          </a:xfrm>
        </p:grpSpPr>
        <p:sp>
          <p:nvSpPr>
            <p:cNvPr id="14" name="Freeform 14"/>
            <p:cNvSpPr/>
            <p:nvPr/>
          </p:nvSpPr>
          <p:spPr>
            <a:xfrm>
              <a:off x="0" y="0"/>
              <a:ext cx="2081830" cy="640601"/>
            </a:xfrm>
            <a:custGeom>
              <a:avLst/>
              <a:gdLst/>
              <a:ahLst/>
              <a:cxnLst/>
              <a:rect l="l" t="t" r="r" b="b"/>
              <a:pathLst>
                <a:path w="2081830" h="640601">
                  <a:moveTo>
                    <a:pt x="0" y="0"/>
                  </a:moveTo>
                  <a:lnTo>
                    <a:pt x="2081830" y="0"/>
                  </a:lnTo>
                  <a:lnTo>
                    <a:pt x="2081830" y="640601"/>
                  </a:lnTo>
                  <a:lnTo>
                    <a:pt x="0" y="640601"/>
                  </a:lnTo>
                  <a:close/>
                </a:path>
              </a:pathLst>
            </a:custGeom>
            <a:solidFill>
              <a:srgbClr val="1D3A6E"/>
            </a:solidFill>
            <a:ln w="38100" cap="sq">
              <a:solidFill>
                <a:srgbClr val="FFBD11"/>
              </a:solidFill>
              <a:prstDash val="solid"/>
              <a:miter/>
            </a:ln>
          </p:spPr>
        </p:sp>
        <p:sp>
          <p:nvSpPr>
            <p:cNvPr id="15" name="TextBox 15"/>
            <p:cNvSpPr txBox="1"/>
            <p:nvPr/>
          </p:nvSpPr>
          <p:spPr>
            <a:xfrm>
              <a:off x="0" y="-9525"/>
              <a:ext cx="2081830" cy="650126"/>
            </a:xfrm>
            <a:prstGeom prst="rect">
              <a:avLst/>
            </a:prstGeom>
          </p:spPr>
          <p:txBody>
            <a:bodyPr lIns="50800" tIns="50800" rIns="50800" bIns="50800" rtlCol="0" anchor="ctr"/>
            <a:lstStyle/>
            <a:p>
              <a:pPr marL="0" lvl="0" indent="0" algn="ctr">
                <a:lnSpc>
                  <a:spcPts val="2952"/>
                </a:lnSpc>
                <a:spcBef>
                  <a:spcPct val="0"/>
                </a:spcBef>
              </a:pPr>
              <a:endParaRPr/>
            </a:p>
          </p:txBody>
        </p:sp>
      </p:grpSp>
      <p:sp>
        <p:nvSpPr>
          <p:cNvPr id="16" name="TextBox 16"/>
          <p:cNvSpPr txBox="1"/>
          <p:nvPr/>
        </p:nvSpPr>
        <p:spPr>
          <a:xfrm>
            <a:off x="9603081" y="4095398"/>
            <a:ext cx="873322" cy="1316227"/>
          </a:xfrm>
          <a:prstGeom prst="rect">
            <a:avLst/>
          </a:prstGeom>
        </p:spPr>
        <p:txBody>
          <a:bodyPr lIns="0" tIns="0" rIns="0" bIns="0" rtlCol="0" anchor="t">
            <a:spAutoFit/>
          </a:bodyPr>
          <a:lstStyle/>
          <a:p>
            <a:pPr algn="r">
              <a:lnSpc>
                <a:spcPts val="11172"/>
              </a:lnSpc>
            </a:pPr>
            <a:r>
              <a:rPr lang="en-US" sz="6572" b="1" spc="387">
                <a:solidFill>
                  <a:srgbClr val="FFBD11"/>
                </a:solidFill>
                <a:latin typeface="Arvo Bold"/>
                <a:ea typeface="Arvo Bold"/>
                <a:cs typeface="Arvo Bold"/>
                <a:sym typeface="Arvo Bold"/>
              </a:rPr>
              <a:t>2</a:t>
            </a:r>
          </a:p>
        </p:txBody>
      </p:sp>
      <p:sp>
        <p:nvSpPr>
          <p:cNvPr id="17" name="TextBox 17"/>
          <p:cNvSpPr txBox="1"/>
          <p:nvPr/>
        </p:nvSpPr>
        <p:spPr>
          <a:xfrm>
            <a:off x="9603081" y="6763446"/>
            <a:ext cx="873322" cy="1316227"/>
          </a:xfrm>
          <a:prstGeom prst="rect">
            <a:avLst/>
          </a:prstGeom>
        </p:spPr>
        <p:txBody>
          <a:bodyPr lIns="0" tIns="0" rIns="0" bIns="0" rtlCol="0" anchor="t">
            <a:spAutoFit/>
          </a:bodyPr>
          <a:lstStyle/>
          <a:p>
            <a:pPr algn="r">
              <a:lnSpc>
                <a:spcPts val="11172"/>
              </a:lnSpc>
            </a:pPr>
            <a:r>
              <a:rPr lang="en-US" sz="6572" b="1" spc="387">
                <a:solidFill>
                  <a:srgbClr val="FFBD11"/>
                </a:solidFill>
                <a:latin typeface="Arvo Bold"/>
                <a:ea typeface="Arvo Bold"/>
                <a:cs typeface="Arvo Bold"/>
                <a:sym typeface="Arvo Bold"/>
              </a:rPr>
              <a:t>4</a:t>
            </a:r>
          </a:p>
        </p:txBody>
      </p:sp>
      <p:sp>
        <p:nvSpPr>
          <p:cNvPr id="18" name="TextBox 18"/>
          <p:cNvSpPr txBox="1"/>
          <p:nvPr/>
        </p:nvSpPr>
        <p:spPr>
          <a:xfrm>
            <a:off x="2472602" y="4146600"/>
            <a:ext cx="5740504" cy="1406525"/>
          </a:xfrm>
          <a:prstGeom prst="rect">
            <a:avLst/>
          </a:prstGeom>
        </p:spPr>
        <p:txBody>
          <a:bodyPr lIns="0" tIns="0" rIns="0" bIns="0" rtlCol="0" anchor="t">
            <a:spAutoFit/>
          </a:bodyPr>
          <a:lstStyle/>
          <a:p>
            <a:pPr algn="l">
              <a:lnSpc>
                <a:spcPts val="2800"/>
              </a:lnSpc>
            </a:pPr>
            <a:r>
              <a:rPr lang="en-US" sz="2000" b="1" spc="118">
                <a:solidFill>
                  <a:srgbClr val="CAD1DD"/>
                </a:solidFill>
                <a:latin typeface="Arvo Bold"/>
                <a:ea typeface="Arvo Bold"/>
                <a:cs typeface="Arvo Bold"/>
                <a:sym typeface="Arvo Bold"/>
              </a:rPr>
              <a:t>Precisión garantizada:</a:t>
            </a:r>
            <a:r>
              <a:rPr lang="en-US" sz="2000" spc="118">
                <a:solidFill>
                  <a:srgbClr val="CAD1DD"/>
                </a:solidFill>
                <a:latin typeface="Arvo"/>
                <a:ea typeface="Arvo"/>
                <a:cs typeface="Arvo"/>
                <a:sym typeface="Arvo"/>
              </a:rPr>
              <a:t> asegura mediciones exactas, evitando errores en la producción.</a:t>
            </a:r>
          </a:p>
          <a:p>
            <a:pPr marL="0" lvl="0" indent="0" algn="l">
              <a:lnSpc>
                <a:spcPts val="2800"/>
              </a:lnSpc>
              <a:spcBef>
                <a:spcPct val="0"/>
              </a:spcBef>
            </a:pPr>
            <a:endParaRPr lang="en-US" sz="2000" spc="118">
              <a:solidFill>
                <a:srgbClr val="CAD1DD"/>
              </a:solidFill>
              <a:latin typeface="Arvo"/>
              <a:ea typeface="Arvo"/>
              <a:cs typeface="Arvo"/>
              <a:sym typeface="Arvo"/>
            </a:endParaRPr>
          </a:p>
        </p:txBody>
      </p:sp>
      <p:sp>
        <p:nvSpPr>
          <p:cNvPr id="19" name="TextBox 19"/>
          <p:cNvSpPr txBox="1"/>
          <p:nvPr/>
        </p:nvSpPr>
        <p:spPr>
          <a:xfrm>
            <a:off x="2532309" y="7027525"/>
            <a:ext cx="5680798" cy="1054100"/>
          </a:xfrm>
          <a:prstGeom prst="rect">
            <a:avLst/>
          </a:prstGeom>
        </p:spPr>
        <p:txBody>
          <a:bodyPr lIns="0" tIns="0" rIns="0" bIns="0" rtlCol="0" anchor="t">
            <a:spAutoFit/>
          </a:bodyPr>
          <a:lstStyle/>
          <a:p>
            <a:pPr marL="0" lvl="0" indent="0" algn="l">
              <a:lnSpc>
                <a:spcPts val="2800"/>
              </a:lnSpc>
              <a:spcBef>
                <a:spcPct val="0"/>
              </a:spcBef>
            </a:pPr>
            <a:r>
              <a:rPr lang="en-US" sz="2000" b="1" spc="118">
                <a:solidFill>
                  <a:srgbClr val="CAD1DD"/>
                </a:solidFill>
                <a:latin typeface="Arvo Bold"/>
                <a:ea typeface="Arvo Bold"/>
                <a:cs typeface="Arvo Bold"/>
                <a:sym typeface="Arvo Bold"/>
              </a:rPr>
              <a:t>Reducción de residuos costosos:</a:t>
            </a:r>
            <a:r>
              <a:rPr lang="en-US" sz="2000" spc="118">
                <a:solidFill>
                  <a:srgbClr val="CAD1DD"/>
                </a:solidFill>
                <a:latin typeface="Arvo"/>
                <a:ea typeface="Arvo"/>
                <a:cs typeface="Arvo"/>
                <a:sym typeface="Arvo"/>
              </a:rPr>
              <a:t> evita productos defectuosos reduciendo pérdidas económicas. </a:t>
            </a:r>
          </a:p>
        </p:txBody>
      </p:sp>
      <p:sp>
        <p:nvSpPr>
          <p:cNvPr id="20" name="TextBox 20"/>
          <p:cNvSpPr txBox="1"/>
          <p:nvPr/>
        </p:nvSpPr>
        <p:spPr>
          <a:xfrm>
            <a:off x="10743103" y="4146600"/>
            <a:ext cx="5311317" cy="1406525"/>
          </a:xfrm>
          <a:prstGeom prst="rect">
            <a:avLst/>
          </a:prstGeom>
        </p:spPr>
        <p:txBody>
          <a:bodyPr lIns="0" tIns="0" rIns="0" bIns="0" rtlCol="0" anchor="t">
            <a:spAutoFit/>
          </a:bodyPr>
          <a:lstStyle/>
          <a:p>
            <a:pPr algn="l">
              <a:lnSpc>
                <a:spcPts val="2800"/>
              </a:lnSpc>
            </a:pPr>
            <a:r>
              <a:rPr lang="en-US" sz="2000" b="1" spc="118">
                <a:solidFill>
                  <a:srgbClr val="CAD1DD"/>
                </a:solidFill>
                <a:latin typeface="Arvo Bold"/>
                <a:ea typeface="Arvo Bold"/>
                <a:cs typeface="Arvo Bold"/>
                <a:sym typeface="Arvo Bold"/>
              </a:rPr>
              <a:t>Mayor durabilidad del equipo:</a:t>
            </a:r>
            <a:r>
              <a:rPr lang="en-US" sz="2000" spc="118">
                <a:solidFill>
                  <a:srgbClr val="CAD1DD"/>
                </a:solidFill>
                <a:latin typeface="Arvo"/>
                <a:ea typeface="Arvo"/>
                <a:cs typeface="Arvo"/>
                <a:sym typeface="Arvo"/>
              </a:rPr>
              <a:t> si se realiza una</a:t>
            </a:r>
            <a:r>
              <a:rPr lang="en-US" sz="2000" u="sng" spc="118">
                <a:solidFill>
                  <a:srgbClr val="CAD1DD"/>
                </a:solidFill>
                <a:latin typeface="Arvo"/>
                <a:ea typeface="Arvo"/>
                <a:cs typeface="Arvo"/>
                <a:sym typeface="Arvo"/>
                <a:hlinkClick r:id="rId6" tooltip="https://laboratoriosigma.com/blog/calibracion-de-termohigrometros/"/>
              </a:rPr>
              <a:t> </a:t>
            </a:r>
            <a:r>
              <a:rPr lang="en-US" sz="2000" spc="118">
                <a:solidFill>
                  <a:srgbClr val="CAD1DD"/>
                </a:solidFill>
                <a:latin typeface="Arvo"/>
                <a:ea typeface="Arvo"/>
                <a:cs typeface="Arvo"/>
                <a:sym typeface="Arvo"/>
                <a:hlinkClick r:id="rId6" tooltip="https://laboratoriosigma.com/blog/calibracion-de-termohigrometros/"/>
              </a:rPr>
              <a:t>calibración cuidadosa</a:t>
            </a:r>
            <a:r>
              <a:rPr lang="en-US" sz="2000" spc="118">
                <a:solidFill>
                  <a:srgbClr val="CAD1DD"/>
                </a:solidFill>
                <a:latin typeface="Arvo"/>
                <a:ea typeface="Arvo"/>
                <a:cs typeface="Arvo"/>
                <a:sym typeface="Arvo"/>
              </a:rPr>
              <a:t> y constante, se puede prolongar la vida útil de los instrumentos. </a:t>
            </a:r>
          </a:p>
        </p:txBody>
      </p:sp>
      <p:sp>
        <p:nvSpPr>
          <p:cNvPr id="21" name="TextBox 21"/>
          <p:cNvSpPr txBox="1"/>
          <p:nvPr/>
        </p:nvSpPr>
        <p:spPr>
          <a:xfrm>
            <a:off x="10743103" y="7031734"/>
            <a:ext cx="5311317" cy="1054100"/>
          </a:xfrm>
          <a:prstGeom prst="rect">
            <a:avLst/>
          </a:prstGeom>
        </p:spPr>
        <p:txBody>
          <a:bodyPr lIns="0" tIns="0" rIns="0" bIns="0" rtlCol="0" anchor="t">
            <a:spAutoFit/>
          </a:bodyPr>
          <a:lstStyle/>
          <a:p>
            <a:pPr algn="l">
              <a:lnSpc>
                <a:spcPts val="2800"/>
              </a:lnSpc>
            </a:pPr>
            <a:r>
              <a:rPr lang="en-US" sz="2000" b="1" spc="118">
                <a:solidFill>
                  <a:srgbClr val="CAD1DD"/>
                </a:solidFill>
                <a:latin typeface="Arvo Bold"/>
                <a:ea typeface="Arvo Bold"/>
                <a:cs typeface="Arvo Bold"/>
                <a:sym typeface="Arvo Bold"/>
              </a:rPr>
              <a:t>Confianza del cliente: </a:t>
            </a:r>
            <a:r>
              <a:rPr lang="en-US" sz="2000" spc="118">
                <a:solidFill>
                  <a:srgbClr val="CAD1DD"/>
                </a:solidFill>
                <a:latin typeface="Arvo"/>
                <a:ea typeface="Arvo"/>
                <a:cs typeface="Arvo"/>
                <a:sym typeface="Arvo"/>
              </a:rPr>
              <a:t>ofrece productos de calidad, generando confianza y lealtad en los clientes. </a:t>
            </a:r>
          </a:p>
        </p:txBody>
      </p:sp>
      <p:sp>
        <p:nvSpPr>
          <p:cNvPr id="22" name="TextBox 22"/>
          <p:cNvSpPr txBox="1"/>
          <p:nvPr/>
        </p:nvSpPr>
        <p:spPr>
          <a:xfrm>
            <a:off x="1028700" y="1028700"/>
            <a:ext cx="11071556" cy="1786890"/>
          </a:xfrm>
          <a:prstGeom prst="rect">
            <a:avLst/>
          </a:prstGeom>
        </p:spPr>
        <p:txBody>
          <a:bodyPr lIns="0" tIns="0" rIns="0" bIns="0" rtlCol="0" anchor="t">
            <a:spAutoFit/>
          </a:bodyPr>
          <a:lstStyle/>
          <a:p>
            <a:pPr algn="l">
              <a:lnSpc>
                <a:spcPts val="4679"/>
              </a:lnSpc>
            </a:pPr>
            <a:r>
              <a:rPr lang="en-US" sz="3999" b="1">
                <a:solidFill>
                  <a:srgbClr val="FFBD11"/>
                </a:solidFill>
                <a:latin typeface="Arvo Bold"/>
                <a:ea typeface="Arvo Bold"/>
                <a:cs typeface="Arvo Bold"/>
                <a:sym typeface="Arvo Bold"/>
              </a:rPr>
              <a:t>BENEFICIOS DE MANTENER CALIBRADO EL INSTRUMENTO DE MEDICIÓN</a:t>
            </a:r>
          </a:p>
          <a:p>
            <a:pPr marL="0" lvl="0" indent="0" algn="l">
              <a:lnSpc>
                <a:spcPts val="4679"/>
              </a:lnSpc>
              <a:spcBef>
                <a:spcPct val="0"/>
              </a:spcBef>
            </a:pPr>
            <a:endParaRPr lang="en-US" sz="3999" b="1">
              <a:solidFill>
                <a:srgbClr val="FFBD11"/>
              </a:solidFill>
              <a:latin typeface="Arvo Bold"/>
              <a:ea typeface="Arvo Bold"/>
              <a:cs typeface="Arvo Bold"/>
              <a:sym typeface="Arvo Bold"/>
            </a:endParaRPr>
          </a:p>
        </p:txBody>
      </p:sp>
      <p:sp>
        <p:nvSpPr>
          <p:cNvPr id="23" name="TextBox 23"/>
          <p:cNvSpPr txBox="1"/>
          <p:nvPr/>
        </p:nvSpPr>
        <p:spPr>
          <a:xfrm>
            <a:off x="1537663" y="4095398"/>
            <a:ext cx="666756" cy="1316227"/>
          </a:xfrm>
          <a:prstGeom prst="rect">
            <a:avLst/>
          </a:prstGeom>
        </p:spPr>
        <p:txBody>
          <a:bodyPr lIns="0" tIns="0" rIns="0" bIns="0" rtlCol="0" anchor="t">
            <a:spAutoFit/>
          </a:bodyPr>
          <a:lstStyle/>
          <a:p>
            <a:pPr algn="r">
              <a:lnSpc>
                <a:spcPts val="11172"/>
              </a:lnSpc>
            </a:pPr>
            <a:r>
              <a:rPr lang="en-US" sz="6572" b="1" spc="387">
                <a:solidFill>
                  <a:srgbClr val="FFBD11"/>
                </a:solidFill>
                <a:latin typeface="Arvo Bold"/>
                <a:ea typeface="Arvo Bold"/>
                <a:cs typeface="Arvo Bold"/>
                <a:sym typeface="Arvo Bold"/>
              </a:rPr>
              <a:t>1</a:t>
            </a:r>
          </a:p>
        </p:txBody>
      </p:sp>
      <p:sp>
        <p:nvSpPr>
          <p:cNvPr id="24" name="TextBox 24"/>
          <p:cNvSpPr txBox="1"/>
          <p:nvPr/>
        </p:nvSpPr>
        <p:spPr>
          <a:xfrm>
            <a:off x="1537663" y="6763446"/>
            <a:ext cx="789473" cy="1316227"/>
          </a:xfrm>
          <a:prstGeom prst="rect">
            <a:avLst/>
          </a:prstGeom>
        </p:spPr>
        <p:txBody>
          <a:bodyPr lIns="0" tIns="0" rIns="0" bIns="0" rtlCol="0" anchor="t">
            <a:spAutoFit/>
          </a:bodyPr>
          <a:lstStyle/>
          <a:p>
            <a:pPr algn="r">
              <a:lnSpc>
                <a:spcPts val="11172"/>
              </a:lnSpc>
            </a:pPr>
            <a:r>
              <a:rPr lang="en-US" sz="6572" b="1" spc="387">
                <a:solidFill>
                  <a:srgbClr val="FFBD11"/>
                </a:solidFill>
                <a:latin typeface="Arvo Bold"/>
                <a:ea typeface="Arvo Bold"/>
                <a:cs typeface="Arvo Bold"/>
                <a:sym typeface="Arvo Bold"/>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921</Words>
  <Application>Microsoft Office PowerPoint</Application>
  <PresentationFormat>Personalizado</PresentationFormat>
  <Paragraphs>89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Calibri</vt:lpstr>
      <vt:lpstr>Arvo Bold</vt:lpstr>
      <vt:lpstr>Arvo</vt:lpstr>
      <vt:lpstr>Arial</vt:lpstr>
      <vt:lpstr>Montserrat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2 METROLOGÍA</dc:title>
  <cp:lastModifiedBy>Admin</cp:lastModifiedBy>
  <cp:revision>2</cp:revision>
  <dcterms:created xsi:type="dcterms:W3CDTF">2006-08-16T00:00:00Z</dcterms:created>
  <dcterms:modified xsi:type="dcterms:W3CDTF">2024-09-25T15:57:04Z</dcterms:modified>
  <dc:identifier>DAGRsgcWsEw</dc:identifier>
</cp:coreProperties>
</file>