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8"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668" y="2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a:p>
        </p:txBody>
      </p:sp>
      <p:sp>
        <p:nvSpPr>
          <p:cNvPr id="4" name="Marcador de fecha 3"/>
          <p:cNvSpPr>
            <a:spLocks noGrp="1"/>
          </p:cNvSpPr>
          <p:nvPr>
            <p:ph type="dt" sz="half" idx="10"/>
          </p:nvPr>
        </p:nvSpPr>
        <p:spPr/>
        <p:txBody>
          <a:bodyPr/>
          <a:lstStyle/>
          <a:p>
            <a:fld id="{CB51C8C8-B396-4222-8397-FA5525453A11}" type="datetimeFigureOut">
              <a:rPr lang="en-US" smtClean="0"/>
              <a:t>1/24/2025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06026AAE-9FBD-473C-8E80-99D9725C9158}" type="slidenum">
              <a:rPr lang="en-US" smtClean="0"/>
              <a:t>‹Nº›</a:t>
            </a:fld>
            <a:endParaRPr lang="en-US"/>
          </a:p>
        </p:txBody>
      </p:sp>
    </p:spTree>
    <p:extLst>
      <p:ext uri="{BB962C8B-B14F-4D97-AF65-F5344CB8AC3E}">
        <p14:creationId xmlns:p14="http://schemas.microsoft.com/office/powerpoint/2010/main" val="830679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CB51C8C8-B396-4222-8397-FA5525453A11}" type="datetimeFigureOut">
              <a:rPr lang="en-US" smtClean="0"/>
              <a:t>1/24/2025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06026AAE-9FBD-473C-8E80-99D9725C9158}" type="slidenum">
              <a:rPr lang="en-US" smtClean="0"/>
              <a:t>‹Nº›</a:t>
            </a:fld>
            <a:endParaRPr lang="en-US"/>
          </a:p>
        </p:txBody>
      </p:sp>
    </p:spTree>
    <p:extLst>
      <p:ext uri="{BB962C8B-B14F-4D97-AF65-F5344CB8AC3E}">
        <p14:creationId xmlns:p14="http://schemas.microsoft.com/office/powerpoint/2010/main" val="3159409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CB51C8C8-B396-4222-8397-FA5525453A11}" type="datetimeFigureOut">
              <a:rPr lang="en-US" smtClean="0"/>
              <a:t>1/24/2025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06026AAE-9FBD-473C-8E80-99D9725C9158}" type="slidenum">
              <a:rPr lang="en-US" smtClean="0"/>
              <a:t>‹Nº›</a:t>
            </a:fld>
            <a:endParaRPr lang="en-US"/>
          </a:p>
        </p:txBody>
      </p:sp>
    </p:spTree>
    <p:extLst>
      <p:ext uri="{BB962C8B-B14F-4D97-AF65-F5344CB8AC3E}">
        <p14:creationId xmlns:p14="http://schemas.microsoft.com/office/powerpoint/2010/main" val="3128328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CB51C8C8-B396-4222-8397-FA5525453A11}" type="datetimeFigureOut">
              <a:rPr lang="en-US" smtClean="0"/>
              <a:t>1/24/2025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06026AAE-9FBD-473C-8E80-99D9725C9158}" type="slidenum">
              <a:rPr lang="en-US" smtClean="0"/>
              <a:t>‹Nº›</a:t>
            </a:fld>
            <a:endParaRPr lang="en-US"/>
          </a:p>
        </p:txBody>
      </p:sp>
    </p:spTree>
    <p:extLst>
      <p:ext uri="{BB962C8B-B14F-4D97-AF65-F5344CB8AC3E}">
        <p14:creationId xmlns:p14="http://schemas.microsoft.com/office/powerpoint/2010/main" val="3139022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CB51C8C8-B396-4222-8397-FA5525453A11}" type="datetimeFigureOut">
              <a:rPr lang="en-US" smtClean="0"/>
              <a:t>1/24/2025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06026AAE-9FBD-473C-8E80-99D9725C9158}" type="slidenum">
              <a:rPr lang="en-US" smtClean="0"/>
              <a:t>‹Nº›</a:t>
            </a:fld>
            <a:endParaRPr lang="en-US"/>
          </a:p>
        </p:txBody>
      </p:sp>
    </p:spTree>
    <p:extLst>
      <p:ext uri="{BB962C8B-B14F-4D97-AF65-F5344CB8AC3E}">
        <p14:creationId xmlns:p14="http://schemas.microsoft.com/office/powerpoint/2010/main" val="3476980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CB51C8C8-B396-4222-8397-FA5525453A11}" type="datetimeFigureOut">
              <a:rPr lang="en-US" smtClean="0"/>
              <a:t>1/24/2025</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06026AAE-9FBD-473C-8E80-99D9725C9158}" type="slidenum">
              <a:rPr lang="en-US" smtClean="0"/>
              <a:t>‹Nº›</a:t>
            </a:fld>
            <a:endParaRPr lang="en-US"/>
          </a:p>
        </p:txBody>
      </p:sp>
    </p:spTree>
    <p:extLst>
      <p:ext uri="{BB962C8B-B14F-4D97-AF65-F5344CB8AC3E}">
        <p14:creationId xmlns:p14="http://schemas.microsoft.com/office/powerpoint/2010/main" val="1069803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CB51C8C8-B396-4222-8397-FA5525453A11}" type="datetimeFigureOut">
              <a:rPr lang="en-US" smtClean="0"/>
              <a:t>1/24/2025</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06026AAE-9FBD-473C-8E80-99D9725C9158}" type="slidenum">
              <a:rPr lang="en-US" smtClean="0"/>
              <a:t>‹Nº›</a:t>
            </a:fld>
            <a:endParaRPr lang="en-US"/>
          </a:p>
        </p:txBody>
      </p:sp>
    </p:spTree>
    <p:extLst>
      <p:ext uri="{BB962C8B-B14F-4D97-AF65-F5344CB8AC3E}">
        <p14:creationId xmlns:p14="http://schemas.microsoft.com/office/powerpoint/2010/main" val="2380810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CB51C8C8-B396-4222-8397-FA5525453A11}" type="datetimeFigureOut">
              <a:rPr lang="en-US" smtClean="0"/>
              <a:t>1/24/2025</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06026AAE-9FBD-473C-8E80-99D9725C9158}" type="slidenum">
              <a:rPr lang="en-US" smtClean="0"/>
              <a:t>‹Nº›</a:t>
            </a:fld>
            <a:endParaRPr lang="en-US"/>
          </a:p>
        </p:txBody>
      </p:sp>
    </p:spTree>
    <p:extLst>
      <p:ext uri="{BB962C8B-B14F-4D97-AF65-F5344CB8AC3E}">
        <p14:creationId xmlns:p14="http://schemas.microsoft.com/office/powerpoint/2010/main" val="1398372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B51C8C8-B396-4222-8397-FA5525453A11}" type="datetimeFigureOut">
              <a:rPr lang="en-US" smtClean="0"/>
              <a:t>1/24/2025</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06026AAE-9FBD-473C-8E80-99D9725C9158}" type="slidenum">
              <a:rPr lang="en-US" smtClean="0"/>
              <a:t>‹Nº›</a:t>
            </a:fld>
            <a:endParaRPr lang="en-US"/>
          </a:p>
        </p:txBody>
      </p:sp>
    </p:spTree>
    <p:extLst>
      <p:ext uri="{BB962C8B-B14F-4D97-AF65-F5344CB8AC3E}">
        <p14:creationId xmlns:p14="http://schemas.microsoft.com/office/powerpoint/2010/main" val="3203174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CB51C8C8-B396-4222-8397-FA5525453A11}" type="datetimeFigureOut">
              <a:rPr lang="en-US" smtClean="0"/>
              <a:t>1/24/2025</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06026AAE-9FBD-473C-8E80-99D9725C9158}" type="slidenum">
              <a:rPr lang="en-US" smtClean="0"/>
              <a:t>‹Nº›</a:t>
            </a:fld>
            <a:endParaRPr lang="en-US"/>
          </a:p>
        </p:txBody>
      </p:sp>
    </p:spTree>
    <p:extLst>
      <p:ext uri="{BB962C8B-B14F-4D97-AF65-F5344CB8AC3E}">
        <p14:creationId xmlns:p14="http://schemas.microsoft.com/office/powerpoint/2010/main" val="3325420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CB51C8C8-B396-4222-8397-FA5525453A11}" type="datetimeFigureOut">
              <a:rPr lang="en-US" smtClean="0"/>
              <a:t>1/24/2025</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06026AAE-9FBD-473C-8E80-99D9725C9158}" type="slidenum">
              <a:rPr lang="en-US" smtClean="0"/>
              <a:t>‹Nº›</a:t>
            </a:fld>
            <a:endParaRPr lang="en-US"/>
          </a:p>
        </p:txBody>
      </p:sp>
    </p:spTree>
    <p:extLst>
      <p:ext uri="{BB962C8B-B14F-4D97-AF65-F5344CB8AC3E}">
        <p14:creationId xmlns:p14="http://schemas.microsoft.com/office/powerpoint/2010/main" val="1373044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51C8C8-B396-4222-8397-FA5525453A11}" type="datetimeFigureOut">
              <a:rPr lang="en-US" smtClean="0"/>
              <a:t>1/24/2025</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026AAE-9FBD-473C-8E80-99D9725C9158}" type="slidenum">
              <a:rPr lang="en-US" smtClean="0"/>
              <a:t>‹Nº›</a:t>
            </a:fld>
            <a:endParaRPr lang="en-US"/>
          </a:p>
        </p:txBody>
      </p:sp>
      <p:pic>
        <p:nvPicPr>
          <p:cNvPr id="8" name="Imagen 7">
            <a:extLst>
              <a:ext uri="{FF2B5EF4-FFF2-40B4-BE49-F238E27FC236}">
                <a16:creationId xmlns:a16="http://schemas.microsoft.com/office/drawing/2014/main" id="{7CFD1FAC-0A87-7806-F9F9-0B960928198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8652" y="185739"/>
            <a:ext cx="1142165" cy="652462"/>
          </a:xfrm>
          <a:prstGeom prst="rect">
            <a:avLst/>
          </a:prstGeom>
        </p:spPr>
      </p:pic>
    </p:spTree>
    <p:extLst>
      <p:ext uri="{BB962C8B-B14F-4D97-AF65-F5344CB8AC3E}">
        <p14:creationId xmlns:p14="http://schemas.microsoft.com/office/powerpoint/2010/main" val="3035234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Freeform 2"/>
          <p:cNvSpPr/>
          <p:nvPr/>
        </p:nvSpPr>
        <p:spPr>
          <a:xfrm rot="5400000">
            <a:off x="5107844" y="-365658"/>
            <a:ext cx="10117560" cy="8343964"/>
          </a:xfrm>
          <a:custGeom>
            <a:avLst/>
            <a:gdLst/>
            <a:ahLst/>
            <a:cxnLst/>
            <a:rect l="l" t="t" r="r" b="b"/>
            <a:pathLst>
              <a:path w="15176340" h="12515946">
                <a:moveTo>
                  <a:pt x="0" y="0"/>
                </a:moveTo>
                <a:lnTo>
                  <a:pt x="15176340" y="0"/>
                </a:lnTo>
                <a:lnTo>
                  <a:pt x="15176340" y="12515946"/>
                </a:lnTo>
                <a:lnTo>
                  <a:pt x="0" y="12515946"/>
                </a:lnTo>
                <a:lnTo>
                  <a:pt x="0" y="0"/>
                </a:lnTo>
                <a:close/>
              </a:path>
            </a:pathLst>
          </a:custGeom>
          <a:blipFill>
            <a:blip r:embed="rId2">
              <a:alphaModFix amt="7999"/>
              <a:extLst>
                <a:ext uri="{96DAC541-7B7A-43D3-8B79-37D633B846F1}">
                  <asvg:svgBlip xmlns:asvg="http://schemas.microsoft.com/office/drawing/2016/SVG/main" r:embed="rId3"/>
                </a:ext>
              </a:extLst>
            </a:blip>
            <a:stretch>
              <a:fillRect/>
            </a:stretch>
          </a:blipFill>
        </p:spPr>
        <p:txBody>
          <a:bodyPr/>
          <a:lstStyle/>
          <a:p>
            <a:endParaRPr lang="es-CL"/>
          </a:p>
        </p:txBody>
      </p:sp>
      <p:grpSp>
        <p:nvGrpSpPr>
          <p:cNvPr id="3" name="Group 3"/>
          <p:cNvGrpSpPr/>
          <p:nvPr/>
        </p:nvGrpSpPr>
        <p:grpSpPr>
          <a:xfrm>
            <a:off x="0" y="0"/>
            <a:ext cx="127993" cy="6858000"/>
            <a:chOff x="0" y="0"/>
            <a:chExt cx="50565" cy="2709333"/>
          </a:xfrm>
        </p:grpSpPr>
        <p:sp>
          <p:nvSpPr>
            <p:cNvPr id="4" name="Freeform 4"/>
            <p:cNvSpPr/>
            <p:nvPr/>
          </p:nvSpPr>
          <p:spPr>
            <a:xfrm>
              <a:off x="0" y="0"/>
              <a:ext cx="50565" cy="2709333"/>
            </a:xfrm>
            <a:custGeom>
              <a:avLst/>
              <a:gdLst/>
              <a:ahLst/>
              <a:cxnLst/>
              <a:rect l="l" t="t" r="r" b="b"/>
              <a:pathLst>
                <a:path w="50565" h="2709333">
                  <a:moveTo>
                    <a:pt x="0" y="0"/>
                  </a:moveTo>
                  <a:lnTo>
                    <a:pt x="50565" y="0"/>
                  </a:lnTo>
                  <a:lnTo>
                    <a:pt x="50565" y="2709333"/>
                  </a:lnTo>
                  <a:lnTo>
                    <a:pt x="0" y="2709333"/>
                  </a:lnTo>
                  <a:close/>
                </a:path>
              </a:pathLst>
            </a:custGeom>
            <a:solidFill>
              <a:srgbClr val="C6AD5F"/>
            </a:solidFill>
          </p:spPr>
          <p:txBody>
            <a:bodyPr/>
            <a:lstStyle/>
            <a:p>
              <a:endParaRPr lang="es-CL"/>
            </a:p>
          </p:txBody>
        </p:sp>
        <p:sp>
          <p:nvSpPr>
            <p:cNvPr id="5" name="TextBox 5"/>
            <p:cNvSpPr txBox="1"/>
            <p:nvPr/>
          </p:nvSpPr>
          <p:spPr>
            <a:xfrm>
              <a:off x="0" y="-38100"/>
              <a:ext cx="50565" cy="2747433"/>
            </a:xfrm>
            <a:prstGeom prst="rect">
              <a:avLst/>
            </a:prstGeom>
          </p:spPr>
          <p:txBody>
            <a:bodyPr lIns="33867" tIns="33867" rIns="33867" bIns="33867" rtlCol="0" anchor="ctr"/>
            <a:lstStyle/>
            <a:p>
              <a:pPr algn="ctr">
                <a:lnSpc>
                  <a:spcPts val="1400"/>
                </a:lnSpc>
              </a:pPr>
              <a:endParaRPr sz="1200"/>
            </a:p>
          </p:txBody>
        </p:sp>
      </p:grpSp>
      <p:sp>
        <p:nvSpPr>
          <p:cNvPr id="6" name="Freeform 6"/>
          <p:cNvSpPr/>
          <p:nvPr/>
        </p:nvSpPr>
        <p:spPr>
          <a:xfrm>
            <a:off x="3003047" y="735120"/>
            <a:ext cx="1709931" cy="977702"/>
          </a:xfrm>
          <a:custGeom>
            <a:avLst/>
            <a:gdLst/>
            <a:ahLst/>
            <a:cxnLst/>
            <a:rect l="l" t="t" r="r" b="b"/>
            <a:pathLst>
              <a:path w="2564897" h="1466553">
                <a:moveTo>
                  <a:pt x="0" y="0"/>
                </a:moveTo>
                <a:lnTo>
                  <a:pt x="2564897" y="0"/>
                </a:lnTo>
                <a:lnTo>
                  <a:pt x="2564897" y="1466553"/>
                </a:lnTo>
                <a:lnTo>
                  <a:pt x="0" y="1466553"/>
                </a:lnTo>
                <a:lnTo>
                  <a:pt x="0" y="0"/>
                </a:lnTo>
                <a:close/>
              </a:path>
            </a:pathLst>
          </a:custGeom>
          <a:blipFill>
            <a:blip r:embed="rId4"/>
            <a:stretch>
              <a:fillRect/>
            </a:stretch>
          </a:blipFill>
        </p:spPr>
        <p:txBody>
          <a:bodyPr/>
          <a:lstStyle/>
          <a:p>
            <a:endParaRPr lang="es-CL"/>
          </a:p>
        </p:txBody>
      </p:sp>
      <p:sp>
        <p:nvSpPr>
          <p:cNvPr id="7" name="Freeform 7"/>
          <p:cNvSpPr/>
          <p:nvPr/>
        </p:nvSpPr>
        <p:spPr>
          <a:xfrm>
            <a:off x="8159213" y="683081"/>
            <a:ext cx="1029740" cy="1029740"/>
          </a:xfrm>
          <a:custGeom>
            <a:avLst/>
            <a:gdLst/>
            <a:ahLst/>
            <a:cxnLst/>
            <a:rect l="l" t="t" r="r" b="b"/>
            <a:pathLst>
              <a:path w="1544610" h="1544610">
                <a:moveTo>
                  <a:pt x="0" y="0"/>
                </a:moveTo>
                <a:lnTo>
                  <a:pt x="1544610" y="0"/>
                </a:lnTo>
                <a:lnTo>
                  <a:pt x="1544610" y="1544611"/>
                </a:lnTo>
                <a:lnTo>
                  <a:pt x="0" y="1544611"/>
                </a:lnTo>
                <a:lnTo>
                  <a:pt x="0" y="0"/>
                </a:lnTo>
                <a:close/>
              </a:path>
            </a:pathLst>
          </a:custGeom>
          <a:blipFill>
            <a:blip r:embed="rId5"/>
            <a:stretch>
              <a:fillRect/>
            </a:stretch>
          </a:blipFill>
        </p:spPr>
        <p:txBody>
          <a:bodyPr/>
          <a:lstStyle/>
          <a:p>
            <a:endParaRPr lang="es-CL"/>
          </a:p>
        </p:txBody>
      </p:sp>
      <p:sp>
        <p:nvSpPr>
          <p:cNvPr id="8" name="Freeform 8"/>
          <p:cNvSpPr/>
          <p:nvPr/>
        </p:nvSpPr>
        <p:spPr>
          <a:xfrm>
            <a:off x="5064654" y="683081"/>
            <a:ext cx="2741535" cy="1029740"/>
          </a:xfrm>
          <a:custGeom>
            <a:avLst/>
            <a:gdLst/>
            <a:ahLst/>
            <a:cxnLst/>
            <a:rect l="l" t="t" r="r" b="b"/>
            <a:pathLst>
              <a:path w="4112302" h="1544610">
                <a:moveTo>
                  <a:pt x="0" y="0"/>
                </a:moveTo>
                <a:lnTo>
                  <a:pt x="4112303" y="0"/>
                </a:lnTo>
                <a:lnTo>
                  <a:pt x="4112303" y="1544611"/>
                </a:lnTo>
                <a:lnTo>
                  <a:pt x="0" y="1544611"/>
                </a:lnTo>
                <a:lnTo>
                  <a:pt x="0" y="0"/>
                </a:lnTo>
                <a:close/>
              </a:path>
            </a:pathLst>
          </a:custGeom>
          <a:blipFill>
            <a:blip r:embed="rId6"/>
            <a:stretch>
              <a:fillRect t="-32578" b="-40059"/>
            </a:stretch>
          </a:blipFill>
        </p:spPr>
        <p:txBody>
          <a:bodyPr/>
          <a:lstStyle/>
          <a:p>
            <a:endParaRPr lang="es-CL"/>
          </a:p>
        </p:txBody>
      </p:sp>
      <p:sp>
        <p:nvSpPr>
          <p:cNvPr id="9" name="TextBox 9"/>
          <p:cNvSpPr txBox="1"/>
          <p:nvPr/>
        </p:nvSpPr>
        <p:spPr>
          <a:xfrm>
            <a:off x="2743201" y="2163672"/>
            <a:ext cx="6542564" cy="3013646"/>
          </a:xfrm>
          <a:prstGeom prst="rect">
            <a:avLst/>
          </a:prstGeom>
        </p:spPr>
        <p:txBody>
          <a:bodyPr wrap="square" lIns="0" tIns="0" rIns="0" bIns="0" rtlCol="0" anchor="t">
            <a:spAutoFit/>
          </a:bodyPr>
          <a:lstStyle/>
          <a:p>
            <a:pPr algn="ctr">
              <a:lnSpc>
                <a:spcPts val="4667"/>
              </a:lnSpc>
            </a:pPr>
            <a:r>
              <a:rPr lang="en-US" sz="3334" b="1" dirty="0">
                <a:solidFill>
                  <a:srgbClr val="FFFFFF"/>
                </a:solidFill>
                <a:latin typeface="Open Sans Bold"/>
                <a:ea typeface="Open Sans Bold"/>
                <a:cs typeface="Open Sans Bold"/>
                <a:sym typeface="Open Sans Bold"/>
              </a:rPr>
              <a:t>PROGRAMA DE CAPACITACIÓN</a:t>
            </a:r>
          </a:p>
          <a:p>
            <a:pPr algn="ctr">
              <a:lnSpc>
                <a:spcPts val="4667"/>
              </a:lnSpc>
            </a:pPr>
            <a:r>
              <a:rPr lang="es-MX" sz="3334" b="1" dirty="0">
                <a:solidFill>
                  <a:srgbClr val="FFFFFF"/>
                </a:solidFill>
                <a:latin typeface="Open Sans Bold"/>
                <a:ea typeface="Open Sans Bold"/>
                <a:cs typeface="Open Sans Bold"/>
                <a:sym typeface="Open Sans Bold"/>
              </a:rPr>
              <a:t>MÓDULO 3</a:t>
            </a:r>
          </a:p>
          <a:p>
            <a:pPr algn="ctr">
              <a:lnSpc>
                <a:spcPts val="4667"/>
              </a:lnSpc>
            </a:pPr>
            <a:r>
              <a:rPr lang="es-MX" sz="3334" b="1" dirty="0">
                <a:solidFill>
                  <a:srgbClr val="FFFFFF"/>
                </a:solidFill>
                <a:latin typeface="Open Sans Bold"/>
                <a:ea typeface="Open Sans Bold"/>
                <a:cs typeface="Open Sans Bold"/>
                <a:sym typeface="Open Sans Bold"/>
              </a:rPr>
              <a:t>ALINEACIÓN Y MANTENIMIENTO DE CINTAS TRANSPORTADORAS</a:t>
            </a:r>
            <a:endParaRPr lang="en-US" sz="3334" b="1" dirty="0">
              <a:solidFill>
                <a:srgbClr val="FFFFFF"/>
              </a:solidFill>
              <a:latin typeface="Open Sans Bold"/>
              <a:ea typeface="Open Sans Bold"/>
              <a:cs typeface="Open Sans Bold"/>
              <a:sym typeface="Open Sans Bold"/>
            </a:endParaRPr>
          </a:p>
        </p:txBody>
      </p:sp>
      <p:sp>
        <p:nvSpPr>
          <p:cNvPr id="10" name="TextBox 10"/>
          <p:cNvSpPr txBox="1"/>
          <p:nvPr/>
        </p:nvSpPr>
        <p:spPr>
          <a:xfrm>
            <a:off x="5286177" y="5939367"/>
            <a:ext cx="1619647" cy="243656"/>
          </a:xfrm>
          <a:prstGeom prst="rect">
            <a:avLst/>
          </a:prstGeom>
        </p:spPr>
        <p:txBody>
          <a:bodyPr lIns="0" tIns="0" rIns="0" bIns="0" rtlCol="0" anchor="t">
            <a:spAutoFit/>
          </a:bodyPr>
          <a:lstStyle/>
          <a:p>
            <a:pPr algn="ctr">
              <a:lnSpc>
                <a:spcPts val="1867"/>
              </a:lnSpc>
            </a:pPr>
            <a:r>
              <a:rPr lang="en-US" sz="1333">
                <a:solidFill>
                  <a:srgbClr val="FFFFFF"/>
                </a:solidFill>
                <a:latin typeface="Open Sans"/>
                <a:ea typeface="Open Sans"/>
                <a:cs typeface="Open Sans"/>
                <a:sym typeface="Open Sans"/>
              </a:rPr>
              <a:t>31 de enero de 2025</a:t>
            </a:r>
          </a:p>
        </p:txBody>
      </p:sp>
    </p:spTree>
    <p:extLst>
      <p:ext uri="{BB962C8B-B14F-4D97-AF65-F5344CB8AC3E}">
        <p14:creationId xmlns:p14="http://schemas.microsoft.com/office/powerpoint/2010/main" val="272376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89528" y="914399"/>
            <a:ext cx="11369963" cy="5632311"/>
          </a:xfrm>
          <a:prstGeom prst="rect">
            <a:avLst/>
          </a:prstGeom>
        </p:spPr>
        <p:txBody>
          <a:bodyPr wrap="square">
            <a:spAutoFit/>
          </a:bodyPr>
          <a:lstStyle/>
          <a:p>
            <a:endParaRPr lang="es-MX" sz="3600" dirty="0">
              <a:effectLst>
                <a:outerShdw blurRad="38100" dist="38100" dir="2700000" algn="tl">
                  <a:srgbClr val="000000">
                    <a:alpha val="43137"/>
                  </a:srgbClr>
                </a:outerShdw>
              </a:effectLst>
            </a:endParaRPr>
          </a:p>
          <a:p>
            <a:r>
              <a:rPr lang="es-MX" sz="3600" dirty="0">
                <a:effectLst>
                  <a:outerShdw blurRad="38100" dist="38100" dir="2700000" algn="tl">
                    <a:srgbClr val="000000">
                      <a:alpha val="43137"/>
                    </a:srgbClr>
                  </a:outerShdw>
                </a:effectLst>
              </a:rPr>
              <a:t>El motor impulsor del transportador se usa para tirar de la nueva banda mientras que el dispositivo de remolque arrastra la banda vieja y al mismo tiempo proporciona suficiente tensión en el lado flojo para la polea impulsora del transportador. En todos los casos, se debe tener cuidado para asegurarse de que el lado de transporte del transportador esté colocado hacia arriba si se tira hacia el tramo superior, o hacia abajo si se tira hacia el tramo de retorno.</a:t>
            </a:r>
          </a:p>
        </p:txBody>
      </p:sp>
    </p:spTree>
    <p:extLst>
      <p:ext uri="{BB962C8B-B14F-4D97-AF65-F5344CB8AC3E}">
        <p14:creationId xmlns:p14="http://schemas.microsoft.com/office/powerpoint/2010/main" val="2526360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89528" y="914399"/>
            <a:ext cx="11369963" cy="5078313"/>
          </a:xfrm>
          <a:prstGeom prst="rect">
            <a:avLst/>
          </a:prstGeom>
        </p:spPr>
        <p:txBody>
          <a:bodyPr wrap="square">
            <a:spAutoFit/>
          </a:bodyPr>
          <a:lstStyle/>
          <a:p>
            <a:endParaRPr lang="es-MX" sz="3600" dirty="0">
              <a:effectLst>
                <a:outerShdw blurRad="38100" dist="38100" dir="2700000" algn="tl">
                  <a:srgbClr val="000000">
                    <a:alpha val="43137"/>
                  </a:srgbClr>
                </a:outerShdw>
              </a:effectLst>
            </a:endParaRPr>
          </a:p>
          <a:p>
            <a:r>
              <a:rPr lang="es-MX" sz="3600" dirty="0">
                <a:effectLst>
                  <a:outerShdw blurRad="38100" dist="38100" dir="2700000" algn="tl">
                    <a:srgbClr val="000000">
                      <a:alpha val="43137"/>
                    </a:srgbClr>
                  </a:outerShdw>
                </a:effectLst>
              </a:rPr>
              <a:t>Para una nueva instalación de transportador que tenga poca o ninguna pendiente, se debe conectar una cuerda o cable a una abrazadera en el extremo de la banda. Al sujetar el extremo de la correa para tirar de ella sobre el transportador, no es suficiente cortar un agujero a través de la correa o las orejas en sus esquinas para atar una cuerda. Se debe hacer una abrazadera para distribuir el tirón aplicado al extremo en todo su ancho.</a:t>
            </a:r>
          </a:p>
        </p:txBody>
      </p:sp>
    </p:spTree>
    <p:extLst>
      <p:ext uri="{BB962C8B-B14F-4D97-AF65-F5344CB8AC3E}">
        <p14:creationId xmlns:p14="http://schemas.microsoft.com/office/powerpoint/2010/main" val="225812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89528" y="914399"/>
            <a:ext cx="11369963" cy="5078313"/>
          </a:xfrm>
          <a:prstGeom prst="rect">
            <a:avLst/>
          </a:prstGeom>
        </p:spPr>
        <p:txBody>
          <a:bodyPr wrap="square">
            <a:spAutoFit/>
          </a:bodyPr>
          <a:lstStyle/>
          <a:p>
            <a:endParaRPr lang="es-MX" sz="3600" dirty="0">
              <a:effectLst>
                <a:outerShdw blurRad="38100" dist="38100" dir="2700000" algn="tl">
                  <a:srgbClr val="000000">
                    <a:alpha val="43137"/>
                  </a:srgbClr>
                </a:outerShdw>
              </a:effectLst>
            </a:endParaRPr>
          </a:p>
          <a:p>
            <a:r>
              <a:rPr lang="es-MX" sz="3600" dirty="0">
                <a:effectLst>
                  <a:outerShdw blurRad="38100" dist="38100" dir="2700000" algn="tl">
                    <a:srgbClr val="000000">
                      <a:alpha val="43137"/>
                    </a:srgbClr>
                  </a:outerShdw>
                </a:effectLst>
              </a:rPr>
              <a:t>Dado que la abrazadera debe pasar por lugares de poco espacio libre, por lo general está hecha de dos piezas de placa de 1/4 de pulgada a 1/2 pulgada aproximadamente iguales al ancho de la banda y 4 pulgadas de largo. Se coloca una pieza contra cada superficie de la correa en el extremo y se colocan pernos a través de ambas placas a intervalos de aproximadamente 6 pulgadas y 2 pulgadas hacia atrás desde el extremo de la correa.</a:t>
            </a:r>
          </a:p>
        </p:txBody>
      </p:sp>
    </p:spTree>
    <p:extLst>
      <p:ext uri="{BB962C8B-B14F-4D97-AF65-F5344CB8AC3E}">
        <p14:creationId xmlns:p14="http://schemas.microsoft.com/office/powerpoint/2010/main" val="3594924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89528" y="914399"/>
            <a:ext cx="11369963" cy="4524315"/>
          </a:xfrm>
          <a:prstGeom prst="rect">
            <a:avLst/>
          </a:prstGeom>
        </p:spPr>
        <p:txBody>
          <a:bodyPr wrap="square">
            <a:spAutoFit/>
          </a:bodyPr>
          <a:lstStyle/>
          <a:p>
            <a:endParaRPr lang="es-MX" sz="3600" dirty="0">
              <a:effectLst>
                <a:outerShdw blurRad="38100" dist="38100" dir="2700000" algn="tl">
                  <a:srgbClr val="000000">
                    <a:alpha val="43137"/>
                  </a:srgbClr>
                </a:outerShdw>
              </a:effectLst>
            </a:endParaRPr>
          </a:p>
          <a:p>
            <a:r>
              <a:rPr lang="es-MX" sz="3600" dirty="0">
                <a:effectLst>
                  <a:outerShdw blurRad="38100" dist="38100" dir="2700000" algn="tl">
                    <a:srgbClr val="000000">
                      <a:alpha val="43137"/>
                    </a:srgbClr>
                  </a:outerShdw>
                </a:effectLst>
              </a:rPr>
              <a:t>Luego, la cuerda se une a esta abrazadera con un grillete o soldando un ojo a una de las placas. El rollo de cinta se ha manipulado como se ha descrito anteriormente. Luego, la cuerda o el cable se enhebra sobre el transportador y se une a un dispositivo de remolque para tirar de la correa hacia el transportador.</a:t>
            </a:r>
          </a:p>
          <a:p>
            <a:endParaRPr lang="es-MX"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37974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335876" y="617907"/>
            <a:ext cx="7240386" cy="5360291"/>
          </a:xfrm>
          <a:prstGeom prst="rect">
            <a:avLst/>
          </a:prstGeom>
        </p:spPr>
      </p:pic>
      <p:pic>
        <p:nvPicPr>
          <p:cNvPr id="4" name="Imagen 3"/>
          <p:cNvPicPr>
            <a:picLocks noChangeAspect="1"/>
          </p:cNvPicPr>
          <p:nvPr/>
        </p:nvPicPr>
        <p:blipFill>
          <a:blip r:embed="rId3"/>
          <a:stretch>
            <a:fillRect/>
          </a:stretch>
        </p:blipFill>
        <p:spPr>
          <a:xfrm>
            <a:off x="5667080" y="6188364"/>
            <a:ext cx="848467" cy="522865"/>
          </a:xfrm>
          <a:prstGeom prst="rect">
            <a:avLst/>
          </a:prstGeom>
        </p:spPr>
      </p:pic>
    </p:spTree>
    <p:extLst>
      <p:ext uri="{BB962C8B-B14F-4D97-AF65-F5344CB8AC3E}">
        <p14:creationId xmlns:p14="http://schemas.microsoft.com/office/powerpoint/2010/main" val="1930994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89528" y="914399"/>
            <a:ext cx="11369963" cy="3970318"/>
          </a:xfrm>
          <a:prstGeom prst="rect">
            <a:avLst/>
          </a:prstGeom>
        </p:spPr>
        <p:txBody>
          <a:bodyPr wrap="square">
            <a:spAutoFit/>
          </a:bodyPr>
          <a:lstStyle/>
          <a:p>
            <a:endParaRPr lang="es-MX" sz="3600" dirty="0">
              <a:effectLst>
                <a:outerShdw blurRad="38100" dist="38100" dir="2700000" algn="tl">
                  <a:srgbClr val="000000">
                    <a:alpha val="43137"/>
                  </a:srgbClr>
                </a:outerShdw>
              </a:effectLst>
            </a:endParaRPr>
          </a:p>
          <a:p>
            <a:r>
              <a:rPr lang="es-MX" sz="3600" dirty="0">
                <a:effectLst>
                  <a:outerShdw blurRad="38100" dist="38100" dir="2700000" algn="tl">
                    <a:srgbClr val="000000">
                      <a:alpha val="43137"/>
                    </a:srgbClr>
                  </a:outerShdw>
                </a:effectLst>
              </a:rPr>
              <a:t>Para instalaciones con un grado de pendiente relativamente alto (12 grados o más), el método de manejo es ligeramente diferente. El rollo de correa se configura como se describió anteriormente. A menudo se encuentra más conveniente colocarlo en o cerca de la polea principal, ya que generalmente es la más accesible.</a:t>
            </a:r>
          </a:p>
        </p:txBody>
      </p:sp>
    </p:spTree>
    <p:extLst>
      <p:ext uri="{BB962C8B-B14F-4D97-AF65-F5344CB8AC3E}">
        <p14:creationId xmlns:p14="http://schemas.microsoft.com/office/powerpoint/2010/main" val="896670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89528" y="914399"/>
            <a:ext cx="11369963" cy="3970318"/>
          </a:xfrm>
          <a:prstGeom prst="rect">
            <a:avLst/>
          </a:prstGeom>
        </p:spPr>
        <p:txBody>
          <a:bodyPr wrap="square">
            <a:spAutoFit/>
          </a:bodyPr>
          <a:lstStyle/>
          <a:p>
            <a:endParaRPr lang="es-MX" sz="3600" dirty="0">
              <a:effectLst>
                <a:outerShdw blurRad="38100" dist="38100" dir="2700000" algn="tl">
                  <a:srgbClr val="000000">
                    <a:alpha val="43137"/>
                  </a:srgbClr>
                </a:outerShdw>
              </a:effectLst>
            </a:endParaRPr>
          </a:p>
          <a:p>
            <a:r>
              <a:rPr lang="es-MX" sz="3600" dirty="0">
                <a:effectLst>
                  <a:outerShdw blurRad="38100" dist="38100" dir="2700000" algn="tl">
                    <a:srgbClr val="000000">
                      <a:alpha val="43137"/>
                    </a:srgbClr>
                  </a:outerShdw>
                </a:effectLst>
              </a:rPr>
              <a:t>Suponiendo que el transportador es lo suficientemente largo como para requerir más de un empalme, el lado del transportador y los lados de retorno se enroscan por separado. Se debe tener cuidado para ver que el lado del transportador o la cubierta más pesada esté arriba en el lado de transporte y abajo en el recorrido de retorno.</a:t>
            </a:r>
          </a:p>
        </p:txBody>
      </p:sp>
    </p:spTree>
    <p:extLst>
      <p:ext uri="{BB962C8B-B14F-4D97-AF65-F5344CB8AC3E}">
        <p14:creationId xmlns:p14="http://schemas.microsoft.com/office/powerpoint/2010/main" val="1749171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89528" y="914399"/>
            <a:ext cx="11369963" cy="5078313"/>
          </a:xfrm>
          <a:prstGeom prst="rect">
            <a:avLst/>
          </a:prstGeom>
        </p:spPr>
        <p:txBody>
          <a:bodyPr wrap="square">
            <a:spAutoFit/>
          </a:bodyPr>
          <a:lstStyle/>
          <a:p>
            <a:endParaRPr lang="es-MX" sz="3600" dirty="0">
              <a:effectLst>
                <a:outerShdw blurRad="38100" dist="38100" dir="2700000" algn="tl">
                  <a:srgbClr val="000000">
                    <a:alpha val="43137"/>
                  </a:srgbClr>
                </a:outerShdw>
              </a:effectLst>
            </a:endParaRPr>
          </a:p>
          <a:p>
            <a:r>
              <a:rPr lang="es-MX" sz="3600" dirty="0">
                <a:effectLst>
                  <a:outerShdw blurRad="38100" dist="38100" dir="2700000" algn="tl">
                    <a:srgbClr val="000000">
                      <a:alpha val="43137"/>
                    </a:srgbClr>
                  </a:outerShdw>
                </a:effectLst>
              </a:rPr>
              <a:t>A medida que se alimenta la correa, la tensión en el rodillo tiende a acumularse debido al peso de la correa en la pendiente. Por esta razón, se requiere algún método de frenado. La práctica habitual es utilizar una abrazadera de correa, montada en la estructura del transportador, a través de la cual se enrosca la correa. Cuando la pendiente sea muy larga, se deben colocar abrazaderas adicionales a una distancia aproximada de 1000 pies.</a:t>
            </a:r>
          </a:p>
        </p:txBody>
      </p:sp>
    </p:spTree>
    <p:extLst>
      <p:ext uri="{BB962C8B-B14F-4D97-AF65-F5344CB8AC3E}">
        <p14:creationId xmlns:p14="http://schemas.microsoft.com/office/powerpoint/2010/main" val="1944547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89528" y="914399"/>
            <a:ext cx="11369963" cy="3970318"/>
          </a:xfrm>
          <a:prstGeom prst="rect">
            <a:avLst/>
          </a:prstGeom>
        </p:spPr>
        <p:txBody>
          <a:bodyPr wrap="square">
            <a:spAutoFit/>
          </a:bodyPr>
          <a:lstStyle/>
          <a:p>
            <a:endParaRPr lang="es-MX" sz="3600" dirty="0">
              <a:effectLst>
                <a:outerShdw blurRad="38100" dist="38100" dir="2700000" algn="tl">
                  <a:srgbClr val="000000">
                    <a:alpha val="43137"/>
                  </a:srgbClr>
                </a:outerShdw>
              </a:effectLst>
            </a:endParaRPr>
          </a:p>
          <a:p>
            <a:r>
              <a:rPr lang="es-MX" sz="3600" dirty="0">
                <a:effectLst>
                  <a:outerShdw blurRad="38100" dist="38100" dir="2700000" algn="tl">
                    <a:srgbClr val="000000">
                      <a:alpha val="43137"/>
                    </a:srgbClr>
                  </a:outerShdw>
                </a:effectLst>
              </a:rPr>
              <a:t>Cuando se usa más de una abrazadera, los trabajadores se ubican en cada abrazadera para aflojar y apretar las abrazaderas a medida que la banda se alimenta al transportador. Se debe tener cuidado de que el cinturón no se escape. Cuando se acaba un rollo, se empalma otro y luego se alimenta al transportador.</a:t>
            </a:r>
          </a:p>
        </p:txBody>
      </p:sp>
    </p:spTree>
    <p:extLst>
      <p:ext uri="{BB962C8B-B14F-4D97-AF65-F5344CB8AC3E}">
        <p14:creationId xmlns:p14="http://schemas.microsoft.com/office/powerpoint/2010/main" val="2445722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89528" y="914399"/>
            <a:ext cx="11369963" cy="5078313"/>
          </a:xfrm>
          <a:prstGeom prst="rect">
            <a:avLst/>
          </a:prstGeom>
        </p:spPr>
        <p:txBody>
          <a:bodyPr wrap="square">
            <a:spAutoFit/>
          </a:bodyPr>
          <a:lstStyle/>
          <a:p>
            <a:endParaRPr lang="es-MX" sz="3600" dirty="0">
              <a:effectLst>
                <a:outerShdw blurRad="38100" dist="38100" dir="2700000" algn="tl">
                  <a:srgbClr val="000000">
                    <a:alpha val="43137"/>
                  </a:srgbClr>
                </a:outerShdw>
              </a:effectLst>
            </a:endParaRPr>
          </a:p>
          <a:p>
            <a:r>
              <a:rPr lang="es-MX" sz="3600" dirty="0">
                <a:effectLst>
                  <a:outerShdw blurRad="38100" dist="38100" dir="2700000" algn="tl">
                    <a:srgbClr val="000000">
                      <a:alpha val="43137"/>
                    </a:srgbClr>
                  </a:outerShdw>
                </a:effectLst>
              </a:rPr>
              <a:t>Si el lado del transportador y el lado de retorno se han alimentado por separado, el empalme final se realiza mejor en la parte inferior de la pendiente donde se unen los extremos de la banda, ya que en este punto servirá una tensión de empalme mucho menor. Hacer el empalme final en la parte superior de la pendiente es totalmente posible, pero requiere una tensión de empalme adecuada.</a:t>
            </a:r>
          </a:p>
          <a:p>
            <a:endParaRPr lang="es-MX"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69064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2018" y="1907598"/>
            <a:ext cx="10790382" cy="3264766"/>
          </a:xfrm>
        </p:spPr>
        <p:txBody>
          <a:bodyPr>
            <a:noAutofit/>
          </a:bodyPr>
          <a:lstStyle/>
          <a:p>
            <a:pPr algn="ctr"/>
            <a:r>
              <a:rPr lang="es-MX" sz="6600" b="1" dirty="0">
                <a:effectLst>
                  <a:outerShdw blurRad="38100" dist="38100" dir="2700000" algn="tl">
                    <a:srgbClr val="000000">
                      <a:alpha val="43137"/>
                    </a:srgbClr>
                  </a:outerShdw>
                </a:effectLst>
              </a:rPr>
              <a:t>INSTALACIÓN DE UNA CORREA TRANSPORTADORA</a:t>
            </a:r>
            <a:endParaRPr lang="en-US" sz="6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55916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89528" y="914399"/>
            <a:ext cx="11369963" cy="5632311"/>
          </a:xfrm>
          <a:prstGeom prst="rect">
            <a:avLst/>
          </a:prstGeom>
        </p:spPr>
        <p:txBody>
          <a:bodyPr wrap="square">
            <a:spAutoFit/>
          </a:bodyPr>
          <a:lstStyle/>
          <a:p>
            <a:endParaRPr lang="es-MX" sz="3600" dirty="0">
              <a:effectLst>
                <a:outerShdw blurRad="38100" dist="38100" dir="2700000" algn="tl">
                  <a:srgbClr val="000000">
                    <a:alpha val="43137"/>
                  </a:srgbClr>
                </a:outerShdw>
              </a:effectLst>
            </a:endParaRPr>
          </a:p>
          <a:p>
            <a:r>
              <a:rPr lang="es-MX" sz="3600" dirty="0">
                <a:effectLst>
                  <a:outerShdw blurRad="38100" dist="38100" dir="2700000" algn="tl">
                    <a:srgbClr val="000000">
                      <a:alpha val="43137"/>
                    </a:srgbClr>
                  </a:outerShdw>
                </a:effectLst>
              </a:rPr>
              <a:t>Al colocar la banda en el sistema, coloque personal en puntos clave a lo largo del transportador para ayudar a evitar que la banda cuelgue de la estructura y dañe la banda. Tire de los extremos de la correa hasta que se superpongan a la longitud de empalme requerida.</a:t>
            </a:r>
          </a:p>
          <a:p>
            <a:endParaRPr lang="es-MX" sz="3600" dirty="0">
              <a:effectLst>
                <a:outerShdw blurRad="38100" dist="38100" dir="2700000" algn="tl">
                  <a:srgbClr val="000000">
                    <a:alpha val="43137"/>
                  </a:srgbClr>
                </a:outerShdw>
              </a:effectLst>
            </a:endParaRPr>
          </a:p>
          <a:p>
            <a:r>
              <a:rPr lang="es-MX" sz="3600" dirty="0">
                <a:effectLst>
                  <a:outerShdw blurRad="38100" dist="38100" dir="2700000" algn="tl">
                    <a:srgbClr val="000000">
                      <a:alpha val="43137"/>
                    </a:srgbClr>
                  </a:outerShdw>
                </a:effectLst>
              </a:rPr>
              <a:t>Para evitar que el rollo de la correa se desborde en la salida, a menudo se necesita un dispositivo de frenado (Fig. 4)</a:t>
            </a:r>
          </a:p>
          <a:p>
            <a:endParaRPr lang="es-MX"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56552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341431" y="924024"/>
            <a:ext cx="10369112" cy="5803159"/>
          </a:xfrm>
          <a:prstGeom prst="rect">
            <a:avLst/>
          </a:prstGeom>
        </p:spPr>
      </p:pic>
    </p:spTree>
    <p:extLst>
      <p:ext uri="{BB962C8B-B14F-4D97-AF65-F5344CB8AC3E}">
        <p14:creationId xmlns:p14="http://schemas.microsoft.com/office/powerpoint/2010/main" val="2154097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2018" y="1907598"/>
            <a:ext cx="10790382" cy="3264766"/>
          </a:xfrm>
        </p:spPr>
        <p:txBody>
          <a:bodyPr>
            <a:noAutofit/>
          </a:bodyPr>
          <a:lstStyle/>
          <a:p>
            <a:pPr algn="ctr"/>
            <a:r>
              <a:rPr lang="es-MX" sz="6600" b="1" dirty="0">
                <a:effectLst>
                  <a:outerShdw blurRad="38100" dist="38100" dir="2700000" algn="tl">
                    <a:srgbClr val="000000">
                      <a:alpha val="43137"/>
                    </a:srgbClr>
                  </a:outerShdw>
                </a:effectLst>
              </a:rPr>
              <a:t>ALINEACIÓN DE UNA CORREA TRANSPORTADORA</a:t>
            </a:r>
            <a:endParaRPr lang="en-US" sz="6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85614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89528" y="914399"/>
            <a:ext cx="11369963" cy="4524315"/>
          </a:xfrm>
          <a:prstGeom prst="rect">
            <a:avLst/>
          </a:prstGeom>
        </p:spPr>
        <p:txBody>
          <a:bodyPr wrap="square">
            <a:spAutoFit/>
          </a:bodyPr>
          <a:lstStyle/>
          <a:p>
            <a:endParaRPr lang="es-MX" sz="3600" dirty="0">
              <a:effectLst>
                <a:outerShdw blurRad="38100" dist="38100" dir="2700000" algn="tl">
                  <a:srgbClr val="000000">
                    <a:alpha val="43137"/>
                  </a:srgbClr>
                </a:outerShdw>
              </a:effectLst>
            </a:endParaRPr>
          </a:p>
          <a:p>
            <a:r>
              <a:rPr lang="es-MX" sz="3600" dirty="0">
                <a:effectLst>
                  <a:outerShdw blurRad="38100" dist="38100" dir="2700000" algn="tl">
                    <a:srgbClr val="000000">
                      <a:alpha val="43137"/>
                    </a:srgbClr>
                  </a:outerShdw>
                </a:effectLst>
              </a:rPr>
              <a:t>La alineación se define como un procedimiento que se le realiza a la estructura para que la banda del transportador se alinee (o recorra) sobre la línea central de</a:t>
            </a:r>
          </a:p>
          <a:p>
            <a:r>
              <a:rPr lang="es-MX" sz="3600" dirty="0">
                <a:effectLst>
                  <a:outerShdw blurRad="38100" dist="38100" dir="2700000" algn="tl">
                    <a:srgbClr val="000000">
                      <a:alpha val="43137"/>
                    </a:srgbClr>
                  </a:outerShdw>
                </a:effectLst>
              </a:rPr>
              <a:t>la misma, tanto vacía como totalmente cargada.</a:t>
            </a:r>
          </a:p>
          <a:p>
            <a:r>
              <a:rPr lang="es-MX" sz="3600" dirty="0">
                <a:effectLst>
                  <a:outerShdw blurRad="38100" dist="38100" dir="2700000" algn="tl">
                    <a:srgbClr val="000000">
                      <a:alpha val="43137"/>
                    </a:srgbClr>
                  </a:outerShdw>
                </a:effectLst>
              </a:rPr>
              <a:t>El </a:t>
            </a:r>
            <a:r>
              <a:rPr lang="es-MX" sz="3600" dirty="0" err="1">
                <a:effectLst>
                  <a:outerShdw blurRad="38100" dist="38100" dir="2700000" algn="tl">
                    <a:srgbClr val="000000">
                      <a:alpha val="43137"/>
                    </a:srgbClr>
                  </a:outerShdw>
                </a:effectLst>
              </a:rPr>
              <a:t>desalineamiento</a:t>
            </a:r>
            <a:r>
              <a:rPr lang="es-MX" sz="3600" dirty="0">
                <a:effectLst>
                  <a:outerShdw blurRad="38100" dist="38100" dir="2700000" algn="tl">
                    <a:srgbClr val="000000">
                      <a:alpha val="43137"/>
                    </a:srgbClr>
                  </a:outerShdw>
                </a:effectLst>
              </a:rPr>
              <a:t> puede definirse como la tendencia de que la línea central de la banda se salga de la línea central de la estructura del transportador.</a:t>
            </a:r>
          </a:p>
        </p:txBody>
      </p:sp>
    </p:spTree>
    <p:extLst>
      <p:ext uri="{BB962C8B-B14F-4D97-AF65-F5344CB8AC3E}">
        <p14:creationId xmlns:p14="http://schemas.microsoft.com/office/powerpoint/2010/main" val="2153167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08001" y="1616363"/>
            <a:ext cx="11369963" cy="3416320"/>
          </a:xfrm>
          <a:prstGeom prst="rect">
            <a:avLst/>
          </a:prstGeom>
        </p:spPr>
        <p:txBody>
          <a:bodyPr wrap="square">
            <a:spAutoFit/>
          </a:bodyPr>
          <a:lstStyle/>
          <a:p>
            <a:endParaRPr lang="es-MX" sz="3600" dirty="0">
              <a:effectLst>
                <a:outerShdw blurRad="38100" dist="38100" dir="2700000" algn="tl">
                  <a:srgbClr val="000000">
                    <a:alpha val="43137"/>
                  </a:srgbClr>
                </a:outerShdw>
              </a:effectLst>
            </a:endParaRPr>
          </a:p>
          <a:p>
            <a:r>
              <a:rPr lang="es-MX" sz="3600" dirty="0">
                <a:effectLst>
                  <a:outerShdw blurRad="38100" dist="38100" dir="2700000" algn="tl">
                    <a:srgbClr val="000000">
                      <a:alpha val="43137"/>
                    </a:srgbClr>
                  </a:outerShdw>
                </a:effectLst>
              </a:rPr>
              <a:t>La alineación de la banda debe controlarse antes de poder eliminar los derrames. </a:t>
            </a:r>
          </a:p>
          <a:p>
            <a:r>
              <a:rPr lang="es-MX" sz="3600" dirty="0">
                <a:effectLst>
                  <a:outerShdw blurRad="38100" dist="38100" dir="2700000" algn="tl">
                    <a:srgbClr val="000000">
                      <a:alpha val="43137"/>
                    </a:srgbClr>
                  </a:outerShdw>
                </a:effectLst>
              </a:rPr>
              <a:t>Cuando la banda se desalinea en la zona de carga, por ejemplo, vamos a tener problemas de escape de material.</a:t>
            </a:r>
          </a:p>
          <a:p>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28001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08001" y="1616363"/>
            <a:ext cx="11369963" cy="3416320"/>
          </a:xfrm>
          <a:prstGeom prst="rect">
            <a:avLst/>
          </a:prstGeom>
        </p:spPr>
        <p:txBody>
          <a:bodyPr wrap="square">
            <a:spAutoFit/>
          </a:bodyPr>
          <a:lstStyle/>
          <a:p>
            <a:endParaRPr lang="es-MX" sz="3600" dirty="0">
              <a:effectLst>
                <a:outerShdw blurRad="38100" dist="38100" dir="2700000" algn="tl">
                  <a:srgbClr val="000000">
                    <a:alpha val="43137"/>
                  </a:srgbClr>
                </a:outerShdw>
              </a:effectLst>
            </a:endParaRPr>
          </a:p>
          <a:p>
            <a:r>
              <a:rPr lang="es-MX" sz="3600" dirty="0">
                <a:effectLst>
                  <a:outerShdw blurRad="38100" dist="38100" dir="2700000" algn="tl">
                    <a:srgbClr val="000000">
                      <a:alpha val="43137"/>
                    </a:srgbClr>
                  </a:outerShdw>
                </a:effectLst>
              </a:rPr>
              <a:t>El desalineado de la banda se controla "alineando la banda" e instalando componentes diseñados para limitar o corregir el </a:t>
            </a:r>
            <a:r>
              <a:rPr lang="es-MX" sz="3600" dirty="0" err="1">
                <a:effectLst>
                  <a:outerShdw blurRad="38100" dist="38100" dir="2700000" algn="tl">
                    <a:srgbClr val="000000">
                      <a:alpha val="43137"/>
                    </a:srgbClr>
                  </a:outerShdw>
                </a:effectLst>
              </a:rPr>
              <a:t>desalineamiento</a:t>
            </a:r>
            <a:r>
              <a:rPr lang="es-MX" sz="3600" dirty="0">
                <a:effectLst>
                  <a:outerShdw blurRad="38100" dist="38100" dir="2700000" algn="tl">
                    <a:srgbClr val="000000">
                      <a:alpha val="43137"/>
                    </a:srgbClr>
                  </a:outerShdw>
                </a:effectLst>
              </a:rPr>
              <a:t>.</a:t>
            </a:r>
          </a:p>
          <a:p>
            <a:r>
              <a:rPr lang="es-MX" sz="3600" dirty="0">
                <a:effectLst>
                  <a:outerShdw blurRad="38100" dist="38100" dir="2700000" algn="tl">
                    <a:srgbClr val="000000">
                      <a:alpha val="43137"/>
                    </a:srgbClr>
                  </a:outerShdw>
                </a:effectLst>
              </a:rPr>
              <a:t>El </a:t>
            </a:r>
            <a:r>
              <a:rPr lang="es-MX" sz="3600" dirty="0" err="1">
                <a:effectLst>
                  <a:outerShdw blurRad="38100" dist="38100" dir="2700000" algn="tl">
                    <a:srgbClr val="000000">
                      <a:alpha val="43137"/>
                    </a:srgbClr>
                  </a:outerShdw>
                </a:effectLst>
              </a:rPr>
              <a:t>desalineamiento</a:t>
            </a:r>
            <a:r>
              <a:rPr lang="es-MX" sz="3600" dirty="0">
                <a:effectLst>
                  <a:outerShdw blurRad="38100" dist="38100" dir="2700000" algn="tl">
                    <a:srgbClr val="000000">
                      <a:alpha val="43137"/>
                    </a:srgbClr>
                  </a:outerShdw>
                </a:effectLst>
              </a:rPr>
              <a:t> es innecesario. Es un problema que puede controlarse o, mejor aún, corregirse.</a:t>
            </a:r>
          </a:p>
        </p:txBody>
      </p:sp>
    </p:spTree>
    <p:extLst>
      <p:ext uri="{BB962C8B-B14F-4D97-AF65-F5344CB8AC3E}">
        <p14:creationId xmlns:p14="http://schemas.microsoft.com/office/powerpoint/2010/main" val="4279669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08001" y="1616363"/>
            <a:ext cx="11369963" cy="3416320"/>
          </a:xfrm>
          <a:prstGeom prst="rect">
            <a:avLst/>
          </a:prstGeom>
        </p:spPr>
        <p:txBody>
          <a:bodyPr wrap="square">
            <a:spAutoFit/>
          </a:bodyPr>
          <a:lstStyle/>
          <a:p>
            <a:endParaRPr lang="es-MX" sz="3600" dirty="0">
              <a:effectLst>
                <a:outerShdw blurRad="38100" dist="38100" dir="2700000" algn="tl">
                  <a:srgbClr val="000000">
                    <a:alpha val="43137"/>
                  </a:srgbClr>
                </a:outerShdw>
              </a:effectLst>
            </a:endParaRPr>
          </a:p>
          <a:p>
            <a:r>
              <a:rPr lang="es-MX" sz="3600" dirty="0">
                <a:effectLst>
                  <a:outerShdw blurRad="38100" dist="38100" dir="2700000" algn="tl">
                    <a:srgbClr val="000000">
                      <a:alpha val="43137"/>
                    </a:srgbClr>
                  </a:outerShdw>
                </a:effectLst>
              </a:rPr>
              <a:t>Comprender los patrones básicos del comportamiento de la banda y abordar un procedimientos para alinear cuidadosamente la estructura y los componentes del transportador puede, en muchos casos, prevenir estos problemas en la banda.</a:t>
            </a: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631908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08001" y="1616363"/>
            <a:ext cx="11369963" cy="1754326"/>
          </a:xfrm>
          <a:prstGeom prst="rect">
            <a:avLst/>
          </a:prstGeom>
        </p:spPr>
        <p:txBody>
          <a:bodyPr wrap="square">
            <a:spAutoFit/>
          </a:bodyPr>
          <a:lstStyle/>
          <a:p>
            <a:endParaRPr lang="es-MX" sz="3600" dirty="0">
              <a:effectLst>
                <a:outerShdw blurRad="38100" dist="38100" dir="2700000" algn="tl">
                  <a:srgbClr val="000000">
                    <a:alpha val="43137"/>
                  </a:srgbClr>
                </a:outerShdw>
              </a:effectLst>
            </a:endParaRPr>
          </a:p>
          <a:p>
            <a:r>
              <a:rPr lang="es-MX" sz="3600" dirty="0">
                <a:effectLst>
                  <a:outerShdw blurRad="38100" dist="38100" dir="2700000" algn="tl">
                    <a:srgbClr val="000000">
                      <a:alpha val="43137"/>
                    </a:srgbClr>
                  </a:outerShdw>
                </a:effectLst>
              </a:rPr>
              <a:t>Se puede definir como una tendencia de que la línea central de la banda se salga de la línea central del transportador.</a:t>
            </a:r>
            <a:endParaRPr lang="en-US" sz="3600" dirty="0">
              <a:effectLst>
                <a:outerShdw blurRad="38100" dist="38100" dir="2700000" algn="tl">
                  <a:srgbClr val="000000">
                    <a:alpha val="43137"/>
                  </a:srgbClr>
                </a:outerShdw>
              </a:effectLst>
            </a:endParaRPr>
          </a:p>
        </p:txBody>
      </p:sp>
      <p:sp>
        <p:nvSpPr>
          <p:cNvPr id="2" name="Título 1"/>
          <p:cNvSpPr>
            <a:spLocks noGrp="1"/>
          </p:cNvSpPr>
          <p:nvPr>
            <p:ph type="title"/>
          </p:nvPr>
        </p:nvSpPr>
        <p:spPr>
          <a:xfrm>
            <a:off x="1481246" y="620341"/>
            <a:ext cx="10515600" cy="1325563"/>
          </a:xfrm>
        </p:spPr>
        <p:txBody>
          <a:bodyPr>
            <a:normAutofit fontScale="90000"/>
          </a:bodyPr>
          <a:lstStyle/>
          <a:p>
            <a:r>
              <a:rPr lang="es-MX" b="1" dirty="0">
                <a:effectLst>
                  <a:outerShdw blurRad="38100" dist="38100" dir="2700000" algn="tl">
                    <a:srgbClr val="000000">
                      <a:alpha val="43137"/>
                    </a:srgbClr>
                  </a:outerShdw>
                </a:effectLst>
              </a:rPr>
              <a:t>QUÉ ES LA DESALINEACIÓN DE LAS CINTAS TRANSPORTADORAS</a:t>
            </a:r>
            <a:br>
              <a:rPr lang="es-MX" b="1" dirty="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07093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08001" y="1616363"/>
            <a:ext cx="11369963" cy="3416320"/>
          </a:xfrm>
          <a:prstGeom prst="rect">
            <a:avLst/>
          </a:prstGeom>
        </p:spPr>
        <p:txBody>
          <a:bodyPr wrap="square">
            <a:spAutoFit/>
          </a:bodyPr>
          <a:lstStyle/>
          <a:p>
            <a:endParaRPr lang="es-MX" sz="3600" dirty="0">
              <a:effectLst>
                <a:outerShdw blurRad="38100" dist="38100" dir="2700000" algn="tl">
                  <a:srgbClr val="000000">
                    <a:alpha val="43137"/>
                  </a:srgbClr>
                </a:outerShdw>
              </a:effectLst>
            </a:endParaRPr>
          </a:p>
          <a:p>
            <a:r>
              <a:rPr lang="es-MX" sz="3600" dirty="0">
                <a:effectLst>
                  <a:outerShdw blurRad="38100" dist="38100" dir="2700000" algn="tl">
                    <a:srgbClr val="000000">
                      <a:alpha val="43137"/>
                    </a:srgbClr>
                  </a:outerShdw>
                </a:effectLst>
              </a:rPr>
              <a:t>Comprender los patrones básicos del comportamiento de una banda es fundamental para poder realizar ajustes que permitan la alineación. </a:t>
            </a:r>
          </a:p>
          <a:p>
            <a:r>
              <a:rPr lang="es-MX" sz="3600" dirty="0">
                <a:effectLst>
                  <a:outerShdw blurRad="38100" dist="38100" dir="2700000" algn="tl">
                    <a:srgbClr val="000000">
                      <a:alpha val="43137"/>
                    </a:srgbClr>
                  </a:outerShdw>
                </a:effectLst>
              </a:rPr>
              <a:t>De hecho, las bandas transportadoras se basan en principios de funcionamientos simples.</a:t>
            </a:r>
            <a:endParaRPr lang="en-US" sz="3600" dirty="0">
              <a:effectLst>
                <a:outerShdw blurRad="38100" dist="38100" dir="2700000" algn="tl">
                  <a:srgbClr val="000000">
                    <a:alpha val="43137"/>
                  </a:srgbClr>
                </a:outerShdw>
              </a:effectLst>
            </a:endParaRPr>
          </a:p>
        </p:txBody>
      </p:sp>
      <p:sp>
        <p:nvSpPr>
          <p:cNvPr id="2" name="Título 1"/>
          <p:cNvSpPr>
            <a:spLocks noGrp="1"/>
          </p:cNvSpPr>
          <p:nvPr>
            <p:ph type="title"/>
          </p:nvPr>
        </p:nvSpPr>
        <p:spPr>
          <a:xfrm>
            <a:off x="1168399" y="678092"/>
            <a:ext cx="10515600" cy="1325563"/>
          </a:xfrm>
        </p:spPr>
        <p:txBody>
          <a:bodyPr>
            <a:normAutofit/>
          </a:bodyPr>
          <a:lstStyle/>
          <a:p>
            <a:r>
              <a:rPr lang="es-MX" b="1" dirty="0">
                <a:effectLst>
                  <a:outerShdw blurRad="38100" dist="38100" dir="2700000" algn="tl">
                    <a:srgbClr val="000000">
                      <a:alpha val="43137"/>
                    </a:srgbClr>
                  </a:outerShdw>
                </a:effectLst>
              </a:rPr>
              <a:t>PRIMER COMPORTAMIENTO BÁSICO:</a:t>
            </a:r>
          </a:p>
        </p:txBody>
      </p:sp>
    </p:spTree>
    <p:extLst>
      <p:ext uri="{BB962C8B-B14F-4D97-AF65-F5344CB8AC3E}">
        <p14:creationId xmlns:p14="http://schemas.microsoft.com/office/powerpoint/2010/main" val="32441696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701965" y="1246908"/>
            <a:ext cx="11369963" cy="4524315"/>
          </a:xfrm>
          <a:prstGeom prst="rect">
            <a:avLst/>
          </a:prstGeom>
        </p:spPr>
        <p:txBody>
          <a:bodyPr wrap="square">
            <a:spAutoFit/>
          </a:bodyPr>
          <a:lstStyle/>
          <a:p>
            <a:endParaRPr lang="es-MX" sz="3600" dirty="0">
              <a:effectLst>
                <a:outerShdw blurRad="38100" dist="38100" dir="2700000" algn="tl">
                  <a:srgbClr val="000000">
                    <a:alpha val="43137"/>
                  </a:srgbClr>
                </a:outerShdw>
              </a:effectLst>
            </a:endParaRPr>
          </a:p>
          <a:p>
            <a:r>
              <a:rPr lang="es-MX" sz="3600" dirty="0">
                <a:effectLst>
                  <a:outerShdw blurRad="38100" dist="38100" dir="2700000" algn="tl">
                    <a:srgbClr val="000000">
                      <a:alpha val="43137"/>
                    </a:srgbClr>
                  </a:outerShdw>
                </a:effectLst>
              </a:rPr>
              <a:t>“La banda transportadora se moverá hacia el lado que alcance la mayor fricción.”</a:t>
            </a:r>
          </a:p>
          <a:p>
            <a:r>
              <a:rPr lang="es-MX" sz="3600" dirty="0">
                <a:effectLst>
                  <a:outerShdw blurRad="38100" dist="38100" dir="2700000" algn="tl">
                    <a:srgbClr val="000000">
                      <a:alpha val="43137"/>
                    </a:srgbClr>
                  </a:outerShdw>
                </a:effectLst>
              </a:rPr>
              <a:t>Es decir, cuando la banda toca un punto de fricción, esa parte comienza a ir más lento que la otra parte que no toca un punto de fricción. De esta manera se genera</a:t>
            </a:r>
          </a:p>
          <a:p>
            <a:r>
              <a:rPr lang="es-MX" sz="3600" dirty="0">
                <a:effectLst>
                  <a:outerShdw blurRad="38100" dist="38100" dir="2700000" algn="tl">
                    <a:srgbClr val="000000">
                      <a:alpha val="43137"/>
                    </a:srgbClr>
                  </a:outerShdw>
                </a:effectLst>
              </a:rPr>
              <a:t>un desbalance de fuerzas que hace girar la banda hacia el lado que se desplaza más lento.</a:t>
            </a: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05326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89528" y="914399"/>
            <a:ext cx="11369963" cy="4524315"/>
          </a:xfrm>
          <a:prstGeom prst="rect">
            <a:avLst/>
          </a:prstGeom>
        </p:spPr>
        <p:txBody>
          <a:bodyPr wrap="square">
            <a:spAutoFit/>
          </a:bodyPr>
          <a:lstStyle/>
          <a:p>
            <a:endParaRPr lang="es-MX" sz="3600" dirty="0">
              <a:effectLst>
                <a:outerShdw blurRad="38100" dist="38100" dir="2700000" algn="tl">
                  <a:srgbClr val="000000">
                    <a:alpha val="43137"/>
                  </a:srgbClr>
                </a:outerShdw>
              </a:effectLst>
            </a:endParaRPr>
          </a:p>
          <a:p>
            <a:r>
              <a:rPr lang="es-MX" sz="3600" dirty="0">
                <a:effectLst>
                  <a:outerShdw blurRad="38100" dist="38100" dir="2700000" algn="tl">
                    <a:srgbClr val="000000">
                      <a:alpha val="43137"/>
                    </a:srgbClr>
                  </a:outerShdw>
                </a:effectLst>
              </a:rPr>
              <a:t>Se debe considerar la posición relativa de las cubiertas o superficies superior e inferior de la banda al colocar el rollo para enhebrar. Una vez que el rollo de banda ha sido transportado al punto de instalación, debe montarse en un eje adecuado para desenrollar y enroscar en el transportador. La cinta transportadora normalmente se enrolla en la fábrica con el lado de transporte hacia afuera.</a:t>
            </a:r>
          </a:p>
        </p:txBody>
      </p:sp>
    </p:spTree>
    <p:extLst>
      <p:ext uri="{BB962C8B-B14F-4D97-AF65-F5344CB8AC3E}">
        <p14:creationId xmlns:p14="http://schemas.microsoft.com/office/powerpoint/2010/main" val="29487658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560946" y="657397"/>
            <a:ext cx="8950036" cy="5618584"/>
          </a:xfrm>
          <a:prstGeom prst="rect">
            <a:avLst/>
          </a:prstGeom>
        </p:spPr>
      </p:pic>
    </p:spTree>
    <p:extLst>
      <p:ext uri="{BB962C8B-B14F-4D97-AF65-F5344CB8AC3E}">
        <p14:creationId xmlns:p14="http://schemas.microsoft.com/office/powerpoint/2010/main" val="6653170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701965" y="1246908"/>
            <a:ext cx="11369963" cy="5078313"/>
          </a:xfrm>
          <a:prstGeom prst="rect">
            <a:avLst/>
          </a:prstGeom>
        </p:spPr>
        <p:txBody>
          <a:bodyPr wrap="square">
            <a:spAutoFit/>
          </a:bodyPr>
          <a:lstStyle/>
          <a:p>
            <a:r>
              <a:rPr lang="es-MX" sz="3600" dirty="0">
                <a:effectLst>
                  <a:outerShdw blurRad="38100" dist="38100" dir="2700000" algn="tl">
                    <a:srgbClr val="000000">
                      <a:alpha val="43137"/>
                    </a:srgbClr>
                  </a:outerShdw>
                </a:effectLst>
              </a:rPr>
              <a:t>Si un conjunto de rodillos se encuentra instalado inclinado con respecto a la estructura, entonces una de las puntas tocará primero la banda. </a:t>
            </a:r>
          </a:p>
          <a:p>
            <a:r>
              <a:rPr lang="es-MX" sz="3600" dirty="0">
                <a:effectLst>
                  <a:outerShdw blurRad="38100" dist="38100" dir="2700000" algn="tl">
                    <a:srgbClr val="000000">
                      <a:alpha val="43137"/>
                    </a:srgbClr>
                  </a:outerShdw>
                </a:effectLst>
              </a:rPr>
              <a:t>Ese primer punto de contacto genera mayor fricción en la banda. Al generar más fricción hace que una parte de la banda, por ejemplo, el borde izquierdo, se desplaza más lento.</a:t>
            </a:r>
          </a:p>
          <a:p>
            <a:r>
              <a:rPr lang="es-MX" sz="3600" dirty="0">
                <a:effectLst>
                  <a:outerShdw blurRad="38100" dist="38100" dir="2700000" algn="tl">
                    <a:srgbClr val="000000">
                      <a:alpha val="43137"/>
                    </a:srgbClr>
                  </a:outerShdw>
                </a:effectLst>
              </a:rPr>
              <a:t>Esto produce un desbalance que hace que la banda se desplace hacia el borde que tiene la mayor fricción</a:t>
            </a: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44336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08001" y="1616363"/>
            <a:ext cx="11369963" cy="4524315"/>
          </a:xfrm>
          <a:prstGeom prst="rect">
            <a:avLst/>
          </a:prstGeom>
        </p:spPr>
        <p:txBody>
          <a:bodyPr wrap="square">
            <a:spAutoFit/>
          </a:bodyPr>
          <a:lstStyle/>
          <a:p>
            <a:r>
              <a:rPr lang="es-MX" sz="3600" dirty="0">
                <a:effectLst>
                  <a:outerShdw blurRad="38100" dist="38100" dir="2700000" algn="tl">
                    <a:srgbClr val="000000">
                      <a:alpha val="43137"/>
                    </a:srgbClr>
                  </a:outerShdw>
                </a:effectLst>
              </a:rPr>
              <a:t>“La trayectoria de la banda transportadora es afectada por los componentes previos.“</a:t>
            </a:r>
          </a:p>
          <a:p>
            <a:r>
              <a:rPr lang="es-MX" sz="3600" dirty="0">
                <a:effectLst>
                  <a:outerShdw blurRad="38100" dist="38100" dir="2700000" algn="tl">
                    <a:srgbClr val="000000">
                      <a:alpha val="43137"/>
                    </a:srgbClr>
                  </a:outerShdw>
                </a:effectLst>
              </a:rPr>
              <a:t>La alineación de la banda es más afectada por los rodillos y otros componentes previos (los lugares por donde ya pasó la banda) que los componentes posteriores (por los que la banda aún no pasa). Esto significa que en cualquier punto con </a:t>
            </a:r>
            <a:r>
              <a:rPr lang="es-MX" sz="3600" dirty="0" err="1">
                <a:effectLst>
                  <a:outerShdw blurRad="38100" dist="38100" dir="2700000" algn="tl">
                    <a:srgbClr val="000000">
                      <a:alpha val="43137"/>
                    </a:srgbClr>
                  </a:outerShdw>
                </a:effectLst>
              </a:rPr>
              <a:t>desalineamiento</a:t>
            </a:r>
            <a:r>
              <a:rPr lang="es-MX" sz="3600" dirty="0">
                <a:effectLst>
                  <a:outerShdw blurRad="38100" dist="38100" dir="2700000" algn="tl">
                    <a:srgbClr val="000000">
                      <a:alpha val="43137"/>
                    </a:srgbClr>
                  </a:outerShdw>
                </a:effectLst>
              </a:rPr>
              <a:t> visible, la causa está en un punto por donde la banda ya pasó. </a:t>
            </a:r>
            <a:endParaRPr lang="en-US" sz="3600" dirty="0">
              <a:effectLst>
                <a:outerShdw blurRad="38100" dist="38100" dir="2700000" algn="tl">
                  <a:srgbClr val="000000">
                    <a:alpha val="43137"/>
                  </a:srgbClr>
                </a:outerShdw>
              </a:effectLst>
            </a:endParaRPr>
          </a:p>
        </p:txBody>
      </p:sp>
      <p:sp>
        <p:nvSpPr>
          <p:cNvPr id="2" name="Título 1"/>
          <p:cNvSpPr>
            <a:spLocks noGrp="1"/>
          </p:cNvSpPr>
          <p:nvPr>
            <p:ph type="title"/>
          </p:nvPr>
        </p:nvSpPr>
        <p:spPr>
          <a:xfrm>
            <a:off x="1362364" y="475962"/>
            <a:ext cx="10515600" cy="1325563"/>
          </a:xfrm>
        </p:spPr>
        <p:txBody>
          <a:bodyPr>
            <a:normAutofit/>
          </a:bodyPr>
          <a:lstStyle/>
          <a:p>
            <a:r>
              <a:rPr lang="es-MX" b="1" dirty="0">
                <a:effectLst>
                  <a:outerShdw blurRad="38100" dist="38100" dir="2700000" algn="tl">
                    <a:srgbClr val="000000">
                      <a:alpha val="43137"/>
                    </a:srgbClr>
                  </a:outerShdw>
                </a:effectLst>
              </a:rPr>
              <a:t>SEGUNDO COMPORTAMIENTO BÁSICO:</a:t>
            </a:r>
          </a:p>
        </p:txBody>
      </p:sp>
    </p:spTree>
    <p:extLst>
      <p:ext uri="{BB962C8B-B14F-4D97-AF65-F5344CB8AC3E}">
        <p14:creationId xmlns:p14="http://schemas.microsoft.com/office/powerpoint/2010/main" val="28262500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08001" y="1616363"/>
            <a:ext cx="11369963" cy="4524315"/>
          </a:xfrm>
          <a:prstGeom prst="rect">
            <a:avLst/>
          </a:prstGeom>
        </p:spPr>
        <p:txBody>
          <a:bodyPr wrap="square">
            <a:spAutoFit/>
          </a:bodyPr>
          <a:lstStyle/>
          <a:p>
            <a:r>
              <a:rPr lang="es-MX" sz="3600" dirty="0">
                <a:effectLst>
                  <a:outerShdw blurRad="38100" dist="38100" dir="2700000" algn="tl">
                    <a:srgbClr val="000000">
                      <a:alpha val="43137"/>
                    </a:srgbClr>
                  </a:outerShdw>
                </a:effectLst>
              </a:rPr>
              <a:t>“Mientras mayor tensión está sometida la banda menor el efecto de alineado.”</a:t>
            </a:r>
          </a:p>
          <a:p>
            <a:r>
              <a:rPr lang="es-MX" sz="3600" dirty="0">
                <a:effectLst>
                  <a:outerShdw blurRad="38100" dist="38100" dir="2700000" algn="tl">
                    <a:srgbClr val="000000">
                      <a:alpha val="43137"/>
                    </a:srgbClr>
                  </a:outerShdw>
                </a:effectLst>
              </a:rPr>
              <a:t>Si la banda transportadora es </a:t>
            </a:r>
            <a:r>
              <a:rPr lang="es-MX" sz="3600" dirty="0" err="1">
                <a:effectLst>
                  <a:outerShdw blurRad="38100" dist="38100" dir="2700000" algn="tl">
                    <a:srgbClr val="000000">
                      <a:alpha val="43137"/>
                    </a:srgbClr>
                  </a:outerShdw>
                </a:effectLst>
              </a:rPr>
              <a:t>traccionada</a:t>
            </a:r>
            <a:r>
              <a:rPr lang="es-MX" sz="3600" dirty="0">
                <a:effectLst>
                  <a:outerShdw blurRad="38100" dist="38100" dir="2700000" algn="tl">
                    <a:srgbClr val="000000">
                      <a:alpha val="43137"/>
                    </a:srgbClr>
                  </a:outerShdw>
                </a:effectLst>
              </a:rPr>
              <a:t> desde su tambor de mando, entonces el punto de mayor tensión será justamente el tambor de mando (ver figura). </a:t>
            </a:r>
          </a:p>
          <a:p>
            <a:r>
              <a:rPr lang="es-MX" sz="3600" dirty="0">
                <a:effectLst>
                  <a:outerShdw blurRad="38100" dist="38100" dir="2700000" algn="tl">
                    <a:srgbClr val="000000">
                      <a:alpha val="43137"/>
                    </a:srgbClr>
                  </a:outerShdw>
                </a:effectLst>
              </a:rPr>
              <a:t>Una vez que la banda pasa el punto medio del eje del tambor de mando, la banda se somete a compresión y no a tensión.</a:t>
            </a:r>
            <a:endParaRPr lang="en-US" sz="3600" dirty="0">
              <a:effectLst>
                <a:outerShdw blurRad="38100" dist="38100" dir="2700000" algn="tl">
                  <a:srgbClr val="000000">
                    <a:alpha val="43137"/>
                  </a:srgbClr>
                </a:outerShdw>
              </a:effectLst>
            </a:endParaRPr>
          </a:p>
        </p:txBody>
      </p:sp>
      <p:sp>
        <p:nvSpPr>
          <p:cNvPr id="2" name="Título 1"/>
          <p:cNvSpPr>
            <a:spLocks noGrp="1"/>
          </p:cNvSpPr>
          <p:nvPr>
            <p:ph type="title"/>
          </p:nvPr>
        </p:nvSpPr>
        <p:spPr>
          <a:xfrm>
            <a:off x="1510121" y="447086"/>
            <a:ext cx="10515600" cy="1325563"/>
          </a:xfrm>
        </p:spPr>
        <p:txBody>
          <a:bodyPr>
            <a:normAutofit/>
          </a:bodyPr>
          <a:lstStyle/>
          <a:p>
            <a:r>
              <a:rPr lang="es-MX" b="1" dirty="0">
                <a:effectLst>
                  <a:outerShdw blurRad="38100" dist="38100" dir="2700000" algn="tl">
                    <a:srgbClr val="000000">
                      <a:alpha val="43137"/>
                    </a:srgbClr>
                  </a:outerShdw>
                </a:effectLst>
              </a:rPr>
              <a:t>TERCER COMPORTAMIENTO BÁSICO:</a:t>
            </a:r>
          </a:p>
        </p:txBody>
      </p:sp>
    </p:spTree>
    <p:extLst>
      <p:ext uri="{BB962C8B-B14F-4D97-AF65-F5344CB8AC3E}">
        <p14:creationId xmlns:p14="http://schemas.microsoft.com/office/powerpoint/2010/main" val="4087224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291844" y="1791855"/>
            <a:ext cx="11527586" cy="3297381"/>
          </a:xfrm>
          <a:prstGeom prst="rect">
            <a:avLst/>
          </a:prstGeom>
        </p:spPr>
      </p:pic>
    </p:spTree>
    <p:extLst>
      <p:ext uri="{BB962C8B-B14F-4D97-AF65-F5344CB8AC3E}">
        <p14:creationId xmlns:p14="http://schemas.microsoft.com/office/powerpoint/2010/main" val="39756180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98764" y="2438400"/>
            <a:ext cx="11369963" cy="2862322"/>
          </a:xfrm>
          <a:prstGeom prst="rect">
            <a:avLst/>
          </a:prstGeom>
        </p:spPr>
        <p:txBody>
          <a:bodyPr wrap="square">
            <a:spAutoFit/>
          </a:bodyPr>
          <a:lstStyle/>
          <a:p>
            <a:r>
              <a:rPr lang="es-MX" sz="3600" dirty="0">
                <a:effectLst>
                  <a:outerShdw blurRad="38100" dist="38100" dir="2700000" algn="tl">
                    <a:srgbClr val="000000">
                      <a:alpha val="43137"/>
                    </a:srgbClr>
                  </a:outerShdw>
                </a:effectLst>
              </a:rPr>
              <a:t>En los puntos de mayor compresión es donde mayor impacto existe a la hora de corregir la trayectoria de la banda. De hecho, los procesos de inspección de los</a:t>
            </a:r>
          </a:p>
          <a:p>
            <a:r>
              <a:rPr lang="es-MX" sz="3600" dirty="0">
                <a:effectLst>
                  <a:outerShdw blurRad="38100" dist="38100" dir="2700000" algn="tl">
                    <a:srgbClr val="000000">
                      <a:alpha val="43137"/>
                    </a:srgbClr>
                  </a:outerShdw>
                </a:effectLst>
              </a:rPr>
              <a:t>transportadores comienzan justamente una vez que la banda pasa el punto de tracción (mayor tensión). </a:t>
            </a:r>
            <a:endParaRPr lang="en-US" sz="3600" dirty="0">
              <a:effectLst>
                <a:outerShdw blurRad="38100" dist="38100" dir="2700000" algn="tl">
                  <a:srgbClr val="000000">
                    <a:alpha val="43137"/>
                  </a:srgbClr>
                </a:outerShdw>
              </a:effectLst>
            </a:endParaRPr>
          </a:p>
        </p:txBody>
      </p:sp>
      <p:sp>
        <p:nvSpPr>
          <p:cNvPr id="2" name="Título 1"/>
          <p:cNvSpPr>
            <a:spLocks noGrp="1"/>
          </p:cNvSpPr>
          <p:nvPr>
            <p:ph type="title"/>
          </p:nvPr>
        </p:nvSpPr>
        <p:spPr>
          <a:xfrm>
            <a:off x="1353127" y="533714"/>
            <a:ext cx="10515600" cy="1325563"/>
          </a:xfrm>
        </p:spPr>
        <p:txBody>
          <a:bodyPr>
            <a:normAutofit/>
          </a:bodyPr>
          <a:lstStyle/>
          <a:p>
            <a:r>
              <a:rPr lang="es-MX" b="1" dirty="0">
                <a:effectLst>
                  <a:outerShdw blurRad="38100" dist="38100" dir="2700000" algn="tl">
                    <a:srgbClr val="000000">
                      <a:alpha val="43137"/>
                    </a:srgbClr>
                  </a:outerShdw>
                </a:effectLst>
              </a:rPr>
              <a:t>TERCER COMPORTAMIENTO BÁSICO:</a:t>
            </a:r>
          </a:p>
        </p:txBody>
      </p:sp>
    </p:spTree>
    <p:extLst>
      <p:ext uri="{BB962C8B-B14F-4D97-AF65-F5344CB8AC3E}">
        <p14:creationId xmlns:p14="http://schemas.microsoft.com/office/powerpoint/2010/main" val="42898913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2018" y="1907598"/>
            <a:ext cx="10790382" cy="3264766"/>
          </a:xfrm>
        </p:spPr>
        <p:txBody>
          <a:bodyPr>
            <a:noAutofit/>
          </a:bodyPr>
          <a:lstStyle/>
          <a:p>
            <a:pPr algn="ctr"/>
            <a:r>
              <a:rPr lang="es-MX" sz="6600" b="1" dirty="0">
                <a:effectLst>
                  <a:outerShdw blurRad="38100" dist="38100" dir="2700000" algn="tl">
                    <a:srgbClr val="000000">
                      <a:alpha val="43137"/>
                    </a:srgbClr>
                  </a:outerShdw>
                </a:effectLst>
              </a:rPr>
              <a:t>AJUSTE DE UNA CORREA TRANSPORTADORA</a:t>
            </a:r>
            <a:endParaRPr lang="en-US" sz="6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916499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770082" y="2630905"/>
            <a:ext cx="11080428" cy="4093428"/>
          </a:xfrm>
          <a:prstGeom prst="rect">
            <a:avLst/>
          </a:prstGeom>
        </p:spPr>
        <p:txBody>
          <a:bodyPr wrap="square">
            <a:spAutoFit/>
          </a:bodyPr>
          <a:lstStyle/>
          <a:p>
            <a:r>
              <a:rPr lang="es-MX" sz="3200" b="1" dirty="0">
                <a:solidFill>
                  <a:srgbClr val="FF0000"/>
                </a:solidFill>
                <a:effectLst>
                  <a:outerShdw blurRad="38100" dist="38100" dir="2700000" algn="tl">
                    <a:srgbClr val="000000">
                      <a:alpha val="43137"/>
                    </a:srgbClr>
                  </a:outerShdw>
                </a:effectLst>
              </a:rPr>
              <a:t>Instrucciones</a:t>
            </a:r>
          </a:p>
          <a:p>
            <a:r>
              <a:rPr lang="es-MX" sz="3200" dirty="0">
                <a:effectLst>
                  <a:outerShdw blurRad="38100" dist="38100" dir="2700000" algn="tl">
                    <a:srgbClr val="000000">
                      <a:alpha val="43137"/>
                    </a:srgbClr>
                  </a:outerShdw>
                </a:effectLst>
              </a:rPr>
              <a:t>La unión debe ser lo más recta posible.</a:t>
            </a:r>
          </a:p>
          <a:p>
            <a:r>
              <a:rPr lang="es-MX" sz="3200" dirty="0">
                <a:effectLst>
                  <a:outerShdw blurRad="38100" dist="38100" dir="2700000" algn="tl">
                    <a:srgbClr val="000000">
                      <a:alpha val="43137"/>
                    </a:srgbClr>
                  </a:outerShdw>
                </a:effectLst>
              </a:rPr>
              <a:t>Puede hacerse en ángulo, pero el corte debe ser preciso.</a:t>
            </a:r>
          </a:p>
          <a:p>
            <a:endParaRPr lang="es-MX" sz="3200" dirty="0">
              <a:effectLst>
                <a:outerShdw blurRad="38100" dist="38100" dir="2700000" algn="tl">
                  <a:srgbClr val="000000">
                    <a:alpha val="43137"/>
                  </a:srgbClr>
                </a:outerShdw>
              </a:effectLst>
            </a:endParaRPr>
          </a:p>
          <a:p>
            <a:r>
              <a:rPr lang="es-MX" sz="3200" dirty="0">
                <a:effectLst>
                  <a:outerShdw blurRad="38100" dist="38100" dir="2700000" algn="tl">
                    <a:srgbClr val="000000">
                      <a:alpha val="43137"/>
                    </a:srgbClr>
                  </a:outerShdw>
                </a:effectLst>
              </a:rPr>
              <a:t>Si los rodillos no están paralelos entre sí y/o el transportador no es lo suficientemente rígido, puede resultar muy difícil ajustar la cinta.</a:t>
            </a:r>
          </a:p>
          <a:p>
            <a:endParaRPr lang="es-MX" sz="3600" dirty="0">
              <a:effectLst>
                <a:outerShdw blurRad="38100" dist="38100" dir="2700000" algn="tl">
                  <a:srgbClr val="000000">
                    <a:alpha val="43137"/>
                  </a:srgbClr>
                </a:outerShdw>
              </a:effectLst>
            </a:endParaRPr>
          </a:p>
        </p:txBody>
      </p:sp>
      <p:sp>
        <p:nvSpPr>
          <p:cNvPr id="2" name="Título 1"/>
          <p:cNvSpPr>
            <a:spLocks noGrp="1"/>
          </p:cNvSpPr>
          <p:nvPr>
            <p:ph type="title"/>
          </p:nvPr>
        </p:nvSpPr>
        <p:spPr>
          <a:xfrm>
            <a:off x="770082" y="928349"/>
            <a:ext cx="10651836" cy="1786947"/>
          </a:xfrm>
        </p:spPr>
        <p:txBody>
          <a:bodyPr>
            <a:normAutofit/>
          </a:bodyPr>
          <a:lstStyle/>
          <a:p>
            <a:r>
              <a:rPr lang="es-MX" sz="3600" b="1" dirty="0">
                <a:effectLst>
                  <a:outerShdw blurRad="38100" dist="38100" dir="2700000" algn="tl">
                    <a:srgbClr val="000000">
                      <a:alpha val="43137"/>
                    </a:srgbClr>
                  </a:outerShdw>
                </a:effectLst>
              </a:rPr>
              <a:t>CUANDO UNA CINTA SE DESVÍA HACIA LA DERECHA O HACIA LA IZQUIERDA, SE TRATA DE UN PROBLEMA DE ALINEACIÓN O DE TENSIÓN</a:t>
            </a:r>
          </a:p>
        </p:txBody>
      </p:sp>
    </p:spTree>
    <p:extLst>
      <p:ext uri="{BB962C8B-B14F-4D97-AF65-F5344CB8AC3E}">
        <p14:creationId xmlns:p14="http://schemas.microsoft.com/office/powerpoint/2010/main" val="34413228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98764" y="2438400"/>
            <a:ext cx="11369963" cy="2308324"/>
          </a:xfrm>
          <a:prstGeom prst="rect">
            <a:avLst/>
          </a:prstGeom>
        </p:spPr>
        <p:txBody>
          <a:bodyPr wrap="square">
            <a:spAutoFit/>
          </a:bodyPr>
          <a:lstStyle/>
          <a:p>
            <a:endParaRPr lang="es-MX" sz="3600" dirty="0">
              <a:effectLst>
                <a:outerShdw blurRad="38100" dist="38100" dir="2700000" algn="tl">
                  <a:srgbClr val="000000">
                    <a:alpha val="43137"/>
                  </a:srgbClr>
                </a:outerShdw>
              </a:effectLst>
            </a:endParaRPr>
          </a:p>
          <a:p>
            <a:r>
              <a:rPr lang="es-MX" sz="3600" dirty="0">
                <a:effectLst>
                  <a:outerShdw blurRad="38100" dist="38100" dir="2700000" algn="tl">
                    <a:srgbClr val="000000">
                      <a:alpha val="43137"/>
                    </a:srgbClr>
                  </a:outerShdw>
                </a:effectLst>
              </a:rPr>
              <a:t>En todos los casos, tenga cuidado de tensar la cinta suave y simétricamente al principio y de no tirar demasiado fuerte de la junta para evitar dañarla.</a:t>
            </a:r>
            <a:endParaRPr lang="en-US" sz="3600" dirty="0">
              <a:effectLst>
                <a:outerShdw blurRad="38100" dist="38100" dir="2700000" algn="tl">
                  <a:srgbClr val="000000">
                    <a:alpha val="43137"/>
                  </a:srgbClr>
                </a:outerShdw>
              </a:effectLst>
            </a:endParaRPr>
          </a:p>
        </p:txBody>
      </p:sp>
      <p:sp>
        <p:nvSpPr>
          <p:cNvPr id="2" name="Título 1"/>
          <p:cNvSpPr>
            <a:spLocks noGrp="1"/>
          </p:cNvSpPr>
          <p:nvPr>
            <p:ph type="title"/>
          </p:nvPr>
        </p:nvSpPr>
        <p:spPr>
          <a:xfrm>
            <a:off x="663098" y="909099"/>
            <a:ext cx="10651836" cy="1786947"/>
          </a:xfrm>
        </p:spPr>
        <p:txBody>
          <a:bodyPr>
            <a:normAutofit/>
          </a:bodyPr>
          <a:lstStyle/>
          <a:p>
            <a:r>
              <a:rPr lang="es-MX" sz="3600" b="1" dirty="0">
                <a:effectLst>
                  <a:outerShdw blurRad="38100" dist="38100" dir="2700000" algn="tl">
                    <a:srgbClr val="000000">
                      <a:alpha val="43137"/>
                    </a:srgbClr>
                  </a:outerShdw>
                </a:effectLst>
              </a:rPr>
              <a:t>CUANDO UNA CINTA SE DESVÍA HACIA LA DERECHA O HACIA LA IZQUIERDA, SE TRATA DE UN PROBLEMA DE ALINEACIÓN O DE TENSIÓN</a:t>
            </a:r>
          </a:p>
        </p:txBody>
      </p:sp>
    </p:spTree>
    <p:extLst>
      <p:ext uri="{BB962C8B-B14F-4D97-AF65-F5344CB8AC3E}">
        <p14:creationId xmlns:p14="http://schemas.microsoft.com/office/powerpoint/2010/main" val="25422281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475347" y="702819"/>
            <a:ext cx="7112000" cy="5663053"/>
          </a:xfrm>
          <a:prstGeom prst="rect">
            <a:avLst/>
          </a:prstGeom>
        </p:spPr>
      </p:pic>
    </p:spTree>
    <p:extLst>
      <p:ext uri="{BB962C8B-B14F-4D97-AF65-F5344CB8AC3E}">
        <p14:creationId xmlns:p14="http://schemas.microsoft.com/office/powerpoint/2010/main" val="2979726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89528" y="914399"/>
            <a:ext cx="11369963" cy="5632311"/>
          </a:xfrm>
          <a:prstGeom prst="rect">
            <a:avLst/>
          </a:prstGeom>
        </p:spPr>
        <p:txBody>
          <a:bodyPr wrap="square">
            <a:spAutoFit/>
          </a:bodyPr>
          <a:lstStyle/>
          <a:p>
            <a:endParaRPr lang="es-MX" sz="3600" dirty="0">
              <a:effectLst>
                <a:outerShdw blurRad="38100" dist="38100" dir="2700000" algn="tl">
                  <a:srgbClr val="000000">
                    <a:alpha val="43137"/>
                  </a:srgbClr>
                </a:outerShdw>
              </a:effectLst>
            </a:endParaRPr>
          </a:p>
          <a:p>
            <a:r>
              <a:rPr lang="es-MX" sz="3600" dirty="0">
                <a:effectLst>
                  <a:outerShdw blurRad="38100" dist="38100" dir="2700000" algn="tl">
                    <a:srgbClr val="000000">
                      <a:alpha val="43137"/>
                    </a:srgbClr>
                  </a:outerShdw>
                </a:effectLst>
              </a:rPr>
              <a:t>En consecuencia, al montar el rollo, la correa debe salir de la parte superior del rollo si se tira hacia las ruedas guía de canal o de transporte, pero debe salir de la parte inferior del rollo si se tira hacia las ruedas guía de retorno. Al jalar la banda sobre el transportador, el rollo girará en dirección opuesta a la indicada por las flechas en la caja. La Fig. 1 ilustra un método adecuado de montaje, así como la salida de la parte superior del rollo para tirar de los rodillos de canalización.</a:t>
            </a:r>
          </a:p>
        </p:txBody>
      </p:sp>
    </p:spTree>
    <p:extLst>
      <p:ext uri="{BB962C8B-B14F-4D97-AF65-F5344CB8AC3E}">
        <p14:creationId xmlns:p14="http://schemas.microsoft.com/office/powerpoint/2010/main" val="20846637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08001" y="1071417"/>
            <a:ext cx="11369963" cy="5078313"/>
          </a:xfrm>
          <a:prstGeom prst="rect">
            <a:avLst/>
          </a:prstGeom>
        </p:spPr>
        <p:txBody>
          <a:bodyPr wrap="square">
            <a:spAutoFit/>
          </a:bodyPr>
          <a:lstStyle/>
          <a:p>
            <a:pPr marL="742950" indent="-742950">
              <a:buFont typeface="+mj-lt"/>
              <a:buAutoNum type="arabicPeriod"/>
            </a:pPr>
            <a:r>
              <a:rPr lang="es-MX" sz="3600" dirty="0">
                <a:effectLst>
                  <a:outerShdw blurRad="38100" dist="38100" dir="2700000" algn="tl">
                    <a:srgbClr val="000000">
                      <a:alpha val="43137"/>
                    </a:srgbClr>
                  </a:outerShdw>
                </a:effectLst>
              </a:rPr>
              <a:t>Compruebe que la correa está suficientemente tensa (no debe resbalar sobre los rodillos).</a:t>
            </a:r>
          </a:p>
          <a:p>
            <a:r>
              <a:rPr lang="es-MX" sz="3600" dirty="0">
                <a:effectLst>
                  <a:outerShdw blurRad="38100" dist="38100" dir="2700000" algn="tl">
                    <a:srgbClr val="000000">
                      <a:alpha val="43137"/>
                    </a:srgbClr>
                  </a:outerShdw>
                </a:effectLst>
              </a:rPr>
              <a:t>       Atención: una tensión excesiva puede dañar el empalme                </a:t>
            </a:r>
          </a:p>
          <a:p>
            <a:r>
              <a:rPr lang="es-MX" sz="3600" dirty="0">
                <a:effectLst>
                  <a:outerShdw blurRad="38100" dist="38100" dir="2700000" algn="tl">
                    <a:srgbClr val="000000">
                      <a:alpha val="43137"/>
                    </a:srgbClr>
                  </a:outerShdw>
                </a:effectLst>
              </a:rPr>
              <a:t>       y/o los rodamientos de los rodillos.</a:t>
            </a:r>
          </a:p>
          <a:p>
            <a:pPr marL="742950" indent="-742950">
              <a:buFont typeface="+mj-lt"/>
              <a:buAutoNum type="arabicPeriod" startAt="2"/>
            </a:pPr>
            <a:r>
              <a:rPr lang="es-MX" sz="3600" dirty="0">
                <a:effectLst>
                  <a:outerShdw blurRad="38100" dist="38100" dir="2700000" algn="tl">
                    <a:srgbClr val="000000">
                      <a:alpha val="43137"/>
                    </a:srgbClr>
                  </a:outerShdw>
                </a:effectLst>
              </a:rPr>
              <a:t>Tense la correa gradualmente, una vez hacia la derecha y otra hacia la izquierda, para mantener los rodillos relativamente paralelos.</a:t>
            </a:r>
          </a:p>
          <a:p>
            <a:pPr marL="742950" indent="-742950">
              <a:buFont typeface="+mj-lt"/>
              <a:buAutoNum type="arabicPeriod" startAt="2"/>
            </a:pPr>
            <a:r>
              <a:rPr lang="es-MX" sz="3600" dirty="0">
                <a:effectLst>
                  <a:outerShdw blurRad="38100" dist="38100" dir="2700000" algn="tl">
                    <a:srgbClr val="000000">
                      <a:alpha val="43137"/>
                    </a:srgbClr>
                  </a:outerShdw>
                </a:effectLst>
              </a:rPr>
              <a:t>Mantenga la correa limpia y libre de objetos que puedan interferir en el ajuste.</a:t>
            </a: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839701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198255" y="337144"/>
            <a:ext cx="7850909" cy="6323800"/>
          </a:xfrm>
          <a:prstGeom prst="rect">
            <a:avLst/>
          </a:prstGeom>
        </p:spPr>
      </p:pic>
    </p:spTree>
    <p:extLst>
      <p:ext uri="{BB962C8B-B14F-4D97-AF65-F5344CB8AC3E}">
        <p14:creationId xmlns:p14="http://schemas.microsoft.com/office/powerpoint/2010/main" val="37297764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89528" y="1634835"/>
            <a:ext cx="11369963" cy="3970318"/>
          </a:xfrm>
          <a:prstGeom prst="rect">
            <a:avLst/>
          </a:prstGeom>
        </p:spPr>
        <p:txBody>
          <a:bodyPr wrap="square">
            <a:spAutoFit/>
          </a:bodyPr>
          <a:lstStyle/>
          <a:p>
            <a:pPr marL="742950" indent="-742950">
              <a:buFont typeface="+mj-lt"/>
              <a:buAutoNum type="arabicPeriod" startAt="4"/>
            </a:pPr>
            <a:r>
              <a:rPr lang="es-MX" sz="3600" dirty="0">
                <a:effectLst>
                  <a:outerShdw blurRad="38100" dist="38100" dir="2700000" algn="tl">
                    <a:srgbClr val="000000">
                      <a:alpha val="43137"/>
                    </a:srgbClr>
                  </a:outerShdw>
                </a:effectLst>
              </a:rPr>
              <a:t>Compruebe que todos los rodillos estén paralelos entre sí. Cada rodillo puede interferir en el ajuste.</a:t>
            </a:r>
          </a:p>
          <a:p>
            <a:pPr marL="742950" indent="-742950">
              <a:buFont typeface="+mj-lt"/>
              <a:buAutoNum type="arabicPeriod" startAt="4"/>
            </a:pPr>
            <a:r>
              <a:rPr lang="es-MX" sz="3600" dirty="0">
                <a:effectLst>
                  <a:outerShdw blurRad="38100" dist="38100" dir="2700000" algn="tl">
                    <a:srgbClr val="000000">
                      <a:alpha val="43137"/>
                    </a:srgbClr>
                  </a:outerShdw>
                </a:effectLst>
              </a:rPr>
              <a:t>Asegúrese de que los rodillos están perpendiculares a la cinta y a la estructura del transportador.</a:t>
            </a:r>
          </a:p>
          <a:p>
            <a:pPr marL="742950" indent="-742950">
              <a:buFont typeface="+mj-lt"/>
              <a:buAutoNum type="arabicPeriod" startAt="4"/>
            </a:pPr>
            <a:r>
              <a:rPr lang="es-MX" sz="3600" dirty="0">
                <a:effectLst>
                  <a:outerShdw blurRad="38100" dist="38100" dir="2700000" algn="tl">
                    <a:srgbClr val="000000">
                      <a:alpha val="43137"/>
                    </a:srgbClr>
                  </a:outerShdw>
                </a:effectLst>
              </a:rPr>
              <a:t>Ponga en marcha el transportador y ajuste la tensión para fijar la cinta: si tensa hacia la izquierda, la cinta debe correr hacia la derecha (véanse las imágenes 2 y 3)</a:t>
            </a: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380456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2262910" y="284959"/>
            <a:ext cx="7638472" cy="6310976"/>
          </a:xfrm>
          <a:prstGeom prst="rect">
            <a:avLst/>
          </a:prstGeom>
        </p:spPr>
      </p:pic>
    </p:spTree>
    <p:extLst>
      <p:ext uri="{BB962C8B-B14F-4D97-AF65-F5344CB8AC3E}">
        <p14:creationId xmlns:p14="http://schemas.microsoft.com/office/powerpoint/2010/main" val="27082475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637310" y="2281380"/>
            <a:ext cx="11369963" cy="2308324"/>
          </a:xfrm>
          <a:prstGeom prst="rect">
            <a:avLst/>
          </a:prstGeom>
        </p:spPr>
        <p:txBody>
          <a:bodyPr wrap="square">
            <a:spAutoFit/>
          </a:bodyPr>
          <a:lstStyle/>
          <a:p>
            <a:pPr marL="742950" indent="-742950">
              <a:buFont typeface="+mj-lt"/>
              <a:buAutoNum type="arabicPeriod" startAt="7"/>
            </a:pPr>
            <a:r>
              <a:rPr lang="es-MX" sz="3600" dirty="0">
                <a:effectLst>
                  <a:outerShdw blurRad="38100" dist="38100" dir="2700000" algn="tl">
                    <a:srgbClr val="000000">
                      <a:alpha val="43137"/>
                    </a:srgbClr>
                  </a:outerShdw>
                </a:effectLst>
              </a:rPr>
              <a:t>Si el ajuste es correcto, compruébelo con la carga. Una correa cargada puede reaccionar de forma diferente.</a:t>
            </a:r>
          </a:p>
          <a:p>
            <a:pPr marL="742950" indent="-742950">
              <a:buFont typeface="+mj-lt"/>
              <a:buAutoNum type="arabicPeriod" startAt="7"/>
            </a:pPr>
            <a:r>
              <a:rPr lang="es-MX" sz="3600" dirty="0">
                <a:effectLst>
                  <a:outerShdw blurRad="38100" dist="38100" dir="2700000" algn="tl">
                    <a:srgbClr val="000000">
                      <a:alpha val="43137"/>
                    </a:srgbClr>
                  </a:outerShdw>
                </a:effectLst>
              </a:rPr>
              <a:t>Si la correa está demasiado tensa, afloje en el lado opuesto en lugar de tensar en un lado.</a:t>
            </a: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428517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98764" y="2438400"/>
            <a:ext cx="11499272" cy="2862322"/>
          </a:xfrm>
          <a:prstGeom prst="rect">
            <a:avLst/>
          </a:prstGeom>
        </p:spPr>
        <p:txBody>
          <a:bodyPr wrap="square">
            <a:spAutoFit/>
          </a:bodyPr>
          <a:lstStyle/>
          <a:p>
            <a:pPr marL="742950" indent="-742950">
              <a:buFont typeface="+mj-lt"/>
              <a:buAutoNum type="arabicPeriod"/>
            </a:pPr>
            <a:r>
              <a:rPr lang="es-MX" sz="3600" dirty="0">
                <a:effectLst>
                  <a:outerShdw blurRad="38100" dist="38100" dir="2700000" algn="tl">
                    <a:srgbClr val="000000">
                      <a:alpha val="43137"/>
                    </a:srgbClr>
                  </a:outerShdw>
                </a:effectLst>
              </a:rPr>
              <a:t>Una correa delgada siempre será más fácil de ajustar que una gruesa y rígida porque se enrolla más fácilmente alrededor de los rodillos.</a:t>
            </a:r>
          </a:p>
          <a:p>
            <a:pPr marL="742950" indent="-742950">
              <a:buFont typeface="+mj-lt"/>
              <a:buAutoNum type="arabicPeriod"/>
            </a:pPr>
            <a:r>
              <a:rPr lang="es-MX" sz="3600" dirty="0">
                <a:effectLst>
                  <a:outerShdw blurRad="38100" dist="38100" dir="2700000" algn="tl">
                    <a:srgbClr val="000000">
                      <a:alpha val="43137"/>
                    </a:srgbClr>
                  </a:outerShdw>
                </a:effectLst>
              </a:rPr>
              <a:t>Una pérdida de recubrimiento en el rodillo de arrastre puede provocar la inestabilidad de la correa.</a:t>
            </a:r>
          </a:p>
        </p:txBody>
      </p:sp>
      <p:sp>
        <p:nvSpPr>
          <p:cNvPr id="2" name="Título 1"/>
          <p:cNvSpPr>
            <a:spLocks noGrp="1"/>
          </p:cNvSpPr>
          <p:nvPr>
            <p:ph type="title"/>
          </p:nvPr>
        </p:nvSpPr>
        <p:spPr>
          <a:xfrm>
            <a:off x="969356" y="769681"/>
            <a:ext cx="10845800" cy="1786947"/>
          </a:xfrm>
        </p:spPr>
        <p:txBody>
          <a:bodyPr>
            <a:noAutofit/>
          </a:bodyPr>
          <a:lstStyle/>
          <a:p>
            <a:r>
              <a:rPr lang="es-MX" b="1" dirty="0">
                <a:effectLst>
                  <a:outerShdw blurRad="38100" dist="38100" dir="2700000" algn="tl">
                    <a:srgbClr val="000000">
                      <a:alpha val="43137"/>
                    </a:srgbClr>
                  </a:outerShdw>
                </a:effectLst>
              </a:rPr>
              <a:t>RECOMENDACIONES Y ADVERTENCIAS</a:t>
            </a:r>
            <a:br>
              <a:rPr lang="es-MX" b="1" dirty="0">
                <a:effectLst>
                  <a:outerShdw blurRad="38100" dist="38100" dir="2700000" algn="tl">
                    <a:srgbClr val="000000">
                      <a:alpha val="43137"/>
                    </a:srgbClr>
                  </a:outerShdw>
                </a:effectLst>
              </a:rPr>
            </a:br>
            <a:r>
              <a:rPr lang="es-MX" b="1" dirty="0">
                <a:effectLst>
                  <a:outerShdw blurRad="38100" dist="38100" dir="2700000" algn="tl">
                    <a:srgbClr val="000000">
                      <a:alpha val="43137"/>
                    </a:srgbClr>
                  </a:outerShdw>
                </a:effectLst>
              </a:rPr>
              <a:t>ALGUNOS CONSEJOS PARA ALINEAR LA CORREA:</a:t>
            </a:r>
          </a:p>
        </p:txBody>
      </p:sp>
    </p:spTree>
    <p:extLst>
      <p:ext uri="{BB962C8B-B14F-4D97-AF65-F5344CB8AC3E}">
        <p14:creationId xmlns:p14="http://schemas.microsoft.com/office/powerpoint/2010/main" val="30097486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921164" y="130305"/>
            <a:ext cx="8340436" cy="6604704"/>
          </a:xfrm>
          <a:prstGeom prst="rect">
            <a:avLst/>
          </a:prstGeom>
        </p:spPr>
      </p:pic>
    </p:spTree>
    <p:extLst>
      <p:ext uri="{BB962C8B-B14F-4D97-AF65-F5344CB8AC3E}">
        <p14:creationId xmlns:p14="http://schemas.microsoft.com/office/powerpoint/2010/main" val="9159613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98764" y="2438400"/>
            <a:ext cx="11499272" cy="3970318"/>
          </a:xfrm>
          <a:prstGeom prst="rect">
            <a:avLst/>
          </a:prstGeom>
        </p:spPr>
        <p:txBody>
          <a:bodyPr wrap="square">
            <a:spAutoFit/>
          </a:bodyPr>
          <a:lstStyle/>
          <a:p>
            <a:pPr marL="742950" indent="-742950">
              <a:buFont typeface="+mj-lt"/>
              <a:buAutoNum type="arabicPeriod" startAt="3"/>
            </a:pPr>
            <a:r>
              <a:rPr lang="es-MX" sz="3600" dirty="0">
                <a:effectLst>
                  <a:outerShdw blurRad="38100" dist="38100" dir="2700000" algn="tl">
                    <a:srgbClr val="000000">
                      <a:alpha val="43137"/>
                    </a:srgbClr>
                  </a:outerShdw>
                </a:effectLst>
              </a:rPr>
              <a:t>Si observa que la correa reacciona de forma contraria a lo que hemos visto anteriormente, es decir, si al tirar hacia la izquierda, la correa se desplaza hacia la izquierda, entonces la regla aplicable no es la que hemos visto anteriormente. En este caso, no se guía por la tensión sino por la orientación de los rodillos. </a:t>
            </a:r>
          </a:p>
          <a:p>
            <a:r>
              <a:rPr lang="es-MX" sz="3600" dirty="0">
                <a:effectLst>
                  <a:outerShdw blurRad="38100" dist="38100" dir="2700000" algn="tl">
                    <a:srgbClr val="000000">
                      <a:alpha val="43137"/>
                    </a:srgbClr>
                  </a:outerShdw>
                </a:effectLst>
              </a:rPr>
              <a:t>	</a:t>
            </a:r>
            <a:r>
              <a:rPr lang="es-MX" sz="3600" i="1" dirty="0">
                <a:effectLst>
                  <a:outerShdw blurRad="38100" dist="38100" dir="2700000" algn="tl">
                    <a:srgbClr val="000000">
                      <a:alpha val="43137"/>
                    </a:srgbClr>
                  </a:outerShdw>
                </a:effectLst>
              </a:rPr>
              <a:t>Véanse las imágenes 4 y 5.</a:t>
            </a:r>
          </a:p>
        </p:txBody>
      </p:sp>
      <p:sp>
        <p:nvSpPr>
          <p:cNvPr id="2" name="Título 1"/>
          <p:cNvSpPr>
            <a:spLocks noGrp="1"/>
          </p:cNvSpPr>
          <p:nvPr>
            <p:ph type="title"/>
          </p:nvPr>
        </p:nvSpPr>
        <p:spPr>
          <a:xfrm>
            <a:off x="1102652" y="764720"/>
            <a:ext cx="11089348" cy="1786947"/>
          </a:xfrm>
        </p:spPr>
        <p:txBody>
          <a:bodyPr>
            <a:noAutofit/>
          </a:bodyPr>
          <a:lstStyle/>
          <a:p>
            <a:r>
              <a:rPr lang="es-MX" b="1" dirty="0">
                <a:effectLst>
                  <a:outerShdw blurRad="38100" dist="38100" dir="2700000" algn="tl">
                    <a:srgbClr val="000000">
                      <a:alpha val="43137"/>
                    </a:srgbClr>
                  </a:outerShdw>
                </a:effectLst>
              </a:rPr>
              <a:t>RECOMENDACIONES Y ADVERTENCIAS</a:t>
            </a:r>
            <a:br>
              <a:rPr lang="es-MX" b="1" dirty="0">
                <a:effectLst>
                  <a:outerShdw blurRad="38100" dist="38100" dir="2700000" algn="tl">
                    <a:srgbClr val="000000">
                      <a:alpha val="43137"/>
                    </a:srgbClr>
                  </a:outerShdw>
                </a:effectLst>
              </a:rPr>
            </a:br>
            <a:r>
              <a:rPr lang="es-MX" b="1" dirty="0">
                <a:effectLst>
                  <a:outerShdw blurRad="38100" dist="38100" dir="2700000" algn="tl">
                    <a:srgbClr val="000000">
                      <a:alpha val="43137"/>
                    </a:srgbClr>
                  </a:outerShdw>
                </a:effectLst>
              </a:rPr>
              <a:t>ALGUNOS CONSEJOS PARA ALINEAR LA CORREA:</a:t>
            </a:r>
          </a:p>
        </p:txBody>
      </p:sp>
    </p:spTree>
    <p:extLst>
      <p:ext uri="{BB962C8B-B14F-4D97-AF65-F5344CB8AC3E}">
        <p14:creationId xmlns:p14="http://schemas.microsoft.com/office/powerpoint/2010/main" val="26709972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98764" y="2438400"/>
            <a:ext cx="11499272" cy="2308324"/>
          </a:xfrm>
          <a:prstGeom prst="rect">
            <a:avLst/>
          </a:prstGeom>
        </p:spPr>
        <p:txBody>
          <a:bodyPr wrap="square">
            <a:spAutoFit/>
          </a:bodyPr>
          <a:lstStyle/>
          <a:p>
            <a:pPr marL="742950" indent="-742950">
              <a:buFont typeface="+mj-lt"/>
              <a:buAutoNum type="arabicPeriod" startAt="4"/>
            </a:pPr>
            <a:r>
              <a:rPr lang="es-MX" sz="3600" dirty="0">
                <a:effectLst>
                  <a:outerShdw blurRad="38100" dist="38100" dir="2700000" algn="tl">
                    <a:srgbClr val="000000">
                      <a:alpha val="43137"/>
                    </a:srgbClr>
                  </a:outerShdw>
                </a:effectLst>
              </a:rPr>
              <a:t>Si la correa es ancha en relación con su longitud y bastante gruesa en relación con el diámetro de los rodillos, puede resultar difícil ajustarla. Utilice una correa lo más fina posible para facilitar el ajuste.</a:t>
            </a:r>
          </a:p>
        </p:txBody>
      </p:sp>
      <p:sp>
        <p:nvSpPr>
          <p:cNvPr id="2" name="Título 1"/>
          <p:cNvSpPr>
            <a:spLocks noGrp="1"/>
          </p:cNvSpPr>
          <p:nvPr>
            <p:ph type="title"/>
          </p:nvPr>
        </p:nvSpPr>
        <p:spPr>
          <a:xfrm>
            <a:off x="771103" y="735844"/>
            <a:ext cx="10954594" cy="1786947"/>
          </a:xfrm>
        </p:spPr>
        <p:txBody>
          <a:bodyPr>
            <a:noAutofit/>
          </a:bodyPr>
          <a:lstStyle/>
          <a:p>
            <a:r>
              <a:rPr lang="es-MX" b="1" dirty="0">
                <a:effectLst>
                  <a:outerShdw blurRad="38100" dist="38100" dir="2700000" algn="tl">
                    <a:srgbClr val="000000">
                      <a:alpha val="43137"/>
                    </a:srgbClr>
                  </a:outerShdw>
                </a:effectLst>
              </a:rPr>
              <a:t>RECOMENDACIONES Y ADVERTENCIAS</a:t>
            </a:r>
            <a:br>
              <a:rPr lang="es-MX" b="1" dirty="0">
                <a:effectLst>
                  <a:outerShdw blurRad="38100" dist="38100" dir="2700000" algn="tl">
                    <a:srgbClr val="000000">
                      <a:alpha val="43137"/>
                    </a:srgbClr>
                  </a:outerShdw>
                </a:effectLst>
              </a:rPr>
            </a:br>
            <a:r>
              <a:rPr lang="es-MX" b="1" dirty="0">
                <a:effectLst>
                  <a:outerShdw blurRad="38100" dist="38100" dir="2700000" algn="tl">
                    <a:srgbClr val="000000">
                      <a:alpha val="43137"/>
                    </a:srgbClr>
                  </a:outerShdw>
                </a:effectLst>
              </a:rPr>
              <a:t>ALGUNOS CONSEJOS PARA ALINEAR LA CORREA:</a:t>
            </a:r>
          </a:p>
        </p:txBody>
      </p:sp>
    </p:spTree>
    <p:extLst>
      <p:ext uri="{BB962C8B-B14F-4D97-AF65-F5344CB8AC3E}">
        <p14:creationId xmlns:p14="http://schemas.microsoft.com/office/powerpoint/2010/main" val="3316681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690255" y="37023"/>
            <a:ext cx="8802254" cy="6791080"/>
          </a:xfrm>
          <a:prstGeom prst="rect">
            <a:avLst/>
          </a:prstGeom>
        </p:spPr>
      </p:pic>
    </p:spTree>
    <p:extLst>
      <p:ext uri="{BB962C8B-B14F-4D97-AF65-F5344CB8AC3E}">
        <p14:creationId xmlns:p14="http://schemas.microsoft.com/office/powerpoint/2010/main" val="3159239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401048" y="452387"/>
            <a:ext cx="9728769" cy="6266693"/>
          </a:xfrm>
          <a:prstGeom prst="rect">
            <a:avLst/>
          </a:prstGeom>
        </p:spPr>
      </p:pic>
      <p:pic>
        <p:nvPicPr>
          <p:cNvPr id="4" name="Imagen 3"/>
          <p:cNvPicPr>
            <a:picLocks noChangeAspect="1"/>
          </p:cNvPicPr>
          <p:nvPr/>
        </p:nvPicPr>
        <p:blipFill>
          <a:blip r:embed="rId3"/>
          <a:stretch>
            <a:fillRect/>
          </a:stretch>
        </p:blipFill>
        <p:spPr>
          <a:xfrm>
            <a:off x="5747596" y="6086764"/>
            <a:ext cx="1068868" cy="632316"/>
          </a:xfrm>
          <a:prstGeom prst="rect">
            <a:avLst/>
          </a:prstGeom>
        </p:spPr>
      </p:pic>
    </p:spTree>
    <p:extLst>
      <p:ext uri="{BB962C8B-B14F-4D97-AF65-F5344CB8AC3E}">
        <p14:creationId xmlns:p14="http://schemas.microsoft.com/office/powerpoint/2010/main" val="17078206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98764" y="2438400"/>
            <a:ext cx="11499272" cy="3970318"/>
          </a:xfrm>
          <a:prstGeom prst="rect">
            <a:avLst/>
          </a:prstGeom>
        </p:spPr>
        <p:txBody>
          <a:bodyPr wrap="square">
            <a:spAutoFit/>
          </a:bodyPr>
          <a:lstStyle/>
          <a:p>
            <a:pPr marL="742950" indent="-742950">
              <a:buFont typeface="+mj-lt"/>
              <a:buAutoNum type="arabicPeriod" startAt="5"/>
            </a:pPr>
            <a:r>
              <a:rPr lang="es-MX" sz="3600" dirty="0">
                <a:effectLst>
                  <a:outerShdw blurRad="38100" dist="38100" dir="2700000" algn="tl">
                    <a:srgbClr val="000000">
                      <a:alpha val="43137"/>
                    </a:srgbClr>
                  </a:outerShdw>
                </a:effectLst>
              </a:rPr>
              <a:t>Una correa sin tensar no puede ajustarse correctamente. La correa debe tensarse y ajustarse antes de colocar una carga sobre ella para evitar deslizamientos sobre los rodillos.</a:t>
            </a:r>
          </a:p>
          <a:p>
            <a:pPr marL="742950" indent="-742950">
              <a:buFont typeface="+mj-lt"/>
              <a:buAutoNum type="arabicPeriod" startAt="5"/>
            </a:pPr>
            <a:r>
              <a:rPr lang="es-MX" sz="3600" dirty="0">
                <a:effectLst>
                  <a:outerShdw blurRad="38100" dist="38100" dir="2700000" algn="tl">
                    <a:srgbClr val="000000">
                      <a:alpha val="43137"/>
                    </a:srgbClr>
                  </a:outerShdw>
                </a:effectLst>
              </a:rPr>
              <a:t>Una carga pesada descentrada o una carga lateral empujarán sistemáticamente la correa hacia un lado. En este caso, utilice una guía de centrado bajo la correa.</a:t>
            </a:r>
          </a:p>
        </p:txBody>
      </p:sp>
      <p:sp>
        <p:nvSpPr>
          <p:cNvPr id="2" name="Título 1"/>
          <p:cNvSpPr>
            <a:spLocks noGrp="1"/>
          </p:cNvSpPr>
          <p:nvPr>
            <p:ph type="title"/>
          </p:nvPr>
        </p:nvSpPr>
        <p:spPr>
          <a:xfrm>
            <a:off x="1014566" y="667598"/>
            <a:ext cx="10983470" cy="1786947"/>
          </a:xfrm>
        </p:spPr>
        <p:txBody>
          <a:bodyPr>
            <a:noAutofit/>
          </a:bodyPr>
          <a:lstStyle/>
          <a:p>
            <a:r>
              <a:rPr lang="es-MX" b="1" dirty="0">
                <a:effectLst>
                  <a:outerShdw blurRad="38100" dist="38100" dir="2700000" algn="tl">
                    <a:srgbClr val="000000">
                      <a:alpha val="43137"/>
                    </a:srgbClr>
                  </a:outerShdw>
                </a:effectLst>
              </a:rPr>
              <a:t>RECOMENDACIONES Y ADVERTENCIAS</a:t>
            </a:r>
            <a:br>
              <a:rPr lang="es-MX" b="1" dirty="0">
                <a:effectLst>
                  <a:outerShdw blurRad="38100" dist="38100" dir="2700000" algn="tl">
                    <a:srgbClr val="000000">
                      <a:alpha val="43137"/>
                    </a:srgbClr>
                  </a:outerShdw>
                </a:effectLst>
              </a:rPr>
            </a:br>
            <a:r>
              <a:rPr lang="es-MX" b="1" dirty="0">
                <a:effectLst>
                  <a:outerShdw blurRad="38100" dist="38100" dir="2700000" algn="tl">
                    <a:srgbClr val="000000">
                      <a:alpha val="43137"/>
                    </a:srgbClr>
                  </a:outerShdw>
                </a:effectLst>
              </a:rPr>
              <a:t>ALGUNOS CONSEJOS PARA ALINEAR LA CORREA:</a:t>
            </a:r>
          </a:p>
        </p:txBody>
      </p:sp>
    </p:spTree>
    <p:extLst>
      <p:ext uri="{BB962C8B-B14F-4D97-AF65-F5344CB8AC3E}">
        <p14:creationId xmlns:p14="http://schemas.microsoft.com/office/powerpoint/2010/main" val="1964576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89528" y="914399"/>
            <a:ext cx="11369963" cy="5632311"/>
          </a:xfrm>
          <a:prstGeom prst="rect">
            <a:avLst/>
          </a:prstGeom>
        </p:spPr>
        <p:txBody>
          <a:bodyPr wrap="square">
            <a:spAutoFit/>
          </a:bodyPr>
          <a:lstStyle/>
          <a:p>
            <a:endParaRPr lang="es-MX" sz="3600" dirty="0">
              <a:effectLst>
                <a:outerShdw blurRad="38100" dist="38100" dir="2700000" algn="tl">
                  <a:srgbClr val="000000">
                    <a:alpha val="43137"/>
                  </a:srgbClr>
                </a:outerShdw>
              </a:effectLst>
            </a:endParaRPr>
          </a:p>
          <a:p>
            <a:r>
              <a:rPr lang="es-MX" sz="3600" dirty="0">
                <a:effectLst>
                  <a:outerShdw blurRad="38100" dist="38100" dir="2700000" algn="tl">
                    <a:srgbClr val="000000">
                      <a:alpha val="43137"/>
                    </a:srgbClr>
                  </a:outerShdw>
                </a:effectLst>
              </a:rPr>
              <a:t>En algunos casos, como en las minas donde el espacio libre no permite maniobrar un rollo, es posible que haya que sacar la correa del rollo y rizar (Fig. 2). Se debe tener mucho cuidado para ver que los bucles tengan curvas grandes para evitar que se doblen o ejerzan una tensión indebida en el cinturón, y nunca se debe colocar peso sobre el cinturón cuando está en esta posición. Idealmente, los soportes deben colocarse en cada extremo donde se producen las curvas.</a:t>
            </a:r>
          </a:p>
        </p:txBody>
      </p:sp>
    </p:spTree>
    <p:extLst>
      <p:ext uri="{BB962C8B-B14F-4D97-AF65-F5344CB8AC3E}">
        <p14:creationId xmlns:p14="http://schemas.microsoft.com/office/powerpoint/2010/main" val="2252845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007468" y="904775"/>
            <a:ext cx="10836060" cy="5385189"/>
          </a:xfrm>
          <a:prstGeom prst="rect">
            <a:avLst/>
          </a:prstGeom>
        </p:spPr>
      </p:pic>
      <p:pic>
        <p:nvPicPr>
          <p:cNvPr id="5" name="Imagen 4"/>
          <p:cNvPicPr>
            <a:picLocks noChangeAspect="1"/>
          </p:cNvPicPr>
          <p:nvPr/>
        </p:nvPicPr>
        <p:blipFill>
          <a:blip r:embed="rId3"/>
          <a:stretch>
            <a:fillRect/>
          </a:stretch>
        </p:blipFill>
        <p:spPr>
          <a:xfrm>
            <a:off x="5643418" y="6201013"/>
            <a:ext cx="1123289" cy="656987"/>
          </a:xfrm>
          <a:prstGeom prst="rect">
            <a:avLst/>
          </a:prstGeom>
        </p:spPr>
      </p:pic>
    </p:spTree>
    <p:extLst>
      <p:ext uri="{BB962C8B-B14F-4D97-AF65-F5344CB8AC3E}">
        <p14:creationId xmlns:p14="http://schemas.microsoft.com/office/powerpoint/2010/main" val="1171622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89528" y="914399"/>
            <a:ext cx="11369963" cy="5078313"/>
          </a:xfrm>
          <a:prstGeom prst="rect">
            <a:avLst/>
          </a:prstGeom>
        </p:spPr>
        <p:txBody>
          <a:bodyPr wrap="square">
            <a:spAutoFit/>
          </a:bodyPr>
          <a:lstStyle/>
          <a:p>
            <a:endParaRPr lang="es-MX" sz="3600" dirty="0">
              <a:effectLst>
                <a:outerShdw blurRad="38100" dist="38100" dir="2700000" algn="tl">
                  <a:srgbClr val="000000">
                    <a:alpha val="43137"/>
                  </a:srgbClr>
                </a:outerShdw>
              </a:effectLst>
            </a:endParaRPr>
          </a:p>
          <a:p>
            <a:r>
              <a:rPr lang="es-MX" sz="3600" dirty="0">
                <a:effectLst>
                  <a:outerShdw blurRad="38100" dist="38100" dir="2700000" algn="tl">
                    <a:srgbClr val="000000">
                      <a:alpha val="43137"/>
                    </a:srgbClr>
                  </a:outerShdw>
                </a:effectLst>
              </a:rPr>
              <a:t>Un tercer método de manipulación del rollo, en el que se carece de espacio libre para el montaje sobre un eje horizontal, es el montaje sobre una mesa giratoria con un eje vertical. El cinturón debe girar 90 grados al salir del plato giratorio. Este método a veces se usa bajo tierra, con la plataforma giratoria montada sobre ruedas o patines para transportar el rollo de correa mientras se encuentra de lado, así como para desenrollarlo en la ubicación final.</a:t>
            </a:r>
          </a:p>
        </p:txBody>
      </p:sp>
    </p:spTree>
    <p:extLst>
      <p:ext uri="{BB962C8B-B14F-4D97-AF65-F5344CB8AC3E}">
        <p14:creationId xmlns:p14="http://schemas.microsoft.com/office/powerpoint/2010/main" val="2776293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89528" y="914399"/>
            <a:ext cx="11369963" cy="5078313"/>
          </a:xfrm>
          <a:prstGeom prst="rect">
            <a:avLst/>
          </a:prstGeom>
        </p:spPr>
        <p:txBody>
          <a:bodyPr wrap="square">
            <a:spAutoFit/>
          </a:bodyPr>
          <a:lstStyle/>
          <a:p>
            <a:endParaRPr lang="es-MX" sz="3600" dirty="0">
              <a:effectLst>
                <a:outerShdw blurRad="38100" dist="38100" dir="2700000" algn="tl">
                  <a:srgbClr val="000000">
                    <a:alpha val="43137"/>
                  </a:srgbClr>
                </a:outerShdw>
              </a:effectLst>
            </a:endParaRPr>
          </a:p>
          <a:p>
            <a:r>
              <a:rPr lang="es-MX" sz="3600" dirty="0">
                <a:effectLst>
                  <a:outerShdw blurRad="38100" dist="38100" dir="2700000" algn="tl">
                    <a:srgbClr val="000000">
                      <a:alpha val="43137"/>
                    </a:srgbClr>
                  </a:outerShdw>
                </a:effectLst>
              </a:rPr>
              <a:t>Si la correa es de reemplazo, el nuevo rollo se puede configurar como se indicó anteriormente. La correa vieja se sujeta y se corta, y la correa nueva se empalma con el extremo delantero de la correa vieja usando aproximadamente la mitad del número habitual de sujetadores tipo placa. El extremo posterior de la correa vieja se engancha a un camión, tractor, locomotora de mina u otro medio de tracción.</a:t>
            </a:r>
          </a:p>
        </p:txBody>
      </p:sp>
    </p:spTree>
    <p:extLst>
      <p:ext uri="{BB962C8B-B14F-4D97-AF65-F5344CB8AC3E}">
        <p14:creationId xmlns:p14="http://schemas.microsoft.com/office/powerpoint/2010/main" val="84679640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2355</Words>
  <Application>Microsoft Office PowerPoint</Application>
  <PresentationFormat>Panorámica</PresentationFormat>
  <Paragraphs>105</Paragraphs>
  <Slides>50</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50</vt:i4>
      </vt:variant>
    </vt:vector>
  </HeadingPairs>
  <TitlesOfParts>
    <vt:vector size="56" baseType="lpstr">
      <vt:lpstr>Arial</vt:lpstr>
      <vt:lpstr>Calibri</vt:lpstr>
      <vt:lpstr>Calibri Light</vt:lpstr>
      <vt:lpstr>Open Sans</vt:lpstr>
      <vt:lpstr>Open Sans Bold</vt:lpstr>
      <vt:lpstr>Tema de Office</vt:lpstr>
      <vt:lpstr>Presentación de PowerPoint</vt:lpstr>
      <vt:lpstr>INSTALACIÓN DE UNA CORREA TRANSPORTADORA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ALINEACIÓN DE UNA CORREA TRANSPORTADORA</vt:lpstr>
      <vt:lpstr>Presentación de PowerPoint</vt:lpstr>
      <vt:lpstr>Presentación de PowerPoint</vt:lpstr>
      <vt:lpstr>Presentación de PowerPoint</vt:lpstr>
      <vt:lpstr>Presentación de PowerPoint</vt:lpstr>
      <vt:lpstr>QUÉ ES LA DESALINEACIÓN DE LAS CINTAS TRANSPORTADORAS </vt:lpstr>
      <vt:lpstr>PRIMER COMPORTAMIENTO BÁSICO:</vt:lpstr>
      <vt:lpstr>Presentación de PowerPoint</vt:lpstr>
      <vt:lpstr>Presentación de PowerPoint</vt:lpstr>
      <vt:lpstr>Presentación de PowerPoint</vt:lpstr>
      <vt:lpstr>SEGUNDO COMPORTAMIENTO BÁSICO:</vt:lpstr>
      <vt:lpstr>TERCER COMPORTAMIENTO BÁSICO:</vt:lpstr>
      <vt:lpstr>Presentación de PowerPoint</vt:lpstr>
      <vt:lpstr>TERCER COMPORTAMIENTO BÁSICO:</vt:lpstr>
      <vt:lpstr>AJUSTE DE UNA CORREA TRANSPORTADORA</vt:lpstr>
      <vt:lpstr>CUANDO UNA CINTA SE DESVÍA HACIA LA DERECHA O HACIA LA IZQUIERDA, SE TRATA DE UN PROBLEMA DE ALINEACIÓN O DE TENSIÓN</vt:lpstr>
      <vt:lpstr>CUANDO UNA CINTA SE DESVÍA HACIA LA DERECHA O HACIA LA IZQUIERDA, SE TRATA DE UN PROBLEMA DE ALINEACIÓN O DE TENSIÓN</vt:lpstr>
      <vt:lpstr>Presentación de PowerPoint</vt:lpstr>
      <vt:lpstr>Presentación de PowerPoint</vt:lpstr>
      <vt:lpstr>Presentación de PowerPoint</vt:lpstr>
      <vt:lpstr>Presentación de PowerPoint</vt:lpstr>
      <vt:lpstr>Presentación de PowerPoint</vt:lpstr>
      <vt:lpstr>Presentación de PowerPoint</vt:lpstr>
      <vt:lpstr>RECOMENDACIONES Y ADVERTENCIAS ALGUNOS CONSEJOS PARA ALINEAR LA CORREA:</vt:lpstr>
      <vt:lpstr>Presentación de PowerPoint</vt:lpstr>
      <vt:lpstr>RECOMENDACIONES Y ADVERTENCIAS ALGUNOS CONSEJOS PARA ALINEAR LA CORREA:</vt:lpstr>
      <vt:lpstr>RECOMENDACIONES Y ADVERTENCIAS ALGUNOS CONSEJOS PARA ALINEAR LA CORREA:</vt:lpstr>
      <vt:lpstr>Presentación de PowerPoint</vt:lpstr>
      <vt:lpstr>RECOMENDACIONES Y ADVERTENCIAS ALGUNOS CONSEJOS PARA ALINEAR LA CORREA: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INSTALACIÓN DE UNA CORREA TRANSPORTADORAS</dc:title>
  <dc:creator>usuario</dc:creator>
  <cp:lastModifiedBy>Isabel Rios</cp:lastModifiedBy>
  <cp:revision>6</cp:revision>
  <dcterms:created xsi:type="dcterms:W3CDTF">2025-01-23T14:38:59Z</dcterms:created>
  <dcterms:modified xsi:type="dcterms:W3CDTF">2025-01-24T20:36:37Z</dcterms:modified>
</cp:coreProperties>
</file>