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3" r:id="rId2"/>
    <p:sldId id="256" r:id="rId3"/>
    <p:sldId id="260" r:id="rId4"/>
    <p:sldId id="259" r:id="rId5"/>
    <p:sldId id="273" r:id="rId6"/>
    <p:sldId id="258" r:id="rId7"/>
    <p:sldId id="262" r:id="rId8"/>
    <p:sldId id="306" r:id="rId9"/>
    <p:sldId id="307" r:id="rId10"/>
    <p:sldId id="308" r:id="rId11"/>
    <p:sldId id="299" r:id="rId12"/>
    <p:sldId id="340" r:id="rId13"/>
    <p:sldId id="338" r:id="rId14"/>
    <p:sldId id="339" r:id="rId15"/>
    <p:sldId id="341" r:id="rId16"/>
    <p:sldId id="342" r:id="rId17"/>
    <p:sldId id="300" r:id="rId18"/>
    <p:sldId id="352" r:id="rId19"/>
    <p:sldId id="309" r:id="rId20"/>
    <p:sldId id="343" r:id="rId21"/>
    <p:sldId id="344" r:id="rId22"/>
    <p:sldId id="26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294" r:id="rId31"/>
    <p:sldId id="295" r:id="rId32"/>
    <p:sldId id="304" r:id="rId3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6072EF-6156-462A-812A-D5619623F14F}" v="31" dt="2024-12-04T02:58:52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C73CAE-1372-0E77-29F4-5594D7BB9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E4C2F4-5B8B-9ECE-5DC0-54F4ADE326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09CBD1-11D9-7FA9-B156-D0725C54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8F51D3-274F-8DF1-F996-68E702F3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893938-E27D-030A-2916-CF23B9190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8386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DB214A-A374-FC7B-672D-160885D0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3BABD2-1156-4D80-6F62-7675DC902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E7239D-CAA2-F000-156A-EB1BFDBDCE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A82646-44AD-9075-AC2C-49C537E9F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6CAC14-8E5C-E665-FBDF-60B930345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5161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9FF32-F36D-2D79-FEAF-C855F6C8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97F876-7F3B-3E56-1B42-D2979C93A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F76C32-FF7F-4640-2DFD-974F89937C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D7EF72-57B3-A843-A016-61664B033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B8BBB4-1730-AAAB-708D-16C8203E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575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7F290A-78CA-5356-E470-F5D564837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26C34B-4880-966C-270B-423EF8231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D03C862-DAD2-3B5C-32BC-B6F1AABAC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484068-F1F9-4659-B94D-DD4B3D9FA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D42BFA-A14B-D680-680C-35380C45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28EF57-EB91-A756-9B27-5DF61BF5A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435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046AC-2616-DBDA-B9DB-A889C54B4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FA2B82-1002-F519-D0EF-8713C21C0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5C5D11-7B35-A102-FFE1-17694111C6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6045141-4733-A781-65A0-579EB8ED54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678F30E-5570-E57D-DA92-B96A4D94B2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BFD4CA5-2CE3-F14F-C86A-5D015440C5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3E6E4BB-2C57-9A6C-2575-7387351C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31A2AEA-38C9-C39E-D996-FBDB4150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530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A526F-C368-D738-522A-350B1E39E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E7887F2-D614-D353-E1C4-15EB37C751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E7C8E12-5EB2-799D-9B41-FB484B64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94CE51-EC7F-99C5-42C3-DA7246D4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8819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7A82FCC-020A-2C03-043B-61E3F33845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1AA82E9-D91D-B95C-933E-75B257408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8E1F4E0-DC93-F781-52E1-BF341892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3775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05BFC6-6F2B-43E0-C787-3EEA1E669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05E2AF-6A4F-688A-4B5C-046578F6C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449FDB-5AB0-A875-C0A1-06E5C7B779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D9BB57-9060-5952-AADD-CC8707DF15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3260AC-9D48-86D3-A6FF-254B67433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68E30D-109C-495F-6B31-6B98155E8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489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B7E815-A8B2-602B-418B-BCE1EA3E4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321B1EB-EC16-609B-1DE3-63943DE2DC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999F8FB-3D61-D2A4-1EDE-B0DE094A6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E9E3EB-70A4-7FCB-41EB-6AEEB923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8DC6F8-E5E8-72FB-298A-D790FEDE0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721CA5-FDCF-1BAD-6C66-D285F479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4679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AE5C08-C747-5D28-D0E6-DBEB0986C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F8E8FAE-6BF7-34C8-AD87-27F8E5E9B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C42C2F-F657-8097-D5EF-9796F358B5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E8AEE2-0D86-23D3-9BF5-D5D7BDE30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118390-B62C-B161-3F15-53ABFC4DC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7451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A62417-0699-4811-1ADA-D4D01A0B3F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9FB800D-58D4-5AD3-B6AB-9EF95990B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B7669B-389D-C7C2-2A6B-70DD7BAA8E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008598-1DB1-B2C7-A60D-F01D184A7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8ADBF9-738E-A9FC-CCD4-E561948A5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1036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708757-7C56-72B4-AA03-BBFA91E97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D7FF58-1C20-5781-BB85-71C6952FEC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1BDF1D-FF21-A904-E1A3-524BBCBB97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5D0BD-ACF5-4B39-9BB7-A05B5FCB2C04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513B60-20F9-D28C-54DC-462DED1E7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3FF83C-9B4F-3ABA-8B0A-23F8B60C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8F0C76-2B86-45FD-85C5-5E9CB9CDCE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26580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FA41EC-D879-062C-DD14-164322F4F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EFC4250-B13B-D0A4-1CD3-5F02F86A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5D0BD-ACF5-4B39-9BB7-A05B5FCB2C04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CF54AFA-A44A-728E-671B-7AEA7A8A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6693744-1A14-C671-8370-F0B02756E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8F0C76-2B86-45FD-85C5-5E9CB9CDCE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2891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4038B8-1949-8C39-88A2-B16AEE4A3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BD013F8-BAEB-A555-E1C7-8FDE4FB2B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BC1ED81-8412-3CCE-5886-4AF66AC8E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8F0C76-2B86-45FD-85C5-5E9CB9CDCE0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4572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B7575-9229-E947-8503-2F946368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1C75D64-1FEE-B6E8-4478-64952F6D2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83383FD-3900-09D0-BB5F-FC299A27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ABAF726-ED39-FBFA-D4B9-32E7EEDD1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40261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2386B2-4EAB-B671-5B4B-04D51578E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7668C0-16FA-C732-C4BC-2C9A2645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F1A8139-5833-CDEE-F9F4-C70B45B33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1E1363-8D69-ADAE-5FB9-C5A6557B3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8735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FD319-7B1C-F79F-4024-461359D43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ED2C224-98DB-B8D8-42B8-7312F21F25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4236AD4-89FE-2F8E-04D1-2861EE2D9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4DCA76-4233-CB47-BE68-20AF5BDDD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9678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FDE5E5-BCF6-7974-457B-B8F398BE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BB2BB1-36C0-F043-552A-AA3645FA8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DC48A3-465C-445E-2624-2C2401DF8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0993B-295F-497E-8BF1-66CF625B8F25}" type="datetimeFigureOut">
              <a:rPr lang="es-CL" smtClean="0"/>
              <a:t>30-07-2026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88CDC4-4664-DA05-B45D-E13CF6527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D58E83-E01E-93EB-6331-EFC3A80CA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9FB5D8-4CD1-4709-8409-76BD15442C30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E0422A9-ADF6-60CE-E7B2-80581821B4F0}"/>
              </a:ext>
            </a:extLst>
          </p:cNvPr>
          <p:cNvSpPr/>
          <p:nvPr userDrawn="1"/>
        </p:nvSpPr>
        <p:spPr>
          <a:xfrm>
            <a:off x="2047284" y="6651652"/>
            <a:ext cx="10144715" cy="20230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BA62105-7EA9-6B32-6A29-6297ACABB682}"/>
              </a:ext>
            </a:extLst>
          </p:cNvPr>
          <p:cNvSpPr/>
          <p:nvPr userDrawn="1"/>
        </p:nvSpPr>
        <p:spPr>
          <a:xfrm>
            <a:off x="0" y="6651652"/>
            <a:ext cx="2031101" cy="20230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0763AAE4-BD90-8D7B-1821-454FBF9C7BE5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 l="13043" t="34493" r="11593" b="34606"/>
          <a:stretch/>
        </p:blipFill>
        <p:spPr>
          <a:xfrm>
            <a:off x="0" y="0"/>
            <a:ext cx="2103929" cy="86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7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346028-2E0A-968F-DAD7-96CD3386C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0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84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01DDD9-3DF2-3D76-BEAD-45677CFF5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39635"/>
            <a:ext cx="7309449" cy="1570327"/>
          </a:xfrm>
        </p:spPr>
        <p:txBody>
          <a:bodyPr>
            <a:normAutofit/>
          </a:bodyPr>
          <a:lstStyle/>
          <a:p>
            <a:pPr algn="l"/>
            <a:r>
              <a:rPr lang="es-ES_tradnl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Formulación de Estrategias</a:t>
            </a:r>
            <a:endParaRPr lang="es-CL" sz="4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211" y="781621"/>
            <a:ext cx="2025283" cy="1158014"/>
          </a:xfrm>
          <a:prstGeom prst="rect">
            <a:avLst/>
          </a:prstGeo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EF0E9B30-CB69-DFCB-8F3A-6665D4F0D3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4582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2B9D2-E329-8109-36AE-F69D33763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EFF95DCF-0292-1CED-5D88-9A31A07A7DB8}"/>
              </a:ext>
            </a:extLst>
          </p:cNvPr>
          <p:cNvSpPr txBox="1"/>
          <p:nvPr/>
        </p:nvSpPr>
        <p:spPr>
          <a:xfrm>
            <a:off x="76338" y="791315"/>
            <a:ext cx="7052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Resultado de Aprendizaje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9B3D811-086C-39EC-001D-A0C650C647C6}"/>
              </a:ext>
            </a:extLst>
          </p:cNvPr>
          <p:cNvSpPr txBox="1"/>
          <p:nvPr/>
        </p:nvSpPr>
        <p:spPr>
          <a:xfrm>
            <a:off x="76338" y="1859340"/>
            <a:ext cx="11486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941914"/>
              </a:buClr>
              <a:buFont typeface="+mj-lt"/>
              <a:buAutoNum type="arabicPeriod"/>
            </a:pPr>
            <a:r>
              <a:rPr lang="es-ES" sz="2400" dirty="0">
                <a:solidFill>
                  <a:srgbClr val="485C87"/>
                </a:solidFill>
                <a:latin typeface="Lucida Sans" panose="020B0602030504020204" pitchFamily="34" charset="77"/>
              </a:rPr>
              <a:t>Establecer objetivos claros y seleccionar alternativas estratégicas que favorezcan la competitividad y el logro de la misión empresarial.</a:t>
            </a:r>
            <a:endParaRPr lang="es-ES_tradnl" sz="2400" dirty="0">
              <a:solidFill>
                <a:srgbClr val="485C87"/>
              </a:solidFill>
              <a:latin typeface="Lucida Sans" panose="020B0602030504020204" pitchFamily="34" charset="77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31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D55F5-F2E2-7B9C-6BC3-887F8C227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1FCD558-43D5-CB34-A9D5-6457E4B0C673}"/>
              </a:ext>
            </a:extLst>
          </p:cNvPr>
          <p:cNvSpPr txBox="1"/>
          <p:nvPr/>
        </p:nvSpPr>
        <p:spPr>
          <a:xfrm>
            <a:off x="2569923" y="2870281"/>
            <a:ext cx="7052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¿Qué vimos la sesión anterior?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23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C568C-5214-1C24-A7B1-23C61EDB0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68D73D98-0DAF-2EE9-3C7E-A435F4780C09}"/>
              </a:ext>
            </a:extLst>
          </p:cNvPr>
          <p:cNvSpPr txBox="1"/>
          <p:nvPr/>
        </p:nvSpPr>
        <p:spPr>
          <a:xfrm>
            <a:off x="2569923" y="2870281"/>
            <a:ext cx="7052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Formulación de Estrategias Competitivas</a:t>
            </a:r>
            <a:endParaRPr lang="es-ES_tradnl" sz="3600" dirty="0">
              <a:solidFill>
                <a:srgbClr val="485C87"/>
              </a:solidFill>
              <a:latin typeface="Lucida Sans" panose="020B0602030504020204" pitchFamily="34" charset="77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2379E-0DF3-A2D1-110B-B04D30FD3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B788DA0-9C14-A331-C8B3-0DBF20861DEA}"/>
              </a:ext>
            </a:extLst>
          </p:cNvPr>
          <p:cNvSpPr txBox="1"/>
          <p:nvPr/>
        </p:nvSpPr>
        <p:spPr>
          <a:xfrm>
            <a:off x="515779" y="608471"/>
            <a:ext cx="8686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Estrategias Genéricas de Negocio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4147175-4B88-837A-5958-44641F9482DD}"/>
              </a:ext>
            </a:extLst>
          </p:cNvPr>
          <p:cNvSpPr txBox="1"/>
          <p:nvPr/>
        </p:nvSpPr>
        <p:spPr>
          <a:xfrm>
            <a:off x="515779" y="2026123"/>
            <a:ext cx="556976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De acuerdo con Michael Porter, las estrategias genéricas que todo negocio debe tomar en consideración son tres, para poder sobresalir y llegar a las metas y objetivos establecidos por la empresa.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600" b="1" dirty="0">
              <a:solidFill>
                <a:srgbClr val="941914"/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600" b="1" dirty="0">
                <a:solidFill>
                  <a:srgbClr val="941914"/>
                </a:solidFill>
                <a:latin typeface="Lucida Sans" panose="020B0602030504020204" pitchFamily="34" charset="77"/>
              </a:rPr>
              <a:t>Liderazgo en costos: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Es estar establecido en el mercado, buscando una </a:t>
            </a: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alta producción </a:t>
            </a:r>
            <a:r>
              <a:rPr lang="es-ES" sz="1600" dirty="0">
                <a:solidFill>
                  <a:srgbClr val="000000"/>
                </a:solidFill>
                <a:latin typeface="Lucida Sans" panose="020B0602030504020204" pitchFamily="34" charset="77"/>
              </a:rPr>
              <a:t>y </a:t>
            </a: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alta participación</a:t>
            </a:r>
            <a:r>
              <a:rPr lang="es-ES" sz="1600" dirty="0">
                <a:solidFill>
                  <a:srgbClr val="000000"/>
                </a:solidFill>
                <a:latin typeface="Lucida Sans" panose="020B0602030504020204" pitchFamily="34" charset="77"/>
              </a:rPr>
              <a:t>,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porque esto conlleva a una baja en los costos de producción y por lo tanto en la posibilidad de entregar al consumidor un producto a un precio razonablemente bajo. La estrategia se enfoca en ofrecer al consumidor un producto a un precio bajo y ser el punto de partida entre los competidores.  Algunas empresas han llegado a adoptar esta estrategia y les ha funcionado bien.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Objetivo: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Ser el productor o proveedor más económico en la industria.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1D0082A-30D5-7CA8-23F2-258A7FE5387F}"/>
              </a:ext>
            </a:extLst>
          </p:cNvPr>
          <p:cNvSpPr txBox="1"/>
          <p:nvPr/>
        </p:nvSpPr>
        <p:spPr>
          <a:xfrm>
            <a:off x="515779" y="1254802"/>
            <a:ext cx="1140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Las estrategias genéricas de negocio son un conjunto de estrategias competitivas que tienen como objetivo primordial el desarrollo total de la empresa.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AF14F6F-572F-C2D4-C73E-2A03F42D9908}"/>
              </a:ext>
            </a:extLst>
          </p:cNvPr>
          <p:cNvSpPr txBox="1"/>
          <p:nvPr/>
        </p:nvSpPr>
        <p:spPr>
          <a:xfrm>
            <a:off x="6216197" y="2026123"/>
            <a:ext cx="5569763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Enfoque: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Reducción de costos en todos los aspectos, desde la producción hasta la distribución.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Ventajas: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Precios más bajos que la competencia, lo que puede generar una mayor participación en el mercado.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endParaRPr lang="es-ES" sz="1600" dirty="0">
              <a:solidFill>
                <a:srgbClr val="000000"/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Ejemplo:</a:t>
            </a:r>
          </a:p>
          <a:p>
            <a:pPr algn="just">
              <a:buClr>
                <a:srgbClr val="941914"/>
              </a:buClr>
            </a:pP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Wal-Mart (Líder), el monstruo transnacional, incluso lo utiliza como parte de su lema “Siempre precios bajos”. Muchos consumidores son influenciables por el precio, y prefieren pagar más barato que la calidad. Es claro que la calidad no está peleada con el precio, pero por lo general, entre mayor calidad tiene un producto, este tiende a ser más costoso. Wal-Mart ofrece en general, los precios más bajos en muchos de los productos de consumo cotidiano, de esa manera mantiene un liderazgo en el mercado con el detallista o minorista de mayores ventas en muchos países, incluyendo Chile.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F438ADD-8D8C-0377-5655-40D9CAB77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961" y="3403472"/>
            <a:ext cx="1821392" cy="61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49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0BB21-3875-2BEC-DD5C-E351F615E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8053B73-052A-A348-4AFA-796D825E5855}"/>
              </a:ext>
            </a:extLst>
          </p:cNvPr>
          <p:cNvSpPr txBox="1"/>
          <p:nvPr/>
        </p:nvSpPr>
        <p:spPr>
          <a:xfrm>
            <a:off x="395582" y="829880"/>
            <a:ext cx="8686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Estrategias Genéricas de Negocio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38D5163-53B5-BBB4-95BC-8466DB3EB3C2}"/>
              </a:ext>
            </a:extLst>
          </p:cNvPr>
          <p:cNvSpPr txBox="1"/>
          <p:nvPr/>
        </p:nvSpPr>
        <p:spPr>
          <a:xfrm>
            <a:off x="395582" y="1659285"/>
            <a:ext cx="55697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+mj-lt"/>
              <a:buAutoNum type="arabicPeriod" startAt="2"/>
            </a:pPr>
            <a:r>
              <a:rPr lang="es-ES" sz="1600" b="1" dirty="0">
                <a:solidFill>
                  <a:srgbClr val="941914"/>
                </a:solidFill>
                <a:latin typeface="Lucida Sans" panose="020B0602030504020204" pitchFamily="34" charset="77"/>
              </a:rPr>
              <a:t>Diferenciación: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 empresa debe de enfocarse en ofrecer al mercado algo que sea lo más novedoso y llamativo al consumidor, algo que no haya visto, olido, o sentido, algo, que despierte su atención por ser precisamente, diferente.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2"/>
            </a:pPr>
            <a:endParaRPr lang="es-ES" sz="1600" dirty="0">
              <a:solidFill>
                <a:srgbClr val="000000"/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Objetivo: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Ofrecer productos o servicios únicos y distintivos.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Enfoque: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Invertir en investigación, desarrollo y marketing para crear productos o servicios exclusivos.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Ventajas: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 marca y la lealtad del cliente se fortalecen, permitiendo precios más altos y una menor sensibilidad al precio.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4C9CE13-BFFC-11B3-052D-EA8A376DC923}"/>
              </a:ext>
            </a:extLst>
          </p:cNvPr>
          <p:cNvSpPr txBox="1"/>
          <p:nvPr/>
        </p:nvSpPr>
        <p:spPr>
          <a:xfrm>
            <a:off x="6096000" y="1659285"/>
            <a:ext cx="5569763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Ejemplo:</a:t>
            </a:r>
          </a:p>
          <a:p>
            <a:pPr algn="just">
              <a:buClr>
                <a:srgbClr val="941914"/>
              </a:buClr>
            </a:pP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Apple, desarrolla productos tecnológicos de increíble demanda por consumidores y empresas. Este es un claro ejemplo de la estrategia que sigue la compañía desde sus inicios. Apple ha creado una identidad y valores propios que plasma en esta estrategia que ha sido clave para el crecimiento y desarrollo que la empresa ha vivido desde que comenzó, y cuyo éxito ha sido continuo en el tiempo.</a:t>
            </a:r>
          </a:p>
          <a:p>
            <a:pPr algn="just">
              <a:buClr>
                <a:srgbClr val="941914"/>
              </a:buClr>
            </a:pPr>
            <a:endParaRPr lang="es-ES" sz="15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Se centran en la experiencia global del producto más que en el producto en sí, no sólo invierten en crear productos novedosos y de última tecnología, sino que también logran que otros aspectos de esta «experiencia» sean inigualables.</a:t>
            </a:r>
          </a:p>
          <a:p>
            <a:pPr algn="just">
              <a:buClr>
                <a:srgbClr val="941914"/>
              </a:buClr>
            </a:pPr>
            <a:endParaRPr lang="es-ES" sz="15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Las tiendas Apple que se encuentran en el mundo. Se centra en el diseño e increíble originalidad: desde el cubo en Nueva York a la elegancia del edificio en Londres</a:t>
            </a:r>
          </a:p>
        </p:txBody>
      </p:sp>
    </p:spTree>
    <p:extLst>
      <p:ext uri="{BB962C8B-B14F-4D97-AF65-F5344CB8AC3E}">
        <p14:creationId xmlns:p14="http://schemas.microsoft.com/office/powerpoint/2010/main" val="455549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45EB1-99ED-A340-DB49-BDEEE6D40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B5495E8-1EAA-7202-367F-113641C95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F8AF8C2-469C-E53D-03DA-5C338D0560BD}"/>
              </a:ext>
            </a:extLst>
          </p:cNvPr>
          <p:cNvSpPr txBox="1"/>
          <p:nvPr/>
        </p:nvSpPr>
        <p:spPr>
          <a:xfrm>
            <a:off x="354414" y="720676"/>
            <a:ext cx="8686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Estrategias Genéricas de Negocio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EA336C-4B60-F111-7306-B509C31E9CA0}"/>
              </a:ext>
            </a:extLst>
          </p:cNvPr>
          <p:cNvSpPr txBox="1"/>
          <p:nvPr/>
        </p:nvSpPr>
        <p:spPr>
          <a:xfrm>
            <a:off x="744379" y="1458915"/>
            <a:ext cx="5569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600" b="1" dirty="0">
                <a:solidFill>
                  <a:srgbClr val="941914"/>
                </a:solidFill>
                <a:latin typeface="Lucida Sans" panose="020B0602030504020204" pitchFamily="34" charset="77"/>
              </a:rPr>
              <a:t>Diferenciación:</a:t>
            </a:r>
            <a:endParaRPr lang="es-ES" sz="1600" dirty="0">
              <a:solidFill>
                <a:srgbClr val="000000"/>
              </a:solidFill>
              <a:latin typeface="Lucida Sans" panose="020B0602030504020204" pitchFamily="34" charset="77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DD39A2-D663-27C3-D9D1-A4D56ACFA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424" y="1797469"/>
            <a:ext cx="4789665" cy="299354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7CE6943-C779-6FD0-D6C5-567826032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5089" y="1359896"/>
            <a:ext cx="4459287" cy="266609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1503D01-06D8-638F-0B7B-0F6130306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257" y="4025995"/>
            <a:ext cx="3938320" cy="262785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AACCC7A-5A46-DA32-87E9-AF874173C815}"/>
              </a:ext>
            </a:extLst>
          </p:cNvPr>
          <p:cNvSpPr txBox="1"/>
          <p:nvPr/>
        </p:nvSpPr>
        <p:spPr>
          <a:xfrm>
            <a:off x="505403" y="3140351"/>
            <a:ext cx="13989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000000"/>
                </a:solidFill>
                <a:latin typeface="Lucida Sans" panose="020B0602030504020204" pitchFamily="34" charset="77"/>
              </a:rPr>
              <a:t>Nueva York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692BAB2-89AC-D87F-16AF-8AD34EECFD7C}"/>
              </a:ext>
            </a:extLst>
          </p:cNvPr>
          <p:cNvSpPr txBox="1"/>
          <p:nvPr/>
        </p:nvSpPr>
        <p:spPr>
          <a:xfrm>
            <a:off x="10897443" y="3132137"/>
            <a:ext cx="13989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000000"/>
                </a:solidFill>
                <a:latin typeface="Lucida Sans" panose="020B0602030504020204" pitchFamily="34" charset="77"/>
              </a:rPr>
              <a:t>Londres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5EDADB3-DDB4-3198-831E-A64C573DF0B6}"/>
              </a:ext>
            </a:extLst>
          </p:cNvPr>
          <p:cNvSpPr txBox="1"/>
          <p:nvPr/>
        </p:nvSpPr>
        <p:spPr>
          <a:xfrm>
            <a:off x="10533916" y="5450515"/>
            <a:ext cx="13989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400" dirty="0">
                <a:solidFill>
                  <a:srgbClr val="000000"/>
                </a:solidFill>
                <a:latin typeface="Lucida Sans" panose="020B0602030504020204" pitchFamily="34" charset="77"/>
              </a:rPr>
              <a:t>París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4A093E-0264-8048-3419-094797EFF576}"/>
              </a:ext>
            </a:extLst>
          </p:cNvPr>
          <p:cNvSpPr txBox="1"/>
          <p:nvPr/>
        </p:nvSpPr>
        <p:spPr>
          <a:xfrm>
            <a:off x="967505" y="4955384"/>
            <a:ext cx="534663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El problema con este tipo de estrategias es que, cuando se presenta en el mercado un producto nuevo, diferente, la competencia puede no tardar en empezar a imitar. Los productos sustitutos y los productos similares son una amenaza para la empresa. La organización debe estar preparada para este tipo de situaciones que, sin duda, es algo que sucederá.</a:t>
            </a:r>
            <a:endParaRPr lang="es-CL" sz="14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30488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ED87D-F8B9-BB21-5AF4-C0B52D8A8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92EC850-FFA2-FFAC-6107-343BE8EAC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A9B5824-C92A-F3CD-C908-164B37FD0EB5}"/>
              </a:ext>
            </a:extLst>
          </p:cNvPr>
          <p:cNvSpPr txBox="1"/>
          <p:nvPr/>
        </p:nvSpPr>
        <p:spPr>
          <a:xfrm>
            <a:off x="395582" y="819367"/>
            <a:ext cx="8686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Estrategias Genéricas de Negocio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BA60092-431E-23B1-ACC6-B679C2CAE0FD}"/>
              </a:ext>
            </a:extLst>
          </p:cNvPr>
          <p:cNvSpPr txBox="1"/>
          <p:nvPr/>
        </p:nvSpPr>
        <p:spPr>
          <a:xfrm>
            <a:off x="395582" y="1760539"/>
            <a:ext cx="556976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+mj-lt"/>
              <a:buAutoNum type="arabicPeriod" startAt="3"/>
            </a:pPr>
            <a:r>
              <a:rPr lang="es-ES" sz="1600" b="1" dirty="0">
                <a:solidFill>
                  <a:srgbClr val="941914"/>
                </a:solidFill>
                <a:latin typeface="Lucida Sans" panose="020B0602030504020204" pitchFamily="34" charset="77"/>
              </a:rPr>
              <a:t>Enfoque: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Las empresas pueden enfocarse en un solo segmento del mercado, en lugar de tratar de abarcar todo el mercado, para poder concentrar sus esfuerzos en esos consumidores y satisfacerlos en su totalidad. Esto no implica que no puedan ser comprados por otros consumidores, pero su mercado meta, debe ser claro.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lphaLcParenR"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Enfoque en segmento: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 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Objetivo: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Concentrarse en un segmento específico del mercado.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Enfoque: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Personalizar productos o servicios para satisfacer las necesidades particulares de un grupo específico de clientes.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Ventajas: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Mayor conocimiento del segmento objetivo, mejor servicio y productos adaptados a sus necesidades.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82F1F79-CFA4-21DB-BD7D-F51374C2A6C4}"/>
              </a:ext>
            </a:extLst>
          </p:cNvPr>
          <p:cNvSpPr txBox="1"/>
          <p:nvPr/>
        </p:nvSpPr>
        <p:spPr>
          <a:xfrm>
            <a:off x="6096000" y="1760539"/>
            <a:ext cx="556976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Ejemplo:</a:t>
            </a:r>
          </a:p>
          <a:p>
            <a:pPr algn="just">
              <a:buClr>
                <a:srgbClr val="941914"/>
              </a:buClr>
            </a:pP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Harley Davidson, su imagen de marca y, la experiencia diferencial que ofrece a sus clientes mediante la HD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experience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 (Harley Davidson </a:t>
            </a:r>
            <a:r>
              <a:rPr lang="es-ES" sz="15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experience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). La capacidad de personalización de sus productos y la lealtad de un segmento específicamente identificado.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1F6F169-00B3-6AB9-3A8A-461CB9CAE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176" y="3508079"/>
            <a:ext cx="3063955" cy="253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0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50CE4-1AB8-EBFF-E3A7-BA9F2C763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0477987-2E1B-7839-1FEB-3F90E285B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4272AEC-C0A0-E3E7-4475-C1239CC7E786}"/>
              </a:ext>
            </a:extLst>
          </p:cNvPr>
          <p:cNvSpPr txBox="1"/>
          <p:nvPr/>
        </p:nvSpPr>
        <p:spPr>
          <a:xfrm>
            <a:off x="340967" y="716193"/>
            <a:ext cx="8686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Estrategias Genéricas de Negocio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1B116AD-CCF9-BD91-11B7-D93CE47E0642}"/>
              </a:ext>
            </a:extLst>
          </p:cNvPr>
          <p:cNvSpPr txBox="1"/>
          <p:nvPr/>
        </p:nvSpPr>
        <p:spPr>
          <a:xfrm>
            <a:off x="340967" y="1648269"/>
            <a:ext cx="556976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+mj-lt"/>
              <a:buAutoNum type="alphaLcParenR" startAt="2"/>
            </a:pPr>
            <a:r>
              <a:rPr lang="es-E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Diferenciación enfocada: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 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500" b="1" dirty="0">
                <a:solidFill>
                  <a:srgbClr val="485C87"/>
                </a:solidFill>
                <a:latin typeface="Lucida Sans" panose="020B0602030504020204" pitchFamily="34" charset="77"/>
              </a:rPr>
              <a:t>Objetivo: 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Ofrecer productos o servicios únicos en un segmento específico del mercado.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500" b="1" dirty="0">
                <a:solidFill>
                  <a:srgbClr val="485C87"/>
                </a:solidFill>
                <a:latin typeface="Lucida Sans" panose="020B0602030504020204" pitchFamily="34" charset="77"/>
              </a:rPr>
              <a:t>Enfoque: 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Similar a la diferenciación, pero se centra en un grupo de clientes más pequeño y específico.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500" b="1" dirty="0">
                <a:solidFill>
                  <a:srgbClr val="485C87"/>
                </a:solidFill>
                <a:latin typeface="Lucida Sans" panose="020B0602030504020204" pitchFamily="34" charset="77"/>
              </a:rPr>
              <a:t>Ventajas: </a:t>
            </a: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Mayor lealtad de clientes en el segmento objetivo a menudo permite precios más altos.</a:t>
            </a:r>
          </a:p>
          <a:p>
            <a:pPr algn="just">
              <a:buClr>
                <a:srgbClr val="941914"/>
              </a:buClr>
            </a:pPr>
            <a:endParaRPr lang="es-ES" sz="1500" dirty="0">
              <a:solidFill>
                <a:srgbClr val="000000"/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§"/>
            </a:pPr>
            <a:r>
              <a:rPr lang="es-ES" sz="1600" b="1" dirty="0">
                <a:solidFill>
                  <a:srgbClr val="485C87"/>
                </a:solidFill>
                <a:latin typeface="Lucida Sans" panose="020B0602030504020204" pitchFamily="34" charset="77"/>
              </a:rPr>
              <a:t>Ejemplo:</a:t>
            </a:r>
          </a:p>
          <a:p>
            <a:pPr algn="just">
              <a:buClr>
                <a:srgbClr val="941914"/>
              </a:buClr>
            </a:pP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Gatorade es un producto, que está dirigido a atletas, y de esa manera, se ha posicionado como un producto para personas que practican algún deporte y necesitan hidratarse antes, durante y después del ejercicio.</a:t>
            </a:r>
          </a:p>
          <a:p>
            <a:pPr algn="just">
              <a:buClr>
                <a:srgbClr val="941914"/>
              </a:buClr>
            </a:pPr>
            <a:endParaRPr lang="es-ES" sz="15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 imagen que se tiene y el posicionamiento en la mente del consumidor del producto es la del deportista y no la de un enfermo, o la de una persona con secuelas de una noche de fiesta, dos tipos de consumidores que también llegan a utilizar el producto.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295394E-2390-A90C-79EE-D42B0777B604}"/>
              </a:ext>
            </a:extLst>
          </p:cNvPr>
          <p:cNvSpPr txBox="1"/>
          <p:nvPr/>
        </p:nvSpPr>
        <p:spPr>
          <a:xfrm>
            <a:off x="6361950" y="1648269"/>
            <a:ext cx="55697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500" b="1" dirty="0">
                <a:solidFill>
                  <a:srgbClr val="485C87"/>
                </a:solidFill>
                <a:latin typeface="Lucida Sans" panose="020B0602030504020204" pitchFamily="34" charset="77"/>
              </a:rPr>
              <a:t>Es importante destacar que, según Porter, la estrategia de </a:t>
            </a:r>
            <a:r>
              <a:rPr lang="es-ES" sz="1500" b="1" dirty="0">
                <a:solidFill>
                  <a:srgbClr val="941914"/>
                </a:solidFill>
                <a:latin typeface="Lucida Sans" panose="020B0602030504020204" pitchFamily="34" charset="77"/>
              </a:rPr>
              <a:t>"atascamiento en el medio" </a:t>
            </a:r>
            <a:r>
              <a:rPr lang="es-ES" sz="1500" b="1" dirty="0">
                <a:solidFill>
                  <a:srgbClr val="485C87"/>
                </a:solidFill>
                <a:latin typeface="Lucida Sans" panose="020B0602030504020204" pitchFamily="34" charset="77"/>
              </a:rPr>
              <a:t>(intentar ser tanto de bajo costo como diferenciación) </a:t>
            </a:r>
            <a:r>
              <a:rPr lang="es-ES" sz="1500" b="1" dirty="0">
                <a:solidFill>
                  <a:srgbClr val="941914"/>
                </a:solidFill>
                <a:latin typeface="Lucida Sans" panose="020B0602030504020204" pitchFamily="34" charset="77"/>
              </a:rPr>
              <a:t>no</a:t>
            </a:r>
            <a:r>
              <a:rPr lang="es-ES" sz="1500" b="1" dirty="0">
                <a:solidFill>
                  <a:srgbClr val="485C87"/>
                </a:solidFill>
                <a:latin typeface="Lucida Sans" panose="020B0602030504020204" pitchFamily="34" charset="77"/>
              </a:rPr>
              <a:t> es sostenible a largo plazo, ya que resulta en una posición </a:t>
            </a:r>
            <a:r>
              <a:rPr lang="es-ES" sz="1500" b="1" dirty="0">
                <a:solidFill>
                  <a:srgbClr val="941914"/>
                </a:solidFill>
                <a:latin typeface="Lucida Sans" panose="020B0602030504020204" pitchFamily="34" charset="77"/>
              </a:rPr>
              <a:t>competitiva débil</a:t>
            </a:r>
            <a:r>
              <a:rPr lang="es-ES" sz="1500" b="1" dirty="0">
                <a:solidFill>
                  <a:srgbClr val="485C87"/>
                </a:solidFill>
                <a:latin typeface="Lucida Sans" panose="020B0602030504020204" pitchFamily="34" charset="77"/>
              </a:rPr>
              <a:t>. En cambio, las empresas deben elegir una de estas estrategias y centrar sus recursos y esfuerzos en la implementación exitosa de esa estrategia específica.</a:t>
            </a:r>
            <a:r>
              <a:rPr lang="es-ES" sz="1500" dirty="0">
                <a:solidFill>
                  <a:srgbClr val="000000"/>
                </a:solidFill>
                <a:latin typeface="Lucida Sans" panose="020B0602030504020204" pitchFamily="34" charset="77"/>
              </a:rPr>
              <a:t>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207C2B2-E414-0233-E98E-8D6B6233F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3396" y="3873006"/>
            <a:ext cx="2507565" cy="250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1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6877-86D1-B45E-1471-69650C67B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2EDACFC-3D40-1BCE-B650-5D43CB7635C4}"/>
              </a:ext>
            </a:extLst>
          </p:cNvPr>
          <p:cNvSpPr txBox="1"/>
          <p:nvPr/>
        </p:nvSpPr>
        <p:spPr>
          <a:xfrm>
            <a:off x="300624" y="1089890"/>
            <a:ext cx="7052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Disciplina del Mercado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F8BEFFE-6648-074A-0554-22585183EA50}"/>
              </a:ext>
            </a:extLst>
          </p:cNvPr>
          <p:cNvSpPr txBox="1"/>
          <p:nvPr/>
        </p:nvSpPr>
        <p:spPr>
          <a:xfrm>
            <a:off x="364067" y="1706248"/>
            <a:ext cx="1146386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75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Estrategia para diferenciarse del mercado: 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5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5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Liderazgo de producto: </a:t>
            </a:r>
            <a:r>
              <a:rPr lang="es-ES" sz="175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Una empresa </a:t>
            </a:r>
            <a:r>
              <a:rPr lang="es-ES" sz="1750" b="1" dirty="0">
                <a:solidFill>
                  <a:srgbClr val="941914"/>
                </a:solidFill>
                <a:latin typeface="Lucida Sans" panose="020B0602030504020204" pitchFamily="34" charset="77"/>
              </a:rPr>
              <a:t>líder en un producto </a:t>
            </a:r>
            <a:r>
              <a:rPr lang="es-ES" sz="175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lleva a su cliente al reino de lo desconocido, lo no probado o lo altamente deseable.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5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5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Intimidad con los clientes: </a:t>
            </a:r>
            <a:r>
              <a:rPr lang="es-ES" sz="175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Una empresa que valora la </a:t>
            </a:r>
            <a:r>
              <a:rPr lang="es-ES" sz="1750" b="1" dirty="0">
                <a:solidFill>
                  <a:srgbClr val="941914"/>
                </a:solidFill>
                <a:latin typeface="Lucida Sans" panose="020B0602030504020204" pitchFamily="34" charset="77"/>
              </a:rPr>
              <a:t>intimidad con los clientes </a:t>
            </a:r>
            <a:r>
              <a:rPr lang="es-ES" sz="1750" dirty="0">
                <a:solidFill>
                  <a:srgbClr val="000000"/>
                </a:solidFill>
                <a:latin typeface="Lucida Sans" panose="020B0602030504020204" pitchFamily="34" charset="77"/>
              </a:rPr>
              <a:t>crea </a:t>
            </a:r>
            <a:r>
              <a:rPr lang="es-ES" sz="1750" b="1" dirty="0">
                <a:solidFill>
                  <a:srgbClr val="941914"/>
                </a:solidFill>
                <a:latin typeface="Lucida Sans" panose="020B0602030504020204" pitchFamily="34" charset="77"/>
              </a:rPr>
              <a:t>vínculos</a:t>
            </a:r>
            <a:r>
              <a:rPr lang="es-ES" sz="1750" dirty="0">
                <a:solidFill>
                  <a:srgbClr val="000000"/>
                </a:solidFill>
                <a:latin typeface="Lucida Sans" panose="020B0602030504020204" pitchFamily="34" charset="77"/>
              </a:rPr>
              <a:t> </a:t>
            </a:r>
            <a:r>
              <a:rPr lang="es-ES" sz="175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con ellos, conoce a las personas a las que les vende, así como los productos y servicios que necesitan, desean o resuelven sus problemas.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5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5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Excelencia operativa: </a:t>
            </a:r>
            <a:r>
              <a:rPr lang="es-ES" sz="175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Las empresas que operan de forma excelente proporcionan una combinación </a:t>
            </a:r>
            <a:r>
              <a:rPr lang="es-ES" sz="1750" dirty="0">
                <a:solidFill>
                  <a:srgbClr val="000000"/>
                </a:solidFill>
                <a:latin typeface="Lucida Sans" panose="020B0602030504020204" pitchFamily="34" charset="77"/>
              </a:rPr>
              <a:t>de </a:t>
            </a:r>
            <a:r>
              <a:rPr lang="es-ES" sz="1750" b="1" dirty="0">
                <a:solidFill>
                  <a:srgbClr val="941914"/>
                </a:solidFill>
                <a:latin typeface="Lucida Sans" panose="020B0602030504020204" pitchFamily="34" charset="77"/>
              </a:rPr>
              <a:t>calidad, precio y facilidad </a:t>
            </a:r>
            <a:r>
              <a:rPr lang="es-ES" sz="175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de compra que nadie puede igualar.</a:t>
            </a:r>
          </a:p>
        </p:txBody>
      </p:sp>
    </p:spTree>
    <p:extLst>
      <p:ext uri="{BB962C8B-B14F-4D97-AF65-F5344CB8AC3E}">
        <p14:creationId xmlns:p14="http://schemas.microsoft.com/office/powerpoint/2010/main" val="4195731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CA COLA Emoticon">
            <a:hlinkClick r:id="" action="ppaction://media"/>
            <a:extLst>
              <a:ext uri="{FF2B5EF4-FFF2-40B4-BE49-F238E27FC236}">
                <a16:creationId xmlns:a16="http://schemas.microsoft.com/office/drawing/2014/main" id="{42AC99D1-410B-34AA-9B5B-0266E193C4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1E740F5-A73F-4475-6211-FCC460DE7D4C}"/>
              </a:ext>
            </a:extLst>
          </p:cNvPr>
          <p:cNvSpPr txBox="1"/>
          <p:nvPr/>
        </p:nvSpPr>
        <p:spPr>
          <a:xfrm>
            <a:off x="300625" y="265104"/>
            <a:ext cx="7052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>
                <a:solidFill>
                  <a:srgbClr val="941914"/>
                </a:solidFill>
                <a:latin typeface="Lucida Sans" panose="020B0602030504020204" pitchFamily="34" charset="77"/>
              </a:rPr>
              <a:t>Liderazgo de producto</a:t>
            </a:r>
          </a:p>
        </p:txBody>
      </p:sp>
    </p:spTree>
    <p:extLst>
      <p:ext uri="{BB962C8B-B14F-4D97-AF65-F5344CB8AC3E}">
        <p14:creationId xmlns:p14="http://schemas.microsoft.com/office/powerpoint/2010/main" val="221111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producir algo   Netfli">
            <a:hlinkClick r:id="" action="ppaction://media"/>
            <a:extLst>
              <a:ext uri="{FF2B5EF4-FFF2-40B4-BE49-F238E27FC236}">
                <a16:creationId xmlns:a16="http://schemas.microsoft.com/office/drawing/2014/main" id="{D7E7BDCB-3D17-69F4-409C-8AB1295321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C63DE2B-3B7F-4FDB-9997-87C4AAEC9480}"/>
              </a:ext>
            </a:extLst>
          </p:cNvPr>
          <p:cNvSpPr txBox="1"/>
          <p:nvPr/>
        </p:nvSpPr>
        <p:spPr>
          <a:xfrm>
            <a:off x="300625" y="265104"/>
            <a:ext cx="7052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>
                <a:solidFill>
                  <a:srgbClr val="941914"/>
                </a:solidFill>
                <a:latin typeface="Lucida Sans" panose="020B0602030504020204" pitchFamily="34" charset="77"/>
              </a:rPr>
              <a:t>Intimidad con los clientes</a:t>
            </a:r>
          </a:p>
        </p:txBody>
      </p:sp>
    </p:spTree>
    <p:extLst>
      <p:ext uri="{BB962C8B-B14F-4D97-AF65-F5344CB8AC3E}">
        <p14:creationId xmlns:p14="http://schemas.microsoft.com/office/powerpoint/2010/main" val="20853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4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Corporativo de DHL Express Españ">
            <a:hlinkClick r:id="" action="ppaction://media"/>
            <a:extLst>
              <a:ext uri="{FF2B5EF4-FFF2-40B4-BE49-F238E27FC236}">
                <a16:creationId xmlns:a16="http://schemas.microsoft.com/office/drawing/2014/main" id="{BD46B91D-29BE-7D32-9B6F-2A8234C06E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1"/>
            <a:ext cx="12229061" cy="687884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9E8E31A-9D47-BDCD-D167-17F42118188E}"/>
              </a:ext>
            </a:extLst>
          </p:cNvPr>
          <p:cNvSpPr txBox="1"/>
          <p:nvPr/>
        </p:nvSpPr>
        <p:spPr>
          <a:xfrm>
            <a:off x="292158" y="188904"/>
            <a:ext cx="70521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>
                <a:solidFill>
                  <a:srgbClr val="941914"/>
                </a:solidFill>
                <a:latin typeface="Lucida Sans" panose="020B0602030504020204" pitchFamily="34" charset="77"/>
              </a:rPr>
              <a:t>Excelencia operativa</a:t>
            </a:r>
          </a:p>
        </p:txBody>
      </p:sp>
    </p:spTree>
    <p:extLst>
      <p:ext uri="{BB962C8B-B14F-4D97-AF65-F5344CB8AC3E}">
        <p14:creationId xmlns:p14="http://schemas.microsoft.com/office/powerpoint/2010/main" val="294926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3EC81-B74B-1677-6212-5FA34BA00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440ED-4CF8-A51F-D415-84AE8DD71D63}"/>
              </a:ext>
            </a:extLst>
          </p:cNvPr>
          <p:cNvSpPr txBox="1"/>
          <p:nvPr/>
        </p:nvSpPr>
        <p:spPr>
          <a:xfrm>
            <a:off x="283373" y="782113"/>
            <a:ext cx="875305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Adaptación de estrategias competitivas al contexto minero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91C20A4-755B-767E-733F-DD4C4EC13566}"/>
              </a:ext>
            </a:extLst>
          </p:cNvPr>
          <p:cNvSpPr txBox="1"/>
          <p:nvPr/>
        </p:nvSpPr>
        <p:spPr>
          <a:xfrm>
            <a:off x="283373" y="2095698"/>
            <a:ext cx="5566098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Adaptar las estrategias competitivas de </a:t>
            </a: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costos</a:t>
            </a: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, </a:t>
            </a: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diferenciación</a:t>
            </a: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y </a:t>
            </a: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enfoque</a:t>
            </a: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al contexto minero requiere considerar las </a:t>
            </a: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características únicas </a:t>
            </a: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de esta industria, como su alta </a:t>
            </a: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intensidad de capital</a:t>
            </a: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, dependencia de </a:t>
            </a: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recursos naturales</a:t>
            </a: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, sensibilidad a </a:t>
            </a: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precios</a:t>
            </a: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de </a:t>
            </a:r>
            <a:r>
              <a:rPr lang="es-ES" sz="1700" b="1" i="0" dirty="0" err="1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commodities</a:t>
            </a: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y estrictas </a:t>
            </a: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regulaciones</a:t>
            </a: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medioambientales.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Estrategia de Liderazgo en Costos: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Buscar ser el productor de menor costo dentro del sector minero al optimizar procesos, aprovechar economías de escala, implementar tecnologías eficientes y negociar acuerdos favorables con proveedores.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71B1B21-4A55-CF5A-F2A7-39D071D7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95D1606-6A44-A400-A9E6-361D21444C01}"/>
              </a:ext>
            </a:extLst>
          </p:cNvPr>
          <p:cNvSpPr txBox="1"/>
          <p:nvPr/>
        </p:nvSpPr>
        <p:spPr>
          <a:xfrm>
            <a:off x="6253375" y="2095698"/>
            <a:ext cx="5566098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Cómo: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Automatización de procesos y uso de maquinaria avanzada para reducir costos laborales y aumentar la productividad.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Minimizar costos logísticos mediante la optimización de transporte y almacenamiento de minerales.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Implementar estrategias de energía renovable para reducir costos de operación a largo plazo.</a:t>
            </a:r>
          </a:p>
        </p:txBody>
      </p:sp>
    </p:spTree>
    <p:extLst>
      <p:ext uri="{BB962C8B-B14F-4D97-AF65-F5344CB8AC3E}">
        <p14:creationId xmlns:p14="http://schemas.microsoft.com/office/powerpoint/2010/main" val="2831001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D506D-7933-4B80-0889-0D1B58CCD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94D8DB6-D41A-1B8C-8D9A-1AA8C3F14B18}"/>
              </a:ext>
            </a:extLst>
          </p:cNvPr>
          <p:cNvSpPr txBox="1"/>
          <p:nvPr/>
        </p:nvSpPr>
        <p:spPr>
          <a:xfrm>
            <a:off x="283373" y="782113"/>
            <a:ext cx="875305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Adaptación de estrategias competitivas al contexto minero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9C3AF6A-B334-8321-8280-4385A7929BA3}"/>
              </a:ext>
            </a:extLst>
          </p:cNvPr>
          <p:cNvSpPr txBox="1"/>
          <p:nvPr/>
        </p:nvSpPr>
        <p:spPr>
          <a:xfrm>
            <a:off x="283373" y="1920886"/>
            <a:ext cx="556609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+mj-lt"/>
              <a:buAutoNum type="arabicPeriod" startAt="2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Estrategia de Diferenciación: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2"/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Ofrecer productos o servicios mineros con características únicas que sean altamente valoradas por clientes, como una cadena de suministro más sostenible, certificaciones ambientales o productos minerales con menor impacto ecológico.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Cómo: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Comercializar minerales como "ecológicos" o de "minería responsable" certificados por estándares internacionales.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Desarrollar relaciones sólidas con comunidades locales para garantizar aceptación social y fortalecer la reputación.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Innovar en procesos que minimicen residuos y optimicen la recuperación de metales.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D8EF53E-8057-5C97-228D-4A2CF4F54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4800012-5461-82D6-40DE-F757ADE44E94}"/>
              </a:ext>
            </a:extLst>
          </p:cNvPr>
          <p:cNvSpPr txBox="1"/>
          <p:nvPr/>
        </p:nvSpPr>
        <p:spPr>
          <a:xfrm>
            <a:off x="6253375" y="1920886"/>
            <a:ext cx="556609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+mj-lt"/>
              <a:buAutoNum type="arabicPeriod" startAt="3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Estrategia de Enfoque: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3"/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Concentrarse en un nicho específico del mercado minero, ya sea por tipo de mineral, mercado geográfico o necesidad particular del cliente, optimizando los recursos para atender ese segmento con ventaja competitiva.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Cómo: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Especializarse en minerales estratégicos como el litio o el cobalto, esenciales para la transición energética global.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Focalizarse en mercados locales donde exista una alta demanda y menor competencia.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Ofrecer servicios especializados, como minería subterránea en yacimientos de difícil acceso.</a:t>
            </a:r>
          </a:p>
        </p:txBody>
      </p:sp>
    </p:spTree>
    <p:extLst>
      <p:ext uri="{BB962C8B-B14F-4D97-AF65-F5344CB8AC3E}">
        <p14:creationId xmlns:p14="http://schemas.microsoft.com/office/powerpoint/2010/main" val="3712206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B2111-E31D-C618-E17B-FECE8E2B5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C1E0AE3-6C06-C5D4-4703-D2DE52F75C3D}"/>
              </a:ext>
            </a:extLst>
          </p:cNvPr>
          <p:cNvSpPr txBox="1"/>
          <p:nvPr/>
        </p:nvSpPr>
        <p:spPr>
          <a:xfrm>
            <a:off x="283373" y="783957"/>
            <a:ext cx="89144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Adaptación de estrategias competitivas al contexto minero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A0B242E-6E91-C074-627E-319499B1CA0E}"/>
              </a:ext>
            </a:extLst>
          </p:cNvPr>
          <p:cNvSpPr txBox="1"/>
          <p:nvPr/>
        </p:nvSpPr>
        <p:spPr>
          <a:xfrm>
            <a:off x="283373" y="2180236"/>
            <a:ext cx="115903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Al elegir y adaptar una estrategia, las empresas mineras deben considerar:</a:t>
            </a:r>
          </a:p>
          <a:p>
            <a:pPr algn="just">
              <a:buClr>
                <a:srgbClr val="941914"/>
              </a:buClr>
            </a:pPr>
            <a:endParaRPr lang="es-ES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2000" b="1" dirty="0">
                <a:solidFill>
                  <a:srgbClr val="941914"/>
                </a:solidFill>
                <a:latin typeface="Lucida Sans" panose="020B0602030504020204" pitchFamily="34" charset="77"/>
              </a:rPr>
              <a:t>Volatilidad del mercado: </a:t>
            </a:r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 estrategia debe ser resiliente a fluctuaciones de precios de </a:t>
            </a:r>
            <a:r>
              <a:rPr lang="es-E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commodities</a:t>
            </a:r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2000" b="1" dirty="0">
                <a:solidFill>
                  <a:srgbClr val="941914"/>
                </a:solidFill>
                <a:latin typeface="Lucida Sans" panose="020B0602030504020204" pitchFamily="34" charset="77"/>
              </a:rPr>
              <a:t>Impacto ambiental y social: </a:t>
            </a:r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En minería, las expectativas de sostenibilidad y responsabilidad social son determinantes.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2000" b="1" dirty="0">
                <a:solidFill>
                  <a:srgbClr val="941914"/>
                </a:solidFill>
                <a:latin typeface="Lucida Sans" panose="020B0602030504020204" pitchFamily="34" charset="77"/>
              </a:rPr>
              <a:t>Innovación tecnológica: </a:t>
            </a:r>
            <a:r>
              <a:rPr lang="es-E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Puede ser un diferenciador clave y una herramienta para reducir costos.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74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8E556-3E37-53A9-EDDE-EF4E00E69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C64220C-0D32-14C7-6224-8E932B478811}"/>
              </a:ext>
            </a:extLst>
          </p:cNvPr>
          <p:cNvSpPr txBox="1"/>
          <p:nvPr/>
        </p:nvSpPr>
        <p:spPr>
          <a:xfrm>
            <a:off x="2569923" y="2870281"/>
            <a:ext cx="7052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Desarrollo de Estrategias Operativas</a:t>
            </a:r>
            <a:endParaRPr lang="es-ES_tradnl" sz="3600" dirty="0">
              <a:solidFill>
                <a:srgbClr val="485C87"/>
              </a:solidFill>
              <a:latin typeface="Lucida Sans" panose="020B0602030504020204" pitchFamily="34" charset="77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312C81-019C-E54C-100D-010652E70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68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3404A-44B8-B469-7C6E-D6547779F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6C13321-DA01-8659-E77B-4BCE6CD29C70}"/>
              </a:ext>
            </a:extLst>
          </p:cNvPr>
          <p:cNvSpPr txBox="1"/>
          <p:nvPr/>
        </p:nvSpPr>
        <p:spPr>
          <a:xfrm>
            <a:off x="283373" y="636040"/>
            <a:ext cx="970113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Planificación de operaciones mineras eficientes y sostenibles.</a:t>
            </a:r>
            <a:endParaRPr lang="es-ES_tradnl" sz="3400" dirty="0">
              <a:solidFill>
                <a:srgbClr val="485C87"/>
              </a:solidFill>
              <a:latin typeface="Lucida Sans" panose="020B0602030504020204" pitchFamily="34" charset="77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399AD35-9C2B-9F25-AB61-31D3D75FCB68}"/>
              </a:ext>
            </a:extLst>
          </p:cNvPr>
          <p:cNvSpPr txBox="1"/>
          <p:nvPr/>
        </p:nvSpPr>
        <p:spPr>
          <a:xfrm>
            <a:off x="283372" y="1774813"/>
            <a:ext cx="11625255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La planificación minera consiste en diseñar y organizar las actividades de extracción, procesamiento y cierre de minas para maximizar la rentabilidad económica mientras se minimizan los impactos ambientales y sociales.</a:t>
            </a:r>
          </a:p>
          <a:p>
            <a:pPr algn="just">
              <a:buClr>
                <a:srgbClr val="941914"/>
              </a:buClr>
            </a:pPr>
            <a:endParaRPr lang="es-ES" sz="1700" b="1" u="sng" dirty="0">
              <a:solidFill>
                <a:srgbClr val="485C87"/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b="1" dirty="0">
                <a:solidFill>
                  <a:srgbClr val="941914"/>
                </a:solidFill>
                <a:latin typeface="Lucida Sans" panose="020B0602030504020204" pitchFamily="34" charset="77"/>
              </a:rPr>
              <a:t>Elementos Clave:</a:t>
            </a:r>
          </a:p>
          <a:p>
            <a:pPr marL="285750" indent="-28575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Modelamiento geológico: Identificar y cuantificar los recursos y reservas para priorizar áreas con mayor rentabilidad y menor impacto ambiental.</a:t>
            </a:r>
          </a:p>
          <a:p>
            <a:pPr marL="285750" indent="-28575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Diseño de minas: Optimizar la ubicación de accesos, zonas de extracción y almacenamiento de material estéril.</a:t>
            </a:r>
          </a:p>
          <a:p>
            <a:pPr marL="285750" indent="-28575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Secuencia de producción: Planificar cronogramas para balancear la rentabilidad y la sostenibilidad, incluyendo la recuperación de terrenos </a:t>
            </a:r>
            <a:r>
              <a:rPr lang="es-ES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post-minería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.</a:t>
            </a:r>
          </a:p>
          <a:p>
            <a:pPr marL="285750" indent="-28575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Gestión de riesgos: Considerar riesgos geotécnicos, ambientales y sociales para prevenir interrupciones y conflictos.</a:t>
            </a:r>
          </a:p>
          <a:p>
            <a:pPr algn="just">
              <a:buClr>
                <a:srgbClr val="941914"/>
              </a:buClr>
            </a:pPr>
            <a:endParaRPr lang="es-ES" sz="1700" dirty="0">
              <a:solidFill>
                <a:srgbClr val="000000"/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b="1" dirty="0">
                <a:solidFill>
                  <a:srgbClr val="941914"/>
                </a:solidFill>
                <a:latin typeface="Lucida Sans" panose="020B0602030504020204" pitchFamily="34" charset="77"/>
              </a:rPr>
              <a:t>Estrategias para la Sostenibilidad: </a:t>
            </a:r>
          </a:p>
          <a:p>
            <a:pPr marL="342900" indent="-34290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Implementar sistemas de manejo de agua eficiente y reciclaje en procesos de beneficio.</a:t>
            </a:r>
          </a:p>
          <a:p>
            <a:pPr marL="342900" indent="-34290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Restaurar paisajes y garantizar la biodiversidad en áreas afectadas por las actividades mineras.</a:t>
            </a:r>
          </a:p>
          <a:p>
            <a:pPr marL="342900" indent="-34290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Reducir emisiones mediante fuentes de energía renovable y tecnologías de bajo impacto.</a:t>
            </a:r>
            <a:endParaRPr lang="es-ES" sz="1700" u="sng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1A85C58-2357-7565-4CD9-ED217548A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55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3DD0B-9259-0A1D-66CA-B10487608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243B87F-E83A-A381-D154-CF3469098BD1}"/>
              </a:ext>
            </a:extLst>
          </p:cNvPr>
          <p:cNvSpPr txBox="1"/>
          <p:nvPr/>
        </p:nvSpPr>
        <p:spPr>
          <a:xfrm>
            <a:off x="283373" y="782113"/>
            <a:ext cx="875305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Integración de tecnologías y mejores prácticas operacionales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D3AFF56-84B0-DC25-5EF8-5858254669F1}"/>
              </a:ext>
            </a:extLst>
          </p:cNvPr>
          <p:cNvSpPr txBox="1"/>
          <p:nvPr/>
        </p:nvSpPr>
        <p:spPr>
          <a:xfrm>
            <a:off x="283373" y="2095698"/>
            <a:ext cx="5566098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El uso de tecnologías avanzadas permite a las empresas mineras mejorar la seguridad, reducir costos, aumentar la productividad y operar con menor impacto ambiental.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941914"/>
              </a:solidFill>
              <a:effectLst/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Tecnologías Relevantes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Minería Digital y Automatización: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Uso de sensores </a:t>
            </a:r>
            <a:r>
              <a:rPr lang="es-ES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IoT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 (Internet de las Cosas) para monitoreo en tiempo real de maquinaria, condiciones geológicas y ambientales.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Vehículos autónomos y equipos automatizados para mejorar la seguridad y reducir costos laborales.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A18D87-D004-5853-B484-273DF394E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262621A-E165-45C8-78B5-E5F9FDBD2E37}"/>
              </a:ext>
            </a:extLst>
          </p:cNvPr>
          <p:cNvSpPr txBox="1"/>
          <p:nvPr/>
        </p:nvSpPr>
        <p:spPr>
          <a:xfrm>
            <a:off x="6253375" y="2095698"/>
            <a:ext cx="556609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+mj-lt"/>
              <a:buAutoNum type="arabicPeriod" startAt="2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Minería Inteligente (Big Data y AI):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Análisis predictivo para optimizar procesos de extracción y evitar interrupciones.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Algoritmos para identificar patrones en datos geológicos y maximizar el rendimiento.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3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Tecnologías Limpias: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Sistemas de flotación más eficientes para maximizar la recuperación de metales.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Captura y reutilización de dióxido de carbono emitido durante el procesamiento.</a:t>
            </a:r>
          </a:p>
        </p:txBody>
      </p:sp>
    </p:spTree>
    <p:extLst>
      <p:ext uri="{BB962C8B-B14F-4D97-AF65-F5344CB8AC3E}">
        <p14:creationId xmlns:p14="http://schemas.microsoft.com/office/powerpoint/2010/main" val="1868544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B44DC-012F-7647-4A1A-48DAE35D2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4BD2F12-CBB7-FF32-19E7-404A4F169B9A}"/>
              </a:ext>
            </a:extLst>
          </p:cNvPr>
          <p:cNvSpPr txBox="1"/>
          <p:nvPr/>
        </p:nvSpPr>
        <p:spPr>
          <a:xfrm>
            <a:off x="283373" y="782113"/>
            <a:ext cx="875305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Integración de tecnologías y mejores prácticas operacionales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F78D050-BFB4-AB38-6D38-E81BB73CE662}"/>
              </a:ext>
            </a:extLst>
          </p:cNvPr>
          <p:cNvSpPr txBox="1"/>
          <p:nvPr/>
        </p:nvSpPr>
        <p:spPr>
          <a:xfrm>
            <a:off x="283373" y="2095698"/>
            <a:ext cx="556609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+mj-lt"/>
              <a:buAutoNum type="arabicPeriod" startAt="4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Gestión de Relaves: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Uso de tecnologías de deshidratación para minimizar riesgos de accidentes en presas de relaves.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Métodos innovadores para convertir desechos mineros en materiales reutilizables.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b="1" dirty="0">
                <a:solidFill>
                  <a:srgbClr val="941914"/>
                </a:solidFill>
                <a:latin typeface="Lucida Sans" panose="020B0602030504020204" pitchFamily="34" charset="77"/>
              </a:rPr>
              <a:t>Mejores Prácticas Operacionales</a:t>
            </a:r>
          </a:p>
          <a:p>
            <a:pPr algn="just">
              <a:buClr>
                <a:srgbClr val="941914"/>
              </a:buClr>
            </a:pPr>
            <a:endParaRPr lang="es-ES" b="1" dirty="0">
              <a:solidFill>
                <a:srgbClr val="941914"/>
              </a:solidFill>
              <a:latin typeface="Lucida Sans" panose="020B0602030504020204" pitchFamily="34" charset="77"/>
            </a:endParaRPr>
          </a:p>
          <a:p>
            <a:pPr marL="285750" indent="-285750" algn="just">
              <a:buClr>
                <a:srgbClr val="941914"/>
              </a:buClr>
              <a:buFont typeface="Wingdings" panose="05000000000000000000" pitchFamily="2" charset="2"/>
              <a:buChar char="Ø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Cultura de Seguridad: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Fomentar una política de "cero accidentes" mediante capacitaciones constantes y sistemas de monitoreo.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4F26FEA-9E05-5276-04BB-A64DED7C0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805E02D-8D8E-3E0D-1636-E1A35E9F11BE}"/>
              </a:ext>
            </a:extLst>
          </p:cNvPr>
          <p:cNvSpPr txBox="1"/>
          <p:nvPr/>
        </p:nvSpPr>
        <p:spPr>
          <a:xfrm>
            <a:off x="6253375" y="2095698"/>
            <a:ext cx="556609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Ø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Colaboración con Comunidades:</a:t>
            </a: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Incluir a las comunidades locales en la toma de decisiones y compartir beneficios económicos de la minería.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Ø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Eficiencia Energética:</a:t>
            </a: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Usar energía renovable y mejorar la eficiencia energética en equipos y procesos.</a:t>
            </a: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Ø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anose="05000000000000000000" pitchFamily="2" charset="2"/>
              <a:buChar char="Ø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Monitoreo Ambiental y Social: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Establecer métricas claras para medir el impacto ambiental y social, y ajustar las operaciones según los resultados.</a:t>
            </a:r>
          </a:p>
        </p:txBody>
      </p:sp>
    </p:spTree>
    <p:extLst>
      <p:ext uri="{BB962C8B-B14F-4D97-AF65-F5344CB8AC3E}">
        <p14:creationId xmlns:p14="http://schemas.microsoft.com/office/powerpoint/2010/main" val="1034831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73C0F-FB86-C901-AEED-255DB3F78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D7606E8-2947-9D3A-160D-D051A2E31B3D}"/>
              </a:ext>
            </a:extLst>
          </p:cNvPr>
          <p:cNvSpPr txBox="1"/>
          <p:nvPr/>
        </p:nvSpPr>
        <p:spPr>
          <a:xfrm>
            <a:off x="1428779" y="2274838"/>
            <a:ext cx="93344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941914"/>
              </a:buClr>
            </a:pP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Una planificación minera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eficiente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y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sostenible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, junto con la integración de tecnologías, no solo permite generar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valor económico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, sino que también construye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confianza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con las comunidades y asegura el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cumplimiento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de regulaciones. El futuro de la minería está ligado a su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capacidad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de operar con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responsabilidad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y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adaptarse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a los desafíos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tecnológicos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 y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ambientales</a:t>
            </a:r>
            <a:r>
              <a:rPr lang="es-ES" sz="24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.</a:t>
            </a:r>
            <a:endParaRPr lang="es-ES_tradnl" sz="2400" dirty="0">
              <a:latin typeface="Lucida Sans" panose="020B0602030504020204" pitchFamily="34" charset="77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25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D60F9-ACB8-6C28-8E45-C53A1ACBF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2F5468C1-462C-A782-CB56-C0C797156DFC}"/>
              </a:ext>
            </a:extLst>
          </p:cNvPr>
          <p:cNvSpPr txBox="1"/>
          <p:nvPr/>
        </p:nvSpPr>
        <p:spPr>
          <a:xfrm>
            <a:off x="2569923" y="2870281"/>
            <a:ext cx="7052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rgbClr val="485C87"/>
                </a:solidFill>
                <a:latin typeface="Lucida Sans" panose="020B0602030504020204" pitchFamily="34" charset="77"/>
              </a:rPr>
              <a:t>Evaluación y Selección de Estrategias</a:t>
            </a:r>
            <a:endParaRPr lang="es-ES_tradnl" sz="3600" dirty="0">
              <a:solidFill>
                <a:srgbClr val="485C87"/>
              </a:solidFill>
              <a:latin typeface="Lucida Sans" panose="020B0602030504020204" pitchFamily="34" charset="77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4137130-D652-796A-411A-658DD423F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96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860F5-6E99-7FF5-C0E9-3F47FF2FD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6CB9113-35C3-0530-8CAD-12F9D70EFF7D}"/>
              </a:ext>
            </a:extLst>
          </p:cNvPr>
          <p:cNvSpPr txBox="1"/>
          <p:nvPr/>
        </p:nvSpPr>
        <p:spPr>
          <a:xfrm>
            <a:off x="283373" y="782113"/>
            <a:ext cx="87261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Criterios para la selección de estrategias más adecuadas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294E83D-32DD-90E5-F84C-9680DD610E0D}"/>
              </a:ext>
            </a:extLst>
          </p:cNvPr>
          <p:cNvSpPr txBox="1"/>
          <p:nvPr/>
        </p:nvSpPr>
        <p:spPr>
          <a:xfrm>
            <a:off x="283373" y="2095698"/>
            <a:ext cx="5566098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Seleccionar la estrategia más adecuada en un contexto empresarial, como la minería, implica un análisis sistemático y crítico que considere tanto los criterios estratégicos como los riesgos y beneficios asociados.</a:t>
            </a:r>
          </a:p>
          <a:p>
            <a:pPr algn="just">
              <a:buClr>
                <a:srgbClr val="941914"/>
              </a:buClr>
            </a:pPr>
            <a:endParaRPr lang="es-ES" sz="1700" b="1" dirty="0">
              <a:solidFill>
                <a:srgbClr val="941914"/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1700" b="1" dirty="0">
                <a:solidFill>
                  <a:srgbClr val="941914"/>
                </a:solidFill>
                <a:latin typeface="Lucida Sans" panose="020B0602030504020204" pitchFamily="34" charset="77"/>
              </a:rPr>
              <a:t>Los criterios para seleccionar una estrategia se basan en evaluar qué opción maximiza el valor para la organización mientras considera sus capacidades internas, oportunidades del entorno y posibles limitaciones.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B7A0569-A67F-FF5B-7CFF-E66EF8363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595703E-1BF4-DEFE-CF38-E25D0030D2EA}"/>
              </a:ext>
            </a:extLst>
          </p:cNvPr>
          <p:cNvSpPr txBox="1"/>
          <p:nvPr/>
        </p:nvSpPr>
        <p:spPr>
          <a:xfrm>
            <a:off x="6253375" y="2095698"/>
            <a:ext cx="5566098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Criterios Clave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2"/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Alineación con la Misión y Visión: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 estrategia debe estar alineada con los objetivos a largo plazo y los valores fundamentales de la organización.</a:t>
            </a: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2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Viabilidad Económica: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Evaluar los recursos financieros necesarios y asegurar que la estrategia sea rentable dentro de un horizonte de tiempo razonable.</a:t>
            </a:r>
          </a:p>
        </p:txBody>
      </p:sp>
    </p:spTree>
    <p:extLst>
      <p:ext uri="{BB962C8B-B14F-4D97-AF65-F5344CB8AC3E}">
        <p14:creationId xmlns:p14="http://schemas.microsoft.com/office/powerpoint/2010/main" val="3788513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29D9D-8E85-FBD8-DC75-ADCD710A0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E0FEE0F-A589-0109-C2D2-4E426660F7B6}"/>
              </a:ext>
            </a:extLst>
          </p:cNvPr>
          <p:cNvSpPr txBox="1"/>
          <p:nvPr/>
        </p:nvSpPr>
        <p:spPr>
          <a:xfrm>
            <a:off x="283373" y="782113"/>
            <a:ext cx="88202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Criterios para la selección de estrategias más adecuadas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46A2AA-CF8E-C676-7BE6-1DB08C940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731EC76-C86D-672F-B0AD-4EBA739D05D8}"/>
              </a:ext>
            </a:extLst>
          </p:cNvPr>
          <p:cNvSpPr txBox="1"/>
          <p:nvPr/>
        </p:nvSpPr>
        <p:spPr>
          <a:xfrm>
            <a:off x="6248400" y="1920886"/>
            <a:ext cx="556609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5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Sostenibilidad y Responsabilidad Social: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Incluir consideraciones de impacto ambiental y social, así como la aceptación por parte de comunidades y </a:t>
            </a:r>
            <a:r>
              <a:rPr lang="es-ES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stakeholders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 clave.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6"/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6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Adaptabilidad: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 estrategia debe ser flexible para ajustarse a cambios en el entorno interno y externo.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7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Riesgo Asociado: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Considerar el nivel de incertidumbre y el potencial impacto de los riesgos identificados.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126F5EF-E56E-D0EF-FE81-889484DD17BB}"/>
              </a:ext>
            </a:extLst>
          </p:cNvPr>
          <p:cNvSpPr txBox="1"/>
          <p:nvPr/>
        </p:nvSpPr>
        <p:spPr>
          <a:xfrm>
            <a:off x="283373" y="2216721"/>
            <a:ext cx="556609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41914"/>
              </a:buClr>
              <a:buFont typeface="+mj-lt"/>
              <a:buAutoNum type="arabicPeriod" startAt="3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Capacidades Organizacionales: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Analizar si la organización tiene las competencias, recursos humanos, tecnológicos y de gestión necesarios para ejecutar la estrategia.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4"/>
            </a:pPr>
            <a:r>
              <a:rPr lang="es-ES" sz="1700" b="1" i="0" dirty="0">
                <a:solidFill>
                  <a:srgbClr val="485C87"/>
                </a:solidFill>
                <a:effectLst/>
                <a:latin typeface="Lucida Sans" panose="020B0602030504020204" pitchFamily="34" charset="77"/>
              </a:rPr>
              <a:t>Compatibilidad con el Entorno:</a:t>
            </a:r>
          </a:p>
          <a:p>
            <a:pPr algn="just">
              <a:buClr>
                <a:srgbClr val="941914"/>
              </a:buClr>
            </a:pPr>
            <a:endParaRPr lang="es-ES" sz="1700" b="1" i="0" dirty="0">
              <a:solidFill>
                <a:srgbClr val="485C87"/>
              </a:solidFill>
              <a:effectLst/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Wingdings" pitchFamily="2" charset="2"/>
              <a:buChar char="§"/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La estrategia debe ajustarse a las dinámicas del mercado, tendencias de la industria, y regulaciones legales y ambientales.</a:t>
            </a:r>
          </a:p>
        </p:txBody>
      </p:sp>
    </p:spTree>
    <p:extLst>
      <p:ext uri="{BB962C8B-B14F-4D97-AF65-F5344CB8AC3E}">
        <p14:creationId xmlns:p14="http://schemas.microsoft.com/office/powerpoint/2010/main" val="1935160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115CB-E154-BBFD-8FA8-DC928AFE5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3040F3A-ADC3-867C-A364-577D6D7914CF}"/>
              </a:ext>
            </a:extLst>
          </p:cNvPr>
          <p:cNvSpPr txBox="1"/>
          <p:nvPr/>
        </p:nvSpPr>
        <p:spPr>
          <a:xfrm>
            <a:off x="300625" y="799942"/>
            <a:ext cx="87089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Análisis de riesgos y beneficios de cada estrategia</a:t>
            </a:r>
            <a:endParaRPr lang="es-ES_tradnl" sz="3400" dirty="0">
              <a:solidFill>
                <a:srgbClr val="485C87"/>
              </a:solidFill>
              <a:latin typeface="Lucida Sans" panose="020B0602030504020204" pitchFamily="34" charset="77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E5EB894-45FF-B31D-C9B5-8AC8F811457A}"/>
              </a:ext>
            </a:extLst>
          </p:cNvPr>
          <p:cNvSpPr txBox="1"/>
          <p:nvPr/>
        </p:nvSpPr>
        <p:spPr>
          <a:xfrm>
            <a:off x="305415" y="2086401"/>
            <a:ext cx="11331081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El análisis de riesgos y beneficios busca evaluar de manera integral el impacto potencial de cada estrategia, asegurando que los beneficios esperados justifiquen los riesgos asumidos.</a:t>
            </a:r>
          </a:p>
          <a:p>
            <a:pPr algn="just">
              <a:buClr>
                <a:srgbClr val="941914"/>
              </a:buClr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Beneficios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Incremento de Ventajas Competitivas: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Una estrategia eficaz debería fortalecer la posición de mercado, ya sea a través de liderazgo en costos, diferenciación o enfoque.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Generación de Valor: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Evaluar cómo la estrategia contribuye a mejorar ingresos, márgenes de ganancia o valor de marca.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Cumplimiento de Objetivos Estratégicos: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Analizar si la estrategia permite cumplir metas clave como expansión de mercado, innovación o sostenibilidad.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Mejora de Relaciones con </a:t>
            </a:r>
            <a:r>
              <a:rPr lang="es-ES" sz="1700" b="1" dirty="0" err="1">
                <a:solidFill>
                  <a:srgbClr val="485C87"/>
                </a:solidFill>
                <a:latin typeface="Lucida Sans" panose="020B0602030504020204" pitchFamily="34" charset="77"/>
              </a:rPr>
              <a:t>Stakeholders</a:t>
            </a: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Beneficios intangibles, como el fortalecimiento de la confianza con comunidades y reguladores.</a:t>
            </a:r>
          </a:p>
        </p:txBody>
      </p:sp>
    </p:spTree>
    <p:extLst>
      <p:ext uri="{BB962C8B-B14F-4D97-AF65-F5344CB8AC3E}">
        <p14:creationId xmlns:p14="http://schemas.microsoft.com/office/powerpoint/2010/main" val="31821707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CFAAF-2A97-5EFF-3B2D-CBC0475E6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4D1DD2B-04AC-A980-8C6C-899A26005501}"/>
              </a:ext>
            </a:extLst>
          </p:cNvPr>
          <p:cNvSpPr txBox="1"/>
          <p:nvPr/>
        </p:nvSpPr>
        <p:spPr>
          <a:xfrm>
            <a:off x="300625" y="799942"/>
            <a:ext cx="87089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Análisis de riesgos y beneficios de cada estrategia</a:t>
            </a:r>
            <a:endParaRPr lang="es-ES_tradnl" sz="3400" dirty="0">
              <a:solidFill>
                <a:srgbClr val="485C87"/>
              </a:solidFill>
              <a:latin typeface="Lucida Sans" panose="020B0602030504020204" pitchFamily="34" charset="77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ADEFA1-A3AC-D847-005F-B59C7302EBEC}"/>
              </a:ext>
            </a:extLst>
          </p:cNvPr>
          <p:cNvSpPr txBox="1"/>
          <p:nvPr/>
        </p:nvSpPr>
        <p:spPr>
          <a:xfrm>
            <a:off x="300626" y="2086401"/>
            <a:ext cx="11263846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El análisis de riesgos y beneficios busca evaluar de manera integral el impacto potencial de cada estrategia, asegurando que los beneficios esperados justifiquen los riesgos asumidos.</a:t>
            </a:r>
          </a:p>
          <a:p>
            <a:pPr algn="just">
              <a:buClr>
                <a:srgbClr val="941914"/>
              </a:buClr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Riesgos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Riesgo Financiero: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Inversiones altas sin garantías de retorno inmediato o suficiente.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Riesgo Operacional: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Desafíos técnicos o fallas en la implementación de la estrategia.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Riesgo de Mercado: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Cambios en las condiciones del mercado que afecten la viabilidad o rentabilidad.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Riesgo Reputacional: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Percepciones negativas de comunidades, gobiernos o clientes debido a acciones mal gestionadas.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sz="1700" b="1" dirty="0">
                <a:solidFill>
                  <a:srgbClr val="485C87"/>
                </a:solidFill>
                <a:latin typeface="Lucida Sans" panose="020B0602030504020204" pitchFamily="34" charset="77"/>
              </a:rPr>
              <a:t>Riesgo Regulatorio: </a:t>
            </a: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Impacto de nuevas leyes o cambios en regulaciones que compliquen la operación.</a:t>
            </a:r>
          </a:p>
        </p:txBody>
      </p:sp>
    </p:spTree>
    <p:extLst>
      <p:ext uri="{BB962C8B-B14F-4D97-AF65-F5344CB8AC3E}">
        <p14:creationId xmlns:p14="http://schemas.microsoft.com/office/powerpoint/2010/main" val="3344003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7E7B8-7FA9-0B48-3A00-600568337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AF04980-6610-CC89-C9A2-48E33FBDABF4}"/>
              </a:ext>
            </a:extLst>
          </p:cNvPr>
          <p:cNvSpPr txBox="1"/>
          <p:nvPr/>
        </p:nvSpPr>
        <p:spPr>
          <a:xfrm>
            <a:off x="300625" y="799942"/>
            <a:ext cx="87089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dirty="0">
                <a:solidFill>
                  <a:srgbClr val="485C87"/>
                </a:solidFill>
                <a:latin typeface="Lucida Sans" panose="020B0602030504020204" pitchFamily="34" charset="77"/>
              </a:rPr>
              <a:t>Análisis de riesgos y beneficios de cada estrategia</a:t>
            </a:r>
            <a:endParaRPr lang="es-ES_tradnl" sz="3400" dirty="0">
              <a:solidFill>
                <a:srgbClr val="485C87"/>
              </a:solidFill>
              <a:latin typeface="Lucida Sans" panose="020B0602030504020204" pitchFamily="34" charset="77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DFABA53-505C-9609-3084-AC4FE168895A}"/>
              </a:ext>
            </a:extLst>
          </p:cNvPr>
          <p:cNvSpPr txBox="1"/>
          <p:nvPr/>
        </p:nvSpPr>
        <p:spPr>
          <a:xfrm>
            <a:off x="300625" y="1938715"/>
            <a:ext cx="11559680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41914"/>
              </a:buClr>
            </a:pPr>
            <a:r>
              <a:rPr lang="es-ES" sz="2000" b="1" dirty="0">
                <a:solidFill>
                  <a:srgbClr val="941914"/>
                </a:solidFill>
                <a:latin typeface="Lucida Sans" panose="020B0602030504020204" pitchFamily="34" charset="77"/>
              </a:rPr>
              <a:t>Ejemplo de Análisis</a:t>
            </a:r>
          </a:p>
          <a:p>
            <a:pPr algn="just">
              <a:buClr>
                <a:srgbClr val="941914"/>
              </a:buClr>
            </a:pP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algn="just">
              <a:buClr>
                <a:srgbClr val="941914"/>
              </a:buClr>
            </a:pP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Supongamos que una empresa minera está evaluando dos estrategias: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r>
              <a:rPr lang="es-ES" b="1" dirty="0">
                <a:solidFill>
                  <a:srgbClr val="485C87"/>
                </a:solidFill>
                <a:latin typeface="Lucida Sans" panose="020B0602030504020204" pitchFamily="34" charset="77"/>
              </a:rPr>
              <a:t>Adopción de tecnología de minería autónoma: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b="1" dirty="0">
              <a:solidFill>
                <a:srgbClr val="485C87"/>
              </a:solidFill>
              <a:latin typeface="Lucida Sans" panose="020B0602030504020204" pitchFamily="34" charset="77"/>
            </a:endParaRPr>
          </a:p>
          <a:p>
            <a:pPr marL="800100" lvl="1" indent="-34290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485C87"/>
                </a:solidFill>
                <a:latin typeface="Lucida Sans" panose="020B0602030504020204" pitchFamily="34" charset="77"/>
              </a:rPr>
              <a:t>Beneficios: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Reducción de costos laborales, mayor seguridad, mayor productividad.</a:t>
            </a:r>
          </a:p>
          <a:p>
            <a:pPr marL="800100" lvl="1" indent="-34290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485C87"/>
                </a:solidFill>
                <a:latin typeface="Lucida Sans" panose="020B0602030504020204" pitchFamily="34" charset="77"/>
              </a:rPr>
              <a:t>Riesgos: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Alta inversión inicial, resistencia al cambio por parte de empleados, dependencia tecnológica.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/>
            </a:pP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Lucida Sans" panose="020B0602030504020204" pitchFamily="34" charset="77"/>
            </a:endParaRP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2"/>
            </a:pPr>
            <a:r>
              <a:rPr lang="es-ES" b="1" dirty="0">
                <a:solidFill>
                  <a:srgbClr val="485C87"/>
                </a:solidFill>
                <a:latin typeface="Lucida Sans" panose="020B0602030504020204" pitchFamily="34" charset="77"/>
              </a:rPr>
              <a:t>Expansión a nuevos mercados geográficos:</a:t>
            </a:r>
          </a:p>
          <a:p>
            <a:pPr marL="342900" indent="-342900" algn="just">
              <a:buClr>
                <a:srgbClr val="941914"/>
              </a:buClr>
              <a:buFont typeface="+mj-lt"/>
              <a:buAutoNum type="arabicPeriod" startAt="2"/>
            </a:pPr>
            <a:endParaRPr lang="es-ES" b="1" dirty="0">
              <a:solidFill>
                <a:srgbClr val="485C87"/>
              </a:solidFill>
              <a:latin typeface="Lucida Sans" panose="020B0602030504020204" pitchFamily="34" charset="77"/>
            </a:endParaRPr>
          </a:p>
          <a:p>
            <a:pPr marL="800100" lvl="1" indent="-34290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485C87"/>
                </a:solidFill>
                <a:latin typeface="Lucida Sans" panose="020B0602030504020204" pitchFamily="34" charset="77"/>
              </a:rPr>
              <a:t>Beneficios: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Diversificación de ingresos, acceso a nuevos recursos.</a:t>
            </a:r>
          </a:p>
          <a:p>
            <a:pPr marL="800100" lvl="1" indent="-342900" algn="just">
              <a:buClr>
                <a:srgbClr val="941914"/>
              </a:buClr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485C87"/>
                </a:solidFill>
                <a:latin typeface="Lucida Sans" panose="020B0602030504020204" pitchFamily="34" charset="77"/>
              </a:rPr>
              <a:t>Riesgos: 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Riesgo político en el nuevo país, costos altos de establecimiento, diferencias culturales.</a:t>
            </a:r>
          </a:p>
        </p:txBody>
      </p:sp>
    </p:spTree>
    <p:extLst>
      <p:ext uri="{BB962C8B-B14F-4D97-AF65-F5344CB8AC3E}">
        <p14:creationId xmlns:p14="http://schemas.microsoft.com/office/powerpoint/2010/main" val="38017021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CCF2F-7435-A061-8DB0-BD9A096AE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FA7FCFE-825E-0DCC-4B6C-6438771994B4}"/>
              </a:ext>
            </a:extLst>
          </p:cNvPr>
          <p:cNvSpPr txBox="1"/>
          <p:nvPr/>
        </p:nvSpPr>
        <p:spPr>
          <a:xfrm>
            <a:off x="1428779" y="2274838"/>
            <a:ext cx="93344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941914"/>
              </a:buClr>
            </a:pPr>
            <a:r>
              <a:rPr lang="es-ES" sz="2400" b="1" dirty="0">
                <a:solidFill>
                  <a:srgbClr val="485C87"/>
                </a:solidFill>
                <a:latin typeface="Lucida Sans" panose="020B0602030504020204" pitchFamily="34" charset="77"/>
              </a:rPr>
              <a:t>La selección de estrategias debe ser un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proceso</a:t>
            </a:r>
            <a:r>
              <a:rPr lang="es-ES" sz="2400" b="1" dirty="0">
                <a:solidFill>
                  <a:srgbClr val="485C87"/>
                </a:solidFill>
                <a:latin typeface="Lucida Sans" panose="020B0602030504020204" pitchFamily="34" charset="77"/>
              </a:rPr>
              <a:t> iterativo que combine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análisis</a:t>
            </a:r>
            <a:r>
              <a:rPr lang="es-ES" sz="2400" b="1" dirty="0">
                <a:solidFill>
                  <a:srgbClr val="485C87"/>
                </a:solidFill>
                <a:latin typeface="Lucida Sans" panose="020B0602030504020204" pitchFamily="34" charset="77"/>
              </a:rPr>
              <a:t>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cuantitativo</a:t>
            </a:r>
            <a:r>
              <a:rPr lang="es-ES" sz="2400" b="1" dirty="0">
                <a:solidFill>
                  <a:srgbClr val="485C87"/>
                </a:solidFill>
                <a:latin typeface="Lucida Sans" panose="020B0602030504020204" pitchFamily="34" charset="77"/>
              </a:rPr>
              <a:t> (retornos esperados, costos, y proyecciones) con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análisis cualitativo</a:t>
            </a:r>
            <a:r>
              <a:rPr lang="es-ES" sz="2400" b="1" dirty="0">
                <a:solidFill>
                  <a:srgbClr val="485C87"/>
                </a:solidFill>
                <a:latin typeface="Lucida Sans" panose="020B0602030504020204" pitchFamily="34" charset="77"/>
              </a:rPr>
              <a:t> (impactos sociales, alineación con la cultura organizacional). Es importante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evaluar</a:t>
            </a:r>
            <a:r>
              <a:rPr lang="es-ES" sz="2400" b="1" dirty="0">
                <a:solidFill>
                  <a:srgbClr val="485C87"/>
                </a:solidFill>
                <a:latin typeface="Lucida Sans" panose="020B0602030504020204" pitchFamily="34" charset="77"/>
              </a:rPr>
              <a:t> cada estrategia frente a los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criterios</a:t>
            </a:r>
            <a:r>
              <a:rPr lang="es-ES" sz="2400" b="1" dirty="0">
                <a:solidFill>
                  <a:srgbClr val="485C87"/>
                </a:solidFill>
                <a:latin typeface="Lucida Sans" panose="020B0602030504020204" pitchFamily="34" charset="77"/>
              </a:rPr>
              <a:t> seleccionados y sus </a:t>
            </a:r>
            <a:r>
              <a:rPr lang="es-ES" sz="2400" b="1" dirty="0">
                <a:solidFill>
                  <a:srgbClr val="941914"/>
                </a:solidFill>
                <a:latin typeface="Lucida Sans" panose="020B0602030504020204" pitchFamily="34" charset="77"/>
              </a:rPr>
              <a:t>riesgos</a:t>
            </a:r>
            <a:r>
              <a:rPr lang="es-ES" sz="2400" b="1" dirty="0">
                <a:solidFill>
                  <a:srgbClr val="485C87"/>
                </a:solidFill>
                <a:latin typeface="Lucida Sans" panose="020B0602030504020204" pitchFamily="34" charset="77"/>
              </a:rPr>
              <a:t> asociados.</a:t>
            </a:r>
            <a:endParaRPr lang="es-ES_tradnl" sz="2400" b="1" dirty="0">
              <a:solidFill>
                <a:srgbClr val="485C87"/>
              </a:solidFill>
              <a:latin typeface="Lucida Sans" panose="020B0602030504020204" pitchFamily="34" charset="77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B5D6CAF-3D8A-678A-C1D4-BB3582E5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444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>
            <a:extLst>
              <a:ext uri="{FF2B5EF4-FFF2-40B4-BE49-F238E27FC236}">
                <a16:creationId xmlns:a16="http://schemas.microsoft.com/office/drawing/2014/main" id="{3CA345D4-CCEA-C002-1103-344C9C0B3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1337" y="2890391"/>
            <a:ext cx="85693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CL" sz="1800" dirty="0">
                <a:solidFill>
                  <a:srgbClr val="000000"/>
                </a:solidFill>
                <a:latin typeface="Lucida Sans" panose="020B0602030504020204" pitchFamily="34" charset="77"/>
              </a:rPr>
              <a:t>“La estrategia más brillante no conducirá al éxito a menos que se ejecute con eficacia.”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s-ES" altLang="es-CL" sz="1400" dirty="0">
              <a:solidFill>
                <a:srgbClr val="000000"/>
              </a:solidFill>
              <a:latin typeface="Lucida Sans" panose="020B0602030504020204" pitchFamily="34" charset="77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ES" altLang="es-CL" sz="1400" dirty="0">
                <a:solidFill>
                  <a:srgbClr val="000000"/>
                </a:solidFill>
                <a:latin typeface="Lucida Sans" panose="020B0602030504020204" pitchFamily="34" charset="77"/>
              </a:rPr>
              <a:t>Bill Gates</a:t>
            </a:r>
            <a:endParaRPr lang="es-CL" altLang="es-CL" sz="1400" dirty="0">
              <a:solidFill>
                <a:srgbClr val="000000"/>
              </a:solidFill>
              <a:latin typeface="Lucida Sans" panose="020B0602030504020204" pitchFamily="34" charset="77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54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B20E5-7D30-2258-DD58-21FA0BA60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996AE-9F72-28E9-F5CC-48ED797E56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309449" cy="2387600"/>
          </a:xfrm>
        </p:spPr>
        <p:txBody>
          <a:bodyPr>
            <a:normAutofit/>
          </a:bodyPr>
          <a:lstStyle/>
          <a:p>
            <a:pPr algn="l"/>
            <a:r>
              <a:rPr lang="es-ES_tradnl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anose="020B0602030504020204" pitchFamily="34" charset="77"/>
              </a:rPr>
              <a:t>Formulación de Estrategias</a:t>
            </a:r>
            <a:endParaRPr lang="es-CL" sz="4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238" y="230617"/>
            <a:ext cx="1501467" cy="859273"/>
          </a:xfrm>
          <a:prstGeom prst="rect">
            <a:avLst/>
          </a:prstGeom>
        </p:spPr>
      </p:pic>
      <p:sp>
        <p:nvSpPr>
          <p:cNvPr id="6" name="Subtítulo 5">
            <a:extLst>
              <a:ext uri="{FF2B5EF4-FFF2-40B4-BE49-F238E27FC236}">
                <a16:creationId xmlns:a16="http://schemas.microsoft.com/office/drawing/2014/main" id="{A7027BBC-8743-B025-E9B0-541D39DB4A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6560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145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79698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Personalizado 10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</TotalTime>
  <Words>2675</Words>
  <Application>Microsoft Office PowerPoint</Application>
  <PresentationFormat>Panorámica</PresentationFormat>
  <Paragraphs>226</Paragraphs>
  <Slides>32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Lucida Sans</vt:lpstr>
      <vt:lpstr>Wingdings</vt:lpstr>
      <vt:lpstr>Diseño personalizado</vt:lpstr>
      <vt:lpstr>Presentación de PowerPoint</vt:lpstr>
      <vt:lpstr>Formulación de Estrategias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Formulación de Estrategias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Planificación Estratégica</dc:title>
  <dc:creator>Gustavo Espitia</dc:creator>
  <cp:lastModifiedBy>Isabel Rios</cp:lastModifiedBy>
  <cp:revision>24</cp:revision>
  <dcterms:created xsi:type="dcterms:W3CDTF">2024-11-05T15:54:06Z</dcterms:created>
  <dcterms:modified xsi:type="dcterms:W3CDTF">2026-07-31T01:30:14Z</dcterms:modified>
</cp:coreProperties>
</file>