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03" r:id="rId2"/>
    <p:sldId id="305" r:id="rId3"/>
    <p:sldId id="256" r:id="rId4"/>
    <p:sldId id="260" r:id="rId5"/>
    <p:sldId id="306" r:id="rId6"/>
    <p:sldId id="259" r:id="rId7"/>
    <p:sldId id="258" r:id="rId8"/>
    <p:sldId id="261" r:id="rId9"/>
    <p:sldId id="262" r:id="rId10"/>
    <p:sldId id="263" r:id="rId11"/>
    <p:sldId id="264" r:id="rId12"/>
    <p:sldId id="265" r:id="rId13"/>
    <p:sldId id="266" r:id="rId14"/>
    <p:sldId id="268" r:id="rId15"/>
    <p:sldId id="299" r:id="rId16"/>
    <p:sldId id="300" r:id="rId17"/>
    <p:sldId id="301" r:id="rId18"/>
    <p:sldId id="302" r:id="rId19"/>
    <p:sldId id="269" r:id="rId20"/>
    <p:sldId id="270" r:id="rId21"/>
    <p:sldId id="271" r:id="rId22"/>
    <p:sldId id="267" r:id="rId23"/>
    <p:sldId id="273" r:id="rId24"/>
    <p:sldId id="274" r:id="rId25"/>
    <p:sldId id="275" r:id="rId26"/>
    <p:sldId id="276" r:id="rId27"/>
    <p:sldId id="277" r:id="rId28"/>
    <p:sldId id="278" r:id="rId29"/>
    <p:sldId id="279" r:id="rId30"/>
    <p:sldId id="280" r:id="rId31"/>
    <p:sldId id="282" r:id="rId32"/>
    <p:sldId id="296" r:id="rId33"/>
    <p:sldId id="297" r:id="rId34"/>
    <p:sldId id="298" r:id="rId35"/>
    <p:sldId id="272" r:id="rId36"/>
    <p:sldId id="281" r:id="rId37"/>
    <p:sldId id="283" r:id="rId38"/>
    <p:sldId id="284" r:id="rId39"/>
    <p:sldId id="285" r:id="rId40"/>
    <p:sldId id="286" r:id="rId41"/>
    <p:sldId id="287" r:id="rId42"/>
    <p:sldId id="288" r:id="rId43"/>
    <p:sldId id="289" r:id="rId44"/>
    <p:sldId id="290" r:id="rId45"/>
    <p:sldId id="291" r:id="rId46"/>
    <p:sldId id="292" r:id="rId47"/>
    <p:sldId id="293" r:id="rId48"/>
    <p:sldId id="294" r:id="rId49"/>
    <p:sldId id="295" r:id="rId50"/>
    <p:sldId id="304" r:id="rId51"/>
  </p:sldIdLst>
  <p:sldSz cx="12192000" cy="6858000"/>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A52446A-74BB-4133-81C5-88DC1DC5ED04}" v="13" dt="2025-11-18T11:51:35.64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0" d="100"/>
          <a:sy n="70" d="100"/>
        </p:scale>
        <p:origin x="536"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microsoft.com/office/2016/11/relationships/changesInfo" Target="changesInfos/changesInfo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microsoft.com/office/2015/10/relationships/revisionInfo" Target="revisionInfo.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stavo Espitia" userId="04bf114dd0eb82c1" providerId="LiveId" clId="{B9884F79-A70B-431C-B844-5A301F36D415}"/>
    <pc:docChg chg="custSel addSld modSld">
      <pc:chgData name="Gustavo Espitia" userId="04bf114dd0eb82c1" providerId="LiveId" clId="{B9884F79-A70B-431C-B844-5A301F36D415}" dt="2025-11-18T01:38:00.474" v="34" actId="1076"/>
      <pc:docMkLst>
        <pc:docMk/>
      </pc:docMkLst>
      <pc:sldChg chg="addSp delSp modSp mod">
        <pc:chgData name="Gustavo Espitia" userId="04bf114dd0eb82c1" providerId="LiveId" clId="{B9884F79-A70B-431C-B844-5A301F36D415}" dt="2025-11-17T22:53:16.494" v="3" actId="1076"/>
        <pc:sldMkLst>
          <pc:docMk/>
          <pc:sldMk cId="754582472" sldId="256"/>
        </pc:sldMkLst>
        <pc:spChg chg="mod">
          <ac:chgData name="Gustavo Espitia" userId="04bf114dd0eb82c1" providerId="LiveId" clId="{B9884F79-A70B-431C-B844-5A301F36D415}" dt="2025-11-17T22:53:16.494" v="3" actId="1076"/>
          <ac:spMkLst>
            <pc:docMk/>
            <pc:sldMk cId="754582472" sldId="256"/>
            <ac:spMk id="2" creationId="{4C01DDD9-3DF2-3D76-BEAD-45677CFF5C2F}"/>
          </ac:spMkLst>
        </pc:spChg>
        <pc:spChg chg="del mod">
          <ac:chgData name="Gustavo Espitia" userId="04bf114dd0eb82c1" providerId="LiveId" clId="{B9884F79-A70B-431C-B844-5A301F36D415}" dt="2025-11-17T22:53:02.170" v="1" actId="478"/>
          <ac:spMkLst>
            <pc:docMk/>
            <pc:sldMk cId="754582472" sldId="256"/>
            <ac:spMk id="3" creationId="{9939BA65-C61C-EED5-5BCF-A2C23EAFB665}"/>
          </ac:spMkLst>
        </pc:spChg>
        <pc:spChg chg="add del mod">
          <ac:chgData name="Gustavo Espitia" userId="04bf114dd0eb82c1" providerId="LiveId" clId="{B9884F79-A70B-431C-B844-5A301F36D415}" dt="2025-11-17T22:53:05.748" v="2" actId="478"/>
          <ac:spMkLst>
            <pc:docMk/>
            <pc:sldMk cId="754582472" sldId="256"/>
            <ac:spMk id="5" creationId="{6A689619-6B9C-6FF8-CEFF-62F4D5443223}"/>
          </ac:spMkLst>
        </pc:spChg>
      </pc:sldChg>
      <pc:sldChg chg="addSp modSp mod">
        <pc:chgData name="Gustavo Espitia" userId="04bf114dd0eb82c1" providerId="LiveId" clId="{B9884F79-A70B-431C-B844-5A301F36D415}" dt="2025-11-17T23:05:13.103" v="13" actId="164"/>
        <pc:sldMkLst>
          <pc:docMk/>
          <pc:sldMk cId="471284745" sldId="303"/>
        </pc:sldMkLst>
        <pc:spChg chg="add mod">
          <ac:chgData name="Gustavo Espitia" userId="04bf114dd0eb82c1" providerId="LiveId" clId="{B9884F79-A70B-431C-B844-5A301F36D415}" dt="2025-11-17T23:05:13.103" v="13" actId="164"/>
          <ac:spMkLst>
            <pc:docMk/>
            <pc:sldMk cId="471284745" sldId="303"/>
            <ac:spMk id="2" creationId="{6AA1F365-EF9D-BC5F-30A2-38B938E1C939}"/>
          </ac:spMkLst>
        </pc:spChg>
        <pc:grpChg chg="add mod">
          <ac:chgData name="Gustavo Espitia" userId="04bf114dd0eb82c1" providerId="LiveId" clId="{B9884F79-A70B-431C-B844-5A301F36D415}" dt="2025-11-17T23:05:13.103" v="13" actId="164"/>
          <ac:grpSpMkLst>
            <pc:docMk/>
            <pc:sldMk cId="471284745" sldId="303"/>
            <ac:grpSpMk id="3" creationId="{BC965177-F7A2-72F0-D855-37EA74B4E7A7}"/>
          </ac:grpSpMkLst>
        </pc:grpChg>
        <pc:picChg chg="mod">
          <ac:chgData name="Gustavo Espitia" userId="04bf114dd0eb82c1" providerId="LiveId" clId="{B9884F79-A70B-431C-B844-5A301F36D415}" dt="2025-11-17T23:05:13.103" v="13" actId="164"/>
          <ac:picMkLst>
            <pc:docMk/>
            <pc:sldMk cId="471284745" sldId="303"/>
            <ac:picMk id="5" creationId="{00000000-0000-0000-0000-000000000000}"/>
          </ac:picMkLst>
        </pc:picChg>
      </pc:sldChg>
      <pc:sldChg chg="modSp mod">
        <pc:chgData name="Gustavo Espitia" userId="04bf114dd0eb82c1" providerId="LiveId" clId="{B9884F79-A70B-431C-B844-5A301F36D415}" dt="2025-11-17T23:04:44.561" v="12" actId="20577"/>
        <pc:sldMkLst>
          <pc:docMk/>
          <pc:sldMk cId="792293689" sldId="305"/>
        </pc:sldMkLst>
        <pc:spChg chg="mod">
          <ac:chgData name="Gustavo Espitia" userId="04bf114dd0eb82c1" providerId="LiveId" clId="{B9884F79-A70B-431C-B844-5A301F36D415}" dt="2025-11-17T23:04:44.561" v="12" actId="20577"/>
          <ac:spMkLst>
            <pc:docMk/>
            <pc:sldMk cId="792293689" sldId="305"/>
            <ac:spMk id="3" creationId="{00000000-0000-0000-0000-000000000000}"/>
          </ac:spMkLst>
        </pc:spChg>
      </pc:sldChg>
      <pc:sldChg chg="addSp modSp new mod">
        <pc:chgData name="Gustavo Espitia" userId="04bf114dd0eb82c1" providerId="LiveId" clId="{B9884F79-A70B-431C-B844-5A301F36D415}" dt="2025-11-18T01:38:00.474" v="34" actId="1076"/>
        <pc:sldMkLst>
          <pc:docMk/>
          <pc:sldMk cId="3100670853" sldId="306"/>
        </pc:sldMkLst>
        <pc:spChg chg="add mod">
          <ac:chgData name="Gustavo Espitia" userId="04bf114dd0eb82c1" providerId="LiveId" clId="{B9884F79-A70B-431C-B844-5A301F36D415}" dt="2025-11-18T01:38:00.474" v="34" actId="1076"/>
          <ac:spMkLst>
            <pc:docMk/>
            <pc:sldMk cId="3100670853" sldId="306"/>
            <ac:spMk id="3" creationId="{CBA9D004-C6CA-21E0-BD23-B0FDBA5F7A27}"/>
          </ac:spMkLst>
        </pc:spChg>
        <pc:picChg chg="add mod">
          <ac:chgData name="Gustavo Espitia" userId="04bf114dd0eb82c1" providerId="LiveId" clId="{B9884F79-A70B-431C-B844-5A301F36D415}" dt="2025-11-18T01:35:05.926" v="19" actId="1076"/>
          <ac:picMkLst>
            <pc:docMk/>
            <pc:sldMk cId="3100670853" sldId="306"/>
            <ac:picMk id="1026" creationId="{446158FE-53CE-8900-D32D-FA3BF7AB48B6}"/>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C73CAE-1372-0E77-29F4-5594D7BB97F9}"/>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s-ES"/>
              <a:t>Haga clic para modificar el estilo de título del patrón</a:t>
            </a:r>
            <a:endParaRPr lang="es-CL"/>
          </a:p>
        </p:txBody>
      </p:sp>
      <p:sp>
        <p:nvSpPr>
          <p:cNvPr id="3" name="Subtítulo 2">
            <a:extLst>
              <a:ext uri="{FF2B5EF4-FFF2-40B4-BE49-F238E27FC236}">
                <a16:creationId xmlns:a16="http://schemas.microsoft.com/office/drawing/2014/main" id="{7CE4C2F4-5B8B-9ECE-5DC0-54F4ADE32610}"/>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L"/>
          </a:p>
        </p:txBody>
      </p:sp>
      <p:sp>
        <p:nvSpPr>
          <p:cNvPr id="4" name="Marcador de fecha 3">
            <a:extLst>
              <a:ext uri="{FF2B5EF4-FFF2-40B4-BE49-F238E27FC236}">
                <a16:creationId xmlns:a16="http://schemas.microsoft.com/office/drawing/2014/main" id="{3B09CBD1-11D9-7FA9-B156-D0725C54BB87}"/>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29-07-2026</a:t>
            </a:fld>
            <a:endParaRPr lang="es-CL"/>
          </a:p>
        </p:txBody>
      </p:sp>
      <p:sp>
        <p:nvSpPr>
          <p:cNvPr id="5" name="Marcador de pie de página 4">
            <a:extLst>
              <a:ext uri="{FF2B5EF4-FFF2-40B4-BE49-F238E27FC236}">
                <a16:creationId xmlns:a16="http://schemas.microsoft.com/office/drawing/2014/main" id="{448F51D3-274F-8DF1-F996-68E702F3049A}"/>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6" name="Marcador de número de diapositiva 5">
            <a:extLst>
              <a:ext uri="{FF2B5EF4-FFF2-40B4-BE49-F238E27FC236}">
                <a16:creationId xmlns:a16="http://schemas.microsoft.com/office/drawing/2014/main" id="{8E893938-E27D-030A-2916-CF23B91908FC}"/>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19483866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DB214A-A374-FC7B-672D-160885D0E6CA}"/>
              </a:ext>
            </a:extLst>
          </p:cNvPr>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8D3BABD2-1156-4D80-6F62-7675DC9025D4}"/>
              </a:ext>
            </a:extLst>
          </p:cNvPr>
          <p:cNvSpPr>
            <a:spLocks noGrp="1"/>
          </p:cNvSpPr>
          <p:nvPr>
            <p:ph idx="1"/>
          </p:nvPr>
        </p:nvSpPr>
        <p:spPr>
          <a:xfrm>
            <a:off x="838200" y="1825625"/>
            <a:ext cx="10515600" cy="4351338"/>
          </a:xfrm>
          <a:prstGeom prst="rect">
            <a:avLst/>
          </a:prstGeo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ACE7239D-CAA2-F000-156A-EB1BFDBDCE91}"/>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29-07-2026</a:t>
            </a:fld>
            <a:endParaRPr lang="es-CL"/>
          </a:p>
        </p:txBody>
      </p:sp>
      <p:sp>
        <p:nvSpPr>
          <p:cNvPr id="5" name="Marcador de pie de página 4">
            <a:extLst>
              <a:ext uri="{FF2B5EF4-FFF2-40B4-BE49-F238E27FC236}">
                <a16:creationId xmlns:a16="http://schemas.microsoft.com/office/drawing/2014/main" id="{20A82646-44AD-9075-AC2C-49C537E9FE52}"/>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6" name="Marcador de número de diapositiva 5">
            <a:extLst>
              <a:ext uri="{FF2B5EF4-FFF2-40B4-BE49-F238E27FC236}">
                <a16:creationId xmlns:a16="http://schemas.microsoft.com/office/drawing/2014/main" id="{E16CAC14-8E5C-E665-FBDF-60B930345D36}"/>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40051613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6E9FF32-F36D-2D79-FEAF-C855F6C852B6}"/>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6497F876-7F3B-3E56-1B42-D2979C93A51B}"/>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A8F76C32-FF7F-4640-2DFD-974F89937CE2}"/>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29-07-2026</a:t>
            </a:fld>
            <a:endParaRPr lang="es-CL"/>
          </a:p>
        </p:txBody>
      </p:sp>
      <p:sp>
        <p:nvSpPr>
          <p:cNvPr id="5" name="Marcador de pie de página 4">
            <a:extLst>
              <a:ext uri="{FF2B5EF4-FFF2-40B4-BE49-F238E27FC236}">
                <a16:creationId xmlns:a16="http://schemas.microsoft.com/office/drawing/2014/main" id="{EBD7EF72-57B3-A843-A016-61664B0338CF}"/>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6" name="Marcador de número de diapositiva 5">
            <a:extLst>
              <a:ext uri="{FF2B5EF4-FFF2-40B4-BE49-F238E27FC236}">
                <a16:creationId xmlns:a16="http://schemas.microsoft.com/office/drawing/2014/main" id="{72B8BBB4-1730-AAAB-708D-16C8203EFAF9}"/>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35657531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7F290A-78CA-5356-E470-F5D56483728C}"/>
              </a:ext>
            </a:extLst>
          </p:cNvPr>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DD26C34B-4880-966C-270B-423EF82315D4}"/>
              </a:ext>
            </a:extLst>
          </p:cNvPr>
          <p:cNvSpPr>
            <a:spLocks noGrp="1"/>
          </p:cNvSpPr>
          <p:nvPr>
            <p:ph sz="half" idx="1"/>
          </p:nvPr>
        </p:nvSpPr>
        <p:spPr>
          <a:xfrm>
            <a:off x="838200" y="1825625"/>
            <a:ext cx="5181600" cy="4351338"/>
          </a:xfrm>
          <a:prstGeom prst="rect">
            <a:avLst/>
          </a:prstGeo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contenido 3">
            <a:extLst>
              <a:ext uri="{FF2B5EF4-FFF2-40B4-BE49-F238E27FC236}">
                <a16:creationId xmlns:a16="http://schemas.microsoft.com/office/drawing/2014/main" id="{6D03C862-DAD2-3B5C-32BC-B6F1AABACAE3}"/>
              </a:ext>
            </a:extLst>
          </p:cNvPr>
          <p:cNvSpPr>
            <a:spLocks noGrp="1"/>
          </p:cNvSpPr>
          <p:nvPr>
            <p:ph sz="half" idx="2"/>
          </p:nvPr>
        </p:nvSpPr>
        <p:spPr>
          <a:xfrm>
            <a:off x="6172200" y="1825625"/>
            <a:ext cx="5181600" cy="4351338"/>
          </a:xfrm>
          <a:prstGeom prst="rect">
            <a:avLst/>
          </a:prstGeo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fecha 4">
            <a:extLst>
              <a:ext uri="{FF2B5EF4-FFF2-40B4-BE49-F238E27FC236}">
                <a16:creationId xmlns:a16="http://schemas.microsoft.com/office/drawing/2014/main" id="{0C484068-F1F9-4659-B94D-DD4B3D9FAFBC}"/>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29-07-2026</a:t>
            </a:fld>
            <a:endParaRPr lang="es-CL"/>
          </a:p>
        </p:txBody>
      </p:sp>
      <p:sp>
        <p:nvSpPr>
          <p:cNvPr id="6" name="Marcador de pie de página 5">
            <a:extLst>
              <a:ext uri="{FF2B5EF4-FFF2-40B4-BE49-F238E27FC236}">
                <a16:creationId xmlns:a16="http://schemas.microsoft.com/office/drawing/2014/main" id="{1FD42BFA-A14B-D680-680C-35380C4560C4}"/>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7" name="Marcador de número de diapositiva 6">
            <a:extLst>
              <a:ext uri="{FF2B5EF4-FFF2-40B4-BE49-F238E27FC236}">
                <a16:creationId xmlns:a16="http://schemas.microsoft.com/office/drawing/2014/main" id="{DB28EF57-EB91-A756-9B27-5DF61BF5ADD2}"/>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39543552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83046AC-2616-DBDA-B9DB-A889C54B4A3B}"/>
              </a:ext>
            </a:extLst>
          </p:cNvPr>
          <p:cNvSpPr>
            <a:spLocks noGrp="1"/>
          </p:cNvSpPr>
          <p:nvPr>
            <p:ph type="title"/>
          </p:nvPr>
        </p:nvSpPr>
        <p:spPr>
          <a:xfrm>
            <a:off x="839788" y="365125"/>
            <a:ext cx="10515600" cy="1325563"/>
          </a:xfrm>
          <a:prstGeom prst="rect">
            <a:avLst/>
          </a:prstGeom>
        </p:spPr>
        <p:txBody>
          <a:body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BEFA2B82-1002-F519-D0EF-8713C21C0873}"/>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415C5D11-7B35-A102-FFE1-17694111C6E6}"/>
              </a:ext>
            </a:extLst>
          </p:cNvPr>
          <p:cNvSpPr>
            <a:spLocks noGrp="1"/>
          </p:cNvSpPr>
          <p:nvPr>
            <p:ph sz="half" idx="2"/>
          </p:nvPr>
        </p:nvSpPr>
        <p:spPr>
          <a:xfrm>
            <a:off x="839788" y="2505075"/>
            <a:ext cx="5157787" cy="3684588"/>
          </a:xfrm>
          <a:prstGeom prst="rect">
            <a:avLst/>
          </a:prstGeo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texto 4">
            <a:extLst>
              <a:ext uri="{FF2B5EF4-FFF2-40B4-BE49-F238E27FC236}">
                <a16:creationId xmlns:a16="http://schemas.microsoft.com/office/drawing/2014/main" id="{86045141-4733-A781-65A0-579EB8ED54BB}"/>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6678F30E-5570-E57D-DA92-B96A4D94B2FE}"/>
              </a:ext>
            </a:extLst>
          </p:cNvPr>
          <p:cNvSpPr>
            <a:spLocks noGrp="1"/>
          </p:cNvSpPr>
          <p:nvPr>
            <p:ph sz="quarter" idx="4"/>
          </p:nvPr>
        </p:nvSpPr>
        <p:spPr>
          <a:xfrm>
            <a:off x="6172200" y="2505075"/>
            <a:ext cx="5183188" cy="3684588"/>
          </a:xfrm>
          <a:prstGeom prst="rect">
            <a:avLst/>
          </a:prstGeo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7" name="Marcador de fecha 6">
            <a:extLst>
              <a:ext uri="{FF2B5EF4-FFF2-40B4-BE49-F238E27FC236}">
                <a16:creationId xmlns:a16="http://schemas.microsoft.com/office/drawing/2014/main" id="{0BFD4CA5-2CE3-F14F-C86A-5D015440C5FE}"/>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29-07-2026</a:t>
            </a:fld>
            <a:endParaRPr lang="es-CL"/>
          </a:p>
        </p:txBody>
      </p:sp>
      <p:sp>
        <p:nvSpPr>
          <p:cNvPr id="8" name="Marcador de pie de página 7">
            <a:extLst>
              <a:ext uri="{FF2B5EF4-FFF2-40B4-BE49-F238E27FC236}">
                <a16:creationId xmlns:a16="http://schemas.microsoft.com/office/drawing/2014/main" id="{F3E6E4BB-2C57-9A6C-2575-7387351C39D3}"/>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9" name="Marcador de número de diapositiva 8">
            <a:extLst>
              <a:ext uri="{FF2B5EF4-FFF2-40B4-BE49-F238E27FC236}">
                <a16:creationId xmlns:a16="http://schemas.microsoft.com/office/drawing/2014/main" id="{431A2AEA-38C9-C39E-D996-FBDB41505314}"/>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8553033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90A526F-C368-D738-522A-350B1E39E02E}"/>
              </a:ext>
            </a:extLst>
          </p:cNvPr>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endParaRPr lang="es-CL"/>
          </a:p>
        </p:txBody>
      </p:sp>
      <p:sp>
        <p:nvSpPr>
          <p:cNvPr id="3" name="Marcador de fecha 2">
            <a:extLst>
              <a:ext uri="{FF2B5EF4-FFF2-40B4-BE49-F238E27FC236}">
                <a16:creationId xmlns:a16="http://schemas.microsoft.com/office/drawing/2014/main" id="{AE7887F2-D614-D353-E1C4-15EB37C75197}"/>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29-07-2026</a:t>
            </a:fld>
            <a:endParaRPr lang="es-CL"/>
          </a:p>
        </p:txBody>
      </p:sp>
      <p:sp>
        <p:nvSpPr>
          <p:cNvPr id="4" name="Marcador de pie de página 3">
            <a:extLst>
              <a:ext uri="{FF2B5EF4-FFF2-40B4-BE49-F238E27FC236}">
                <a16:creationId xmlns:a16="http://schemas.microsoft.com/office/drawing/2014/main" id="{4E7C8E12-5EB2-799D-9B41-FB484B641D78}"/>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5" name="Marcador de número de diapositiva 4">
            <a:extLst>
              <a:ext uri="{FF2B5EF4-FFF2-40B4-BE49-F238E27FC236}">
                <a16:creationId xmlns:a16="http://schemas.microsoft.com/office/drawing/2014/main" id="{5894CE51-EC7F-99C5-42C3-DA7246D490BD}"/>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1358819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97A82FCC-020A-2C03-043B-61E3F3384532}"/>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29-07-2026</a:t>
            </a:fld>
            <a:endParaRPr lang="es-CL"/>
          </a:p>
        </p:txBody>
      </p:sp>
      <p:sp>
        <p:nvSpPr>
          <p:cNvPr id="3" name="Marcador de pie de página 2">
            <a:extLst>
              <a:ext uri="{FF2B5EF4-FFF2-40B4-BE49-F238E27FC236}">
                <a16:creationId xmlns:a16="http://schemas.microsoft.com/office/drawing/2014/main" id="{81AA82E9-D91D-B95C-933E-75B257408F1D}"/>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4" name="Marcador de número de diapositiva 3">
            <a:extLst>
              <a:ext uri="{FF2B5EF4-FFF2-40B4-BE49-F238E27FC236}">
                <a16:creationId xmlns:a16="http://schemas.microsoft.com/office/drawing/2014/main" id="{88E1F4E0-DC93-F781-52E1-BF3418929A5D}"/>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34337754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605BFC6-6F2B-43E0-C787-3EEA1E669617}"/>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DE05E2AF-6A4F-688A-4B5C-046578F6C455}"/>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texto 3">
            <a:extLst>
              <a:ext uri="{FF2B5EF4-FFF2-40B4-BE49-F238E27FC236}">
                <a16:creationId xmlns:a16="http://schemas.microsoft.com/office/drawing/2014/main" id="{F7449FDB-5AB0-A875-C0A1-06E5C7B779D5}"/>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FD9BB57-9060-5952-AADD-CC8707DF150E}"/>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29-07-2026</a:t>
            </a:fld>
            <a:endParaRPr lang="es-CL"/>
          </a:p>
        </p:txBody>
      </p:sp>
      <p:sp>
        <p:nvSpPr>
          <p:cNvPr id="6" name="Marcador de pie de página 5">
            <a:extLst>
              <a:ext uri="{FF2B5EF4-FFF2-40B4-BE49-F238E27FC236}">
                <a16:creationId xmlns:a16="http://schemas.microsoft.com/office/drawing/2014/main" id="{9D3260AC-9D48-86D3-A6FF-254B67433899}"/>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7" name="Marcador de número de diapositiva 6">
            <a:extLst>
              <a:ext uri="{FF2B5EF4-FFF2-40B4-BE49-F238E27FC236}">
                <a16:creationId xmlns:a16="http://schemas.microsoft.com/office/drawing/2014/main" id="{5A68E30D-109C-495F-6B31-6B98155E8374}"/>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26548990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AB7E815-A8B2-602B-418B-BCE1EA3E4674}"/>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s-ES"/>
              <a:t>Haga clic para modificar el estilo de título del patrón</a:t>
            </a:r>
            <a:endParaRPr lang="es-CL"/>
          </a:p>
        </p:txBody>
      </p:sp>
      <p:sp>
        <p:nvSpPr>
          <p:cNvPr id="3" name="Marcador de posición de imagen 2">
            <a:extLst>
              <a:ext uri="{FF2B5EF4-FFF2-40B4-BE49-F238E27FC236}">
                <a16:creationId xmlns:a16="http://schemas.microsoft.com/office/drawing/2014/main" id="{B321B1EB-EC16-609B-1DE3-63943DE2DCF6}"/>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L"/>
          </a:p>
        </p:txBody>
      </p:sp>
      <p:sp>
        <p:nvSpPr>
          <p:cNvPr id="4" name="Marcador de texto 3">
            <a:extLst>
              <a:ext uri="{FF2B5EF4-FFF2-40B4-BE49-F238E27FC236}">
                <a16:creationId xmlns:a16="http://schemas.microsoft.com/office/drawing/2014/main" id="{9999F8FB-3D61-D2A4-1EDE-B0DE094A6CB3}"/>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EE9E3EB-70A4-7FCB-41EB-6AEEB9238E1E}"/>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29-07-2026</a:t>
            </a:fld>
            <a:endParaRPr lang="es-CL"/>
          </a:p>
        </p:txBody>
      </p:sp>
      <p:sp>
        <p:nvSpPr>
          <p:cNvPr id="6" name="Marcador de pie de página 5">
            <a:extLst>
              <a:ext uri="{FF2B5EF4-FFF2-40B4-BE49-F238E27FC236}">
                <a16:creationId xmlns:a16="http://schemas.microsoft.com/office/drawing/2014/main" id="{508DC6F8-E5E8-72FB-298A-D790FEDE024D}"/>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7" name="Marcador de número de diapositiva 6">
            <a:extLst>
              <a:ext uri="{FF2B5EF4-FFF2-40B4-BE49-F238E27FC236}">
                <a16:creationId xmlns:a16="http://schemas.microsoft.com/office/drawing/2014/main" id="{45721CA5-FDCF-1BAD-6C66-D285F479375A}"/>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1724679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AE5C08-C747-5D28-D0E6-DBEB0986C43B}"/>
              </a:ext>
            </a:extLst>
          </p:cNvPr>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7F8E8FAE-6BF7-34C8-AD87-27F8E5E9BDE2}"/>
              </a:ext>
            </a:extLst>
          </p:cNvPr>
          <p:cNvSpPr>
            <a:spLocks noGrp="1"/>
          </p:cNvSpPr>
          <p:nvPr>
            <p:ph type="body" orient="vert" idx="1"/>
          </p:nvPr>
        </p:nvSpPr>
        <p:spPr>
          <a:xfrm>
            <a:off x="838200" y="1825625"/>
            <a:ext cx="10515600" cy="4351338"/>
          </a:xfrm>
          <a:prstGeom prst="rect">
            <a:avLst/>
          </a:prstGeo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5CC42C2F-F657-8097-D5EF-9796F358B5BA}"/>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29-07-2026</a:t>
            </a:fld>
            <a:endParaRPr lang="es-CL"/>
          </a:p>
        </p:txBody>
      </p:sp>
      <p:sp>
        <p:nvSpPr>
          <p:cNvPr id="5" name="Marcador de pie de página 4">
            <a:extLst>
              <a:ext uri="{FF2B5EF4-FFF2-40B4-BE49-F238E27FC236}">
                <a16:creationId xmlns:a16="http://schemas.microsoft.com/office/drawing/2014/main" id="{5EE8AEE2-0D86-23D3-9BF5-D5D7BDE30024}"/>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6" name="Marcador de número de diapositiva 5">
            <a:extLst>
              <a:ext uri="{FF2B5EF4-FFF2-40B4-BE49-F238E27FC236}">
                <a16:creationId xmlns:a16="http://schemas.microsoft.com/office/drawing/2014/main" id="{16118390-B62C-B161-3F15-53ABFC4DCF9A}"/>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5745133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6A62417-0699-4811-1ADA-D4D01A0B3F69}"/>
              </a:ext>
            </a:extLst>
          </p:cNvPr>
          <p:cNvSpPr>
            <a:spLocks noGrp="1"/>
          </p:cNvSpPr>
          <p:nvPr>
            <p:ph type="title" orient="vert"/>
          </p:nvPr>
        </p:nvSpPr>
        <p:spPr>
          <a:xfrm>
            <a:off x="8724900" y="365125"/>
            <a:ext cx="2628900" cy="5811838"/>
          </a:xfrm>
          <a:prstGeom prst="rect">
            <a:avLst/>
          </a:prstGeom>
        </p:spPr>
        <p:txBody>
          <a:bodyPr vert="eaVert"/>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F9FB800D-58D4-5AD3-B6AB-9EF95990B5BC}"/>
              </a:ext>
            </a:extLst>
          </p:cNvPr>
          <p:cNvSpPr>
            <a:spLocks noGrp="1"/>
          </p:cNvSpPr>
          <p:nvPr>
            <p:ph type="body" orient="vert" idx="1"/>
          </p:nvPr>
        </p:nvSpPr>
        <p:spPr>
          <a:xfrm>
            <a:off x="838200" y="365125"/>
            <a:ext cx="7734300" cy="5811838"/>
          </a:xfrm>
          <a:prstGeom prst="rect">
            <a:avLst/>
          </a:prstGeo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03B7669B-389D-C7C2-2A6B-70DD7BAA8EE7}"/>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29-07-2026</a:t>
            </a:fld>
            <a:endParaRPr lang="es-CL"/>
          </a:p>
        </p:txBody>
      </p:sp>
      <p:sp>
        <p:nvSpPr>
          <p:cNvPr id="5" name="Marcador de pie de página 4">
            <a:extLst>
              <a:ext uri="{FF2B5EF4-FFF2-40B4-BE49-F238E27FC236}">
                <a16:creationId xmlns:a16="http://schemas.microsoft.com/office/drawing/2014/main" id="{DB008598-1DB1-B2C7-A60D-F01D184A7249}"/>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6" name="Marcador de número de diapositiva 5">
            <a:extLst>
              <a:ext uri="{FF2B5EF4-FFF2-40B4-BE49-F238E27FC236}">
                <a16:creationId xmlns:a16="http://schemas.microsoft.com/office/drawing/2014/main" id="{4A8ADBF9-738E-A9FC-CCD4-E561948A5942}"/>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20510368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5708757-7C56-72B4-AA03-BBFA91E97489}"/>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s-ES"/>
              <a:t>Haga clic para modificar el estilo de título del patrón</a:t>
            </a:r>
            <a:endParaRPr lang="es-CL"/>
          </a:p>
        </p:txBody>
      </p:sp>
      <p:sp>
        <p:nvSpPr>
          <p:cNvPr id="3" name="Subtítulo 2">
            <a:extLst>
              <a:ext uri="{FF2B5EF4-FFF2-40B4-BE49-F238E27FC236}">
                <a16:creationId xmlns:a16="http://schemas.microsoft.com/office/drawing/2014/main" id="{83D7FF58-1C20-5781-BB85-71C6952FEC73}"/>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L"/>
          </a:p>
        </p:txBody>
      </p:sp>
      <p:sp>
        <p:nvSpPr>
          <p:cNvPr id="4" name="Marcador de fecha 3">
            <a:extLst>
              <a:ext uri="{FF2B5EF4-FFF2-40B4-BE49-F238E27FC236}">
                <a16:creationId xmlns:a16="http://schemas.microsoft.com/office/drawing/2014/main" id="{C31BDF1D-FF21-A904-E1A3-524BBCBB97F1}"/>
              </a:ext>
            </a:extLst>
          </p:cNvPr>
          <p:cNvSpPr>
            <a:spLocks noGrp="1"/>
          </p:cNvSpPr>
          <p:nvPr>
            <p:ph type="dt" sz="half" idx="10"/>
          </p:nvPr>
        </p:nvSpPr>
        <p:spPr>
          <a:xfrm>
            <a:off x="838200" y="6356350"/>
            <a:ext cx="2743200" cy="365125"/>
          </a:xfrm>
          <a:prstGeom prst="rect">
            <a:avLst/>
          </a:prstGeom>
        </p:spPr>
        <p:txBody>
          <a:bodyPr/>
          <a:lstStyle/>
          <a:p>
            <a:fld id="{FE75D0BD-ACF5-4B39-9BB7-A05B5FCB2C04}" type="datetimeFigureOut">
              <a:rPr lang="es-CL" smtClean="0"/>
              <a:t>29-07-2026</a:t>
            </a:fld>
            <a:endParaRPr lang="es-CL"/>
          </a:p>
        </p:txBody>
      </p:sp>
      <p:sp>
        <p:nvSpPr>
          <p:cNvPr id="5" name="Marcador de pie de página 4">
            <a:extLst>
              <a:ext uri="{FF2B5EF4-FFF2-40B4-BE49-F238E27FC236}">
                <a16:creationId xmlns:a16="http://schemas.microsoft.com/office/drawing/2014/main" id="{32513B60-20F9-D28C-54DC-462DED1E76A7}"/>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6" name="Marcador de número de diapositiva 5">
            <a:extLst>
              <a:ext uri="{FF2B5EF4-FFF2-40B4-BE49-F238E27FC236}">
                <a16:creationId xmlns:a16="http://schemas.microsoft.com/office/drawing/2014/main" id="{653FF83C-9B4F-3ABA-8B0A-23F8B60C85B5}"/>
              </a:ext>
            </a:extLst>
          </p:cNvPr>
          <p:cNvSpPr>
            <a:spLocks noGrp="1"/>
          </p:cNvSpPr>
          <p:nvPr>
            <p:ph type="sldNum" sz="quarter" idx="12"/>
          </p:nvPr>
        </p:nvSpPr>
        <p:spPr>
          <a:xfrm>
            <a:off x="8610600" y="6356350"/>
            <a:ext cx="2743200" cy="365125"/>
          </a:xfrm>
          <a:prstGeom prst="rect">
            <a:avLst/>
          </a:prstGeom>
        </p:spPr>
        <p:txBody>
          <a:bodyPr/>
          <a:lstStyle/>
          <a:p>
            <a:fld id="{C98F0C76-2B86-45FD-85C5-5E9CB9CDCE07}" type="slidenum">
              <a:rPr lang="es-CL" smtClean="0"/>
              <a:t>‹Nº›</a:t>
            </a:fld>
            <a:endParaRPr lang="es-CL"/>
          </a:p>
        </p:txBody>
      </p:sp>
    </p:spTree>
    <p:extLst>
      <p:ext uri="{BB962C8B-B14F-4D97-AF65-F5344CB8AC3E}">
        <p14:creationId xmlns:p14="http://schemas.microsoft.com/office/powerpoint/2010/main" val="38265805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CFA41EC-D879-062C-DD14-164322F4F6C9}"/>
              </a:ext>
            </a:extLst>
          </p:cNvPr>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endParaRPr lang="es-CL"/>
          </a:p>
        </p:txBody>
      </p:sp>
      <p:sp>
        <p:nvSpPr>
          <p:cNvPr id="3" name="Marcador de fecha 2">
            <a:extLst>
              <a:ext uri="{FF2B5EF4-FFF2-40B4-BE49-F238E27FC236}">
                <a16:creationId xmlns:a16="http://schemas.microsoft.com/office/drawing/2014/main" id="{DEFC4250-B13B-D0A4-1CD3-5F02F86AF384}"/>
              </a:ext>
            </a:extLst>
          </p:cNvPr>
          <p:cNvSpPr>
            <a:spLocks noGrp="1"/>
          </p:cNvSpPr>
          <p:nvPr>
            <p:ph type="dt" sz="half" idx="10"/>
          </p:nvPr>
        </p:nvSpPr>
        <p:spPr>
          <a:xfrm>
            <a:off x="838200" y="6356350"/>
            <a:ext cx="2743200" cy="365125"/>
          </a:xfrm>
          <a:prstGeom prst="rect">
            <a:avLst/>
          </a:prstGeom>
        </p:spPr>
        <p:txBody>
          <a:bodyPr/>
          <a:lstStyle/>
          <a:p>
            <a:fld id="{FE75D0BD-ACF5-4B39-9BB7-A05B5FCB2C04}" type="datetimeFigureOut">
              <a:rPr lang="es-CL" smtClean="0"/>
              <a:t>29-07-2026</a:t>
            </a:fld>
            <a:endParaRPr lang="es-CL"/>
          </a:p>
        </p:txBody>
      </p:sp>
      <p:sp>
        <p:nvSpPr>
          <p:cNvPr id="4" name="Marcador de pie de página 3">
            <a:extLst>
              <a:ext uri="{FF2B5EF4-FFF2-40B4-BE49-F238E27FC236}">
                <a16:creationId xmlns:a16="http://schemas.microsoft.com/office/drawing/2014/main" id="{2CF54AFA-A44A-728E-671B-7AEA7A8AED2E}"/>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5" name="Marcador de número de diapositiva 4">
            <a:extLst>
              <a:ext uri="{FF2B5EF4-FFF2-40B4-BE49-F238E27FC236}">
                <a16:creationId xmlns:a16="http://schemas.microsoft.com/office/drawing/2014/main" id="{26693744-1A14-C671-8370-F0B02756E249}"/>
              </a:ext>
            </a:extLst>
          </p:cNvPr>
          <p:cNvSpPr>
            <a:spLocks noGrp="1"/>
          </p:cNvSpPr>
          <p:nvPr>
            <p:ph type="sldNum" sz="quarter" idx="12"/>
          </p:nvPr>
        </p:nvSpPr>
        <p:spPr>
          <a:xfrm>
            <a:off x="8610600" y="6356350"/>
            <a:ext cx="2743200" cy="365125"/>
          </a:xfrm>
          <a:prstGeom prst="rect">
            <a:avLst/>
          </a:prstGeom>
        </p:spPr>
        <p:txBody>
          <a:bodyPr/>
          <a:lstStyle/>
          <a:p>
            <a:fld id="{C98F0C76-2B86-45FD-85C5-5E9CB9CDCE07}" type="slidenum">
              <a:rPr lang="es-CL" smtClean="0"/>
              <a:t>‹Nº›</a:t>
            </a:fld>
            <a:endParaRPr lang="es-CL"/>
          </a:p>
        </p:txBody>
      </p:sp>
    </p:spTree>
    <p:extLst>
      <p:ext uri="{BB962C8B-B14F-4D97-AF65-F5344CB8AC3E}">
        <p14:creationId xmlns:p14="http://schemas.microsoft.com/office/powerpoint/2010/main" val="15328912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Diseño personaliza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4038B8-1949-8C39-88A2-B16AEE4A3E7C}"/>
              </a:ext>
            </a:extLst>
          </p:cNvPr>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endParaRPr lang="es-CL"/>
          </a:p>
        </p:txBody>
      </p:sp>
      <p:sp>
        <p:nvSpPr>
          <p:cNvPr id="4" name="Marcador de pie de página 3">
            <a:extLst>
              <a:ext uri="{FF2B5EF4-FFF2-40B4-BE49-F238E27FC236}">
                <a16:creationId xmlns:a16="http://schemas.microsoft.com/office/drawing/2014/main" id="{1BD013F8-BAEB-A555-E1C7-8FDE4FB2B61B}"/>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5" name="Marcador de número de diapositiva 4">
            <a:extLst>
              <a:ext uri="{FF2B5EF4-FFF2-40B4-BE49-F238E27FC236}">
                <a16:creationId xmlns:a16="http://schemas.microsoft.com/office/drawing/2014/main" id="{4BC1ED81-8412-3CCE-5886-4AF66AC8EACE}"/>
              </a:ext>
            </a:extLst>
          </p:cNvPr>
          <p:cNvSpPr>
            <a:spLocks noGrp="1"/>
          </p:cNvSpPr>
          <p:nvPr>
            <p:ph type="sldNum" sz="quarter" idx="12"/>
          </p:nvPr>
        </p:nvSpPr>
        <p:spPr>
          <a:xfrm>
            <a:off x="8610600" y="6356350"/>
            <a:ext cx="2743200" cy="365125"/>
          </a:xfrm>
          <a:prstGeom prst="rect">
            <a:avLst/>
          </a:prstGeom>
        </p:spPr>
        <p:txBody>
          <a:bodyPr/>
          <a:lstStyle/>
          <a:p>
            <a:fld id="{C98F0C76-2B86-45FD-85C5-5E9CB9CDCE07}" type="slidenum">
              <a:rPr lang="es-CL" smtClean="0"/>
              <a:t>‹Nº›</a:t>
            </a:fld>
            <a:endParaRPr lang="es-CL"/>
          </a:p>
        </p:txBody>
      </p:sp>
    </p:spTree>
    <p:extLst>
      <p:ext uri="{BB962C8B-B14F-4D97-AF65-F5344CB8AC3E}">
        <p14:creationId xmlns:p14="http://schemas.microsoft.com/office/powerpoint/2010/main" val="31845721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Diseño personaliza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37B7575-9229-E947-8503-2F9463685155}"/>
              </a:ext>
            </a:extLst>
          </p:cNvPr>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endParaRPr lang="es-CL"/>
          </a:p>
        </p:txBody>
      </p:sp>
      <p:sp>
        <p:nvSpPr>
          <p:cNvPr id="3" name="Marcador de fecha 2">
            <a:extLst>
              <a:ext uri="{FF2B5EF4-FFF2-40B4-BE49-F238E27FC236}">
                <a16:creationId xmlns:a16="http://schemas.microsoft.com/office/drawing/2014/main" id="{F1C75D64-1FEE-B6E8-4478-64952F6D2486}"/>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29-07-2026</a:t>
            </a:fld>
            <a:endParaRPr lang="es-CL"/>
          </a:p>
        </p:txBody>
      </p:sp>
      <p:sp>
        <p:nvSpPr>
          <p:cNvPr id="4" name="Marcador de pie de página 3">
            <a:extLst>
              <a:ext uri="{FF2B5EF4-FFF2-40B4-BE49-F238E27FC236}">
                <a16:creationId xmlns:a16="http://schemas.microsoft.com/office/drawing/2014/main" id="{A83383FD-3900-09D0-BB5F-FC299A27FCEB}"/>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5" name="Marcador de número de diapositiva 4">
            <a:extLst>
              <a:ext uri="{FF2B5EF4-FFF2-40B4-BE49-F238E27FC236}">
                <a16:creationId xmlns:a16="http://schemas.microsoft.com/office/drawing/2014/main" id="{6ABAF726-ED39-FBFA-D4B9-32E7EEDD1204}"/>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15402616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Diseño personaliza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2386B2-4EAB-B671-5B4B-04D51578E6C1}"/>
              </a:ext>
            </a:extLst>
          </p:cNvPr>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endParaRPr lang="es-CL"/>
          </a:p>
        </p:txBody>
      </p:sp>
      <p:sp>
        <p:nvSpPr>
          <p:cNvPr id="3" name="Marcador de fecha 2">
            <a:extLst>
              <a:ext uri="{FF2B5EF4-FFF2-40B4-BE49-F238E27FC236}">
                <a16:creationId xmlns:a16="http://schemas.microsoft.com/office/drawing/2014/main" id="{1B7668C0-16FA-C732-C4BC-2C9A264519FD}"/>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29-07-2026</a:t>
            </a:fld>
            <a:endParaRPr lang="es-CL"/>
          </a:p>
        </p:txBody>
      </p:sp>
      <p:sp>
        <p:nvSpPr>
          <p:cNvPr id="4" name="Marcador de pie de página 3">
            <a:extLst>
              <a:ext uri="{FF2B5EF4-FFF2-40B4-BE49-F238E27FC236}">
                <a16:creationId xmlns:a16="http://schemas.microsoft.com/office/drawing/2014/main" id="{CF1A8139-5833-CDEE-F9F4-C70B45B332B3}"/>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5" name="Marcador de número de diapositiva 4">
            <a:extLst>
              <a:ext uri="{FF2B5EF4-FFF2-40B4-BE49-F238E27FC236}">
                <a16:creationId xmlns:a16="http://schemas.microsoft.com/office/drawing/2014/main" id="{CB1E1363-8D69-ADAE-5FB9-C5A6557B352A}"/>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6887354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Diseño personaliza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DFD319-7B1C-F79F-4024-461359D43C50}"/>
              </a:ext>
            </a:extLst>
          </p:cNvPr>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endParaRPr lang="es-CL"/>
          </a:p>
        </p:txBody>
      </p:sp>
      <p:sp>
        <p:nvSpPr>
          <p:cNvPr id="3" name="Marcador de fecha 2">
            <a:extLst>
              <a:ext uri="{FF2B5EF4-FFF2-40B4-BE49-F238E27FC236}">
                <a16:creationId xmlns:a16="http://schemas.microsoft.com/office/drawing/2014/main" id="{5ED2C224-98DB-B8D8-42B8-7312F21F25D0}"/>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29-07-2026</a:t>
            </a:fld>
            <a:endParaRPr lang="es-CL"/>
          </a:p>
        </p:txBody>
      </p:sp>
      <p:sp>
        <p:nvSpPr>
          <p:cNvPr id="4" name="Marcador de pie de página 3">
            <a:extLst>
              <a:ext uri="{FF2B5EF4-FFF2-40B4-BE49-F238E27FC236}">
                <a16:creationId xmlns:a16="http://schemas.microsoft.com/office/drawing/2014/main" id="{F4236AD4-89FE-2F8E-04D1-2861EE2D96C2}"/>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5" name="Marcador de número de diapositiva 4">
            <a:extLst>
              <a:ext uri="{FF2B5EF4-FFF2-40B4-BE49-F238E27FC236}">
                <a16:creationId xmlns:a16="http://schemas.microsoft.com/office/drawing/2014/main" id="{884DCA76-4233-CB47-BE68-20AF5BDDDD3A}"/>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16396786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3FDE5E5-BCF6-7974-457B-B8F398BE9D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dirty="0"/>
              <a:t>Haga clic para modificar el estilo de título del patrón</a:t>
            </a:r>
            <a:endParaRPr lang="es-CL" dirty="0"/>
          </a:p>
        </p:txBody>
      </p:sp>
      <p:sp>
        <p:nvSpPr>
          <p:cNvPr id="3" name="Marcador de texto 2">
            <a:extLst>
              <a:ext uri="{FF2B5EF4-FFF2-40B4-BE49-F238E27FC236}">
                <a16:creationId xmlns:a16="http://schemas.microsoft.com/office/drawing/2014/main" id="{DABB2BB1-36C0-F043-552A-AA3645FA8F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CL" dirty="0"/>
          </a:p>
        </p:txBody>
      </p:sp>
      <p:sp>
        <p:nvSpPr>
          <p:cNvPr id="4" name="Marcador de fecha 3">
            <a:extLst>
              <a:ext uri="{FF2B5EF4-FFF2-40B4-BE49-F238E27FC236}">
                <a16:creationId xmlns:a16="http://schemas.microsoft.com/office/drawing/2014/main" id="{75DC48A3-465C-445E-2624-2C2401DF8C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B20993B-295F-497E-8BF1-66CF625B8F25}" type="datetimeFigureOut">
              <a:rPr lang="es-CL" smtClean="0"/>
              <a:t>29-07-2026</a:t>
            </a:fld>
            <a:endParaRPr lang="es-CL"/>
          </a:p>
        </p:txBody>
      </p:sp>
      <p:sp>
        <p:nvSpPr>
          <p:cNvPr id="5" name="Marcador de pie de página 4">
            <a:extLst>
              <a:ext uri="{FF2B5EF4-FFF2-40B4-BE49-F238E27FC236}">
                <a16:creationId xmlns:a16="http://schemas.microsoft.com/office/drawing/2014/main" id="{8A88CDC4-4664-DA05-B45D-E13CF652753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CL" dirty="0"/>
          </a:p>
        </p:txBody>
      </p:sp>
      <p:sp>
        <p:nvSpPr>
          <p:cNvPr id="6" name="Marcador de número de diapositiva 5">
            <a:extLst>
              <a:ext uri="{FF2B5EF4-FFF2-40B4-BE49-F238E27FC236}">
                <a16:creationId xmlns:a16="http://schemas.microsoft.com/office/drawing/2014/main" id="{86D58E83-E01E-93EB-6331-EFC3A80CAB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39FB5D8-4CD1-4709-8409-76BD15442C30}" type="slidenum">
              <a:rPr lang="es-CL" smtClean="0"/>
              <a:t>‹Nº›</a:t>
            </a:fld>
            <a:endParaRPr lang="es-CL"/>
          </a:p>
        </p:txBody>
      </p:sp>
      <p:sp>
        <p:nvSpPr>
          <p:cNvPr id="8" name="Rectángulo 7">
            <a:extLst>
              <a:ext uri="{FF2B5EF4-FFF2-40B4-BE49-F238E27FC236}">
                <a16:creationId xmlns:a16="http://schemas.microsoft.com/office/drawing/2014/main" id="{7E0422A9-ADF6-60CE-E7B2-80581821B4F0}"/>
              </a:ext>
            </a:extLst>
          </p:cNvPr>
          <p:cNvSpPr/>
          <p:nvPr userDrawn="1"/>
        </p:nvSpPr>
        <p:spPr>
          <a:xfrm>
            <a:off x="2047284" y="6651652"/>
            <a:ext cx="10144715" cy="202301"/>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dirty="0"/>
          </a:p>
        </p:txBody>
      </p:sp>
      <p:sp>
        <p:nvSpPr>
          <p:cNvPr id="9" name="Rectángulo 8">
            <a:extLst>
              <a:ext uri="{FF2B5EF4-FFF2-40B4-BE49-F238E27FC236}">
                <a16:creationId xmlns:a16="http://schemas.microsoft.com/office/drawing/2014/main" id="{ABA62105-7EA9-6B32-6A29-6297ACABB682}"/>
              </a:ext>
            </a:extLst>
          </p:cNvPr>
          <p:cNvSpPr/>
          <p:nvPr userDrawn="1"/>
        </p:nvSpPr>
        <p:spPr>
          <a:xfrm>
            <a:off x="0" y="6651652"/>
            <a:ext cx="2031101" cy="202301"/>
          </a:xfrm>
          <a:prstGeom prst="rect">
            <a:avLst/>
          </a:prstGeom>
          <a:solidFill>
            <a:schemeClr val="accent4">
              <a:lumMod val="50000"/>
            </a:schemeClr>
          </a:solidFill>
          <a:ln>
            <a:solidFill>
              <a:schemeClr val="accent4">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25" name="Imagen 24">
            <a:extLst>
              <a:ext uri="{FF2B5EF4-FFF2-40B4-BE49-F238E27FC236}">
                <a16:creationId xmlns:a16="http://schemas.microsoft.com/office/drawing/2014/main" id="{0763AAE4-BD90-8D7B-1821-454FBF9C7BE5}"/>
              </a:ext>
            </a:extLst>
          </p:cNvPr>
          <p:cNvPicPr>
            <a:picLocks noChangeAspect="1"/>
          </p:cNvPicPr>
          <p:nvPr userDrawn="1"/>
        </p:nvPicPr>
        <p:blipFill>
          <a:blip r:embed="rId19"/>
          <a:srcRect l="13043" t="34493" r="11593" b="34606"/>
          <a:stretch/>
        </p:blipFill>
        <p:spPr>
          <a:xfrm>
            <a:off x="0" y="0"/>
            <a:ext cx="2103929" cy="862673"/>
          </a:xfrm>
          <a:prstGeom prst="rect">
            <a:avLst/>
          </a:prstGeom>
        </p:spPr>
      </p:pic>
    </p:spTree>
    <p:extLst>
      <p:ext uri="{BB962C8B-B14F-4D97-AF65-F5344CB8AC3E}">
        <p14:creationId xmlns:p14="http://schemas.microsoft.com/office/powerpoint/2010/main" val="36817779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49" r:id="rId12"/>
    <p:sldLayoutId id="2147483697" r:id="rId13"/>
    <p:sldLayoutId id="2147483698" r:id="rId14"/>
    <p:sldLayoutId id="2147483699" r:id="rId15"/>
    <p:sldLayoutId id="2147483700" r:id="rId16"/>
    <p:sldLayoutId id="2147483701"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15.png"/><Relationship Id="rId4" Type="http://schemas.openxmlformats.org/officeDocument/2006/relationships/image" Target="../media/image14.png"/></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15.png"/><Relationship Id="rId4" Type="http://schemas.openxmlformats.org/officeDocument/2006/relationships/image" Target="../media/image14.png"/></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9.png"/><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4.png"/><Relationship Id="rId5" Type="http://schemas.openxmlformats.org/officeDocument/2006/relationships/image" Target="../media/image22.svg"/><Relationship Id="rId4" Type="http://schemas.openxmlformats.org/officeDocument/2006/relationships/image" Target="../media/image21.png"/></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26.png"/></Relationships>
</file>

<file path=ppt/slides/_rels/slide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BC965177-F7A2-72F0-D855-37EA74B4E7A7}"/>
              </a:ext>
            </a:extLst>
          </p:cNvPr>
          <p:cNvGrpSpPr/>
          <p:nvPr/>
        </p:nvGrpSpPr>
        <p:grpSpPr>
          <a:xfrm>
            <a:off x="0" y="-176714"/>
            <a:ext cx="12192000" cy="6868027"/>
            <a:chOff x="0" y="-176714"/>
            <a:chExt cx="12192000" cy="6868027"/>
          </a:xfrm>
        </p:grpSpPr>
        <p:pic>
          <p:nvPicPr>
            <p:cNvPr id="5" name="Imagen 4"/>
            <p:cNvPicPr>
              <a:picLocks noChangeAspect="1"/>
            </p:cNvPicPr>
            <p:nvPr/>
          </p:nvPicPr>
          <p:blipFill>
            <a:blip r:embed="rId2"/>
            <a:stretch>
              <a:fillRect/>
            </a:stretch>
          </p:blipFill>
          <p:spPr>
            <a:xfrm>
              <a:off x="0" y="-176714"/>
              <a:ext cx="12192000" cy="6868027"/>
            </a:xfrm>
            <a:prstGeom prst="rect">
              <a:avLst/>
            </a:prstGeom>
          </p:spPr>
        </p:pic>
        <p:sp>
          <p:nvSpPr>
            <p:cNvPr id="2" name="Rectángulo 1">
              <a:extLst>
                <a:ext uri="{FF2B5EF4-FFF2-40B4-BE49-F238E27FC236}">
                  <a16:creationId xmlns:a16="http://schemas.microsoft.com/office/drawing/2014/main" id="{6AA1F365-EF9D-BC5F-30A2-38B938E1C939}"/>
                </a:ext>
              </a:extLst>
            </p:cNvPr>
            <p:cNvSpPr/>
            <p:nvPr/>
          </p:nvSpPr>
          <p:spPr>
            <a:xfrm>
              <a:off x="4959458" y="5796366"/>
              <a:ext cx="2076773" cy="201478"/>
            </a:xfrm>
            <a:prstGeom prst="rect">
              <a:avLst/>
            </a:prstGeom>
            <a:solidFill>
              <a:schemeClr val="tx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dirty="0"/>
            </a:p>
          </p:txBody>
        </p:sp>
      </p:grpSp>
    </p:spTree>
    <p:extLst>
      <p:ext uri="{BB962C8B-B14F-4D97-AF65-F5344CB8AC3E}">
        <p14:creationId xmlns:p14="http://schemas.microsoft.com/office/powerpoint/2010/main" val="4712847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1325563"/>
          </a:xfrm>
        </p:spPr>
        <p:txBody>
          <a:bodyPr/>
          <a:lstStyle/>
          <a:p>
            <a:r>
              <a:rPr lang="es-MX" b="1" dirty="0">
                <a:solidFill>
                  <a:srgbClr val="002060"/>
                </a:solidFill>
              </a:rPr>
              <a:t>Gustavo Espitia </a:t>
            </a:r>
            <a:r>
              <a:rPr lang="es-MX" b="1" dirty="0" err="1">
                <a:solidFill>
                  <a:srgbClr val="002060"/>
                </a:solidFill>
              </a:rPr>
              <a:t>Tupaz</a:t>
            </a:r>
            <a:endParaRPr lang="es-MX" b="1" dirty="0">
              <a:solidFill>
                <a:srgbClr val="002060"/>
              </a:solidFill>
            </a:endParaRPr>
          </a:p>
        </p:txBody>
      </p:sp>
      <p:sp>
        <p:nvSpPr>
          <p:cNvPr id="3" name="Marcador de contenido 2"/>
          <p:cNvSpPr>
            <a:spLocks noGrp="1"/>
          </p:cNvSpPr>
          <p:nvPr>
            <p:ph idx="1"/>
          </p:nvPr>
        </p:nvSpPr>
        <p:spPr>
          <a:xfrm>
            <a:off x="838200" y="1825625"/>
            <a:ext cx="10515600" cy="4351338"/>
          </a:xfrm>
        </p:spPr>
        <p:txBody>
          <a:bodyPr>
            <a:normAutofit lnSpcReduction="10000"/>
          </a:bodyPr>
          <a:lstStyle/>
          <a:p>
            <a:r>
              <a:rPr lang="es-MX" dirty="0"/>
              <a:t>Ingeniero Comercial</a:t>
            </a:r>
          </a:p>
          <a:p>
            <a:r>
              <a:rPr lang="es-MX" dirty="0"/>
              <a:t>MBA Internacional Escuela de Negocios de Navarra.</a:t>
            </a:r>
          </a:p>
          <a:p>
            <a:r>
              <a:rPr lang="es-MX" dirty="0"/>
              <a:t>MBA en Marketing Prime Business </a:t>
            </a:r>
            <a:r>
              <a:rPr lang="es-MX" dirty="0" err="1"/>
              <a:t>School</a:t>
            </a:r>
            <a:r>
              <a:rPr lang="es-MX" dirty="0"/>
              <a:t> Colombia.</a:t>
            </a:r>
          </a:p>
          <a:p>
            <a:r>
              <a:rPr lang="es-MX" dirty="0"/>
              <a:t>Especialista en Alta Gerencia y Coach profesional. </a:t>
            </a:r>
          </a:p>
          <a:p>
            <a:r>
              <a:rPr lang="es-MX" dirty="0"/>
              <a:t>Académico de la Facultad de Economía y Administración – UCN.</a:t>
            </a:r>
          </a:p>
          <a:p>
            <a:r>
              <a:rPr lang="es-MX" dirty="0"/>
              <a:t>Académico de la Escuela de Ingeniería Comercial UST Antofagasta.</a:t>
            </a:r>
          </a:p>
          <a:p>
            <a:r>
              <a:rPr lang="es-MX" dirty="0"/>
              <a:t>Exdirector del Magister en Dirección de Empresas - MBA de la Universidad Católica del Norte.</a:t>
            </a:r>
          </a:p>
          <a:p>
            <a:r>
              <a:rPr lang="es-MX" dirty="0"/>
              <a:t>Consultor Empresarial.</a:t>
            </a:r>
          </a:p>
        </p:txBody>
      </p:sp>
    </p:spTree>
    <p:extLst>
      <p:ext uri="{BB962C8B-B14F-4D97-AF65-F5344CB8AC3E}">
        <p14:creationId xmlns:p14="http://schemas.microsoft.com/office/powerpoint/2010/main" val="7922936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01DDD9-3DF2-3D76-BEAD-45677CFF5C2F}"/>
              </a:ext>
            </a:extLst>
          </p:cNvPr>
          <p:cNvSpPr>
            <a:spLocks noGrp="1"/>
          </p:cNvSpPr>
          <p:nvPr>
            <p:ph type="ctrTitle"/>
          </p:nvPr>
        </p:nvSpPr>
        <p:spPr>
          <a:xfrm>
            <a:off x="1307024" y="2643836"/>
            <a:ext cx="7309449" cy="1570327"/>
          </a:xfrm>
        </p:spPr>
        <p:txBody>
          <a:bodyPr>
            <a:normAutofit/>
          </a:bodyPr>
          <a:lstStyle/>
          <a:p>
            <a:pPr algn="l"/>
            <a:r>
              <a:rPr lang="es-ES_tradnl" sz="4400" dirty="0">
                <a:solidFill>
                  <a:schemeClr val="tx1">
                    <a:lumMod val="65000"/>
                    <a:lumOff val="35000"/>
                  </a:schemeClr>
                </a:solidFill>
                <a:latin typeface="Lucida Sans" panose="020B0602030504020204" pitchFamily="34" charset="77"/>
              </a:rPr>
              <a:t>Introducción a la Planificación Estratégica</a:t>
            </a:r>
            <a:endParaRPr lang="es-CL" sz="4400" dirty="0"/>
          </a:p>
        </p:txBody>
      </p:sp>
      <p:pic>
        <p:nvPicPr>
          <p:cNvPr id="6" name="Imagen 5"/>
          <p:cNvPicPr>
            <a:picLocks noChangeAspect="1"/>
          </p:cNvPicPr>
          <p:nvPr/>
        </p:nvPicPr>
        <p:blipFill>
          <a:blip r:embed="rId2"/>
          <a:stretch>
            <a:fillRect/>
          </a:stretch>
        </p:blipFill>
        <p:spPr>
          <a:xfrm>
            <a:off x="4798211" y="781621"/>
            <a:ext cx="2025283" cy="1158014"/>
          </a:xfrm>
          <a:prstGeom prst="rect">
            <a:avLst/>
          </a:prstGeom>
        </p:spPr>
      </p:pic>
    </p:spTree>
    <p:extLst>
      <p:ext uri="{BB962C8B-B14F-4D97-AF65-F5344CB8AC3E}">
        <p14:creationId xmlns:p14="http://schemas.microsoft.com/office/powerpoint/2010/main" val="7545824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2B9D2-E329-8109-36AE-F69D337638F9}"/>
            </a:ext>
          </a:extLst>
        </p:cNvPr>
        <p:cNvGrpSpPr/>
        <p:nvPr/>
      </p:nvGrpSpPr>
      <p:grpSpPr>
        <a:xfrm>
          <a:off x="0" y="0"/>
          <a:ext cx="0" cy="0"/>
          <a:chOff x="0" y="0"/>
          <a:chExt cx="0" cy="0"/>
        </a:xfrm>
      </p:grpSpPr>
      <p:sp>
        <p:nvSpPr>
          <p:cNvPr id="8" name="CuadroTexto 7">
            <a:extLst>
              <a:ext uri="{FF2B5EF4-FFF2-40B4-BE49-F238E27FC236}">
                <a16:creationId xmlns:a16="http://schemas.microsoft.com/office/drawing/2014/main" id="{EFF95DCF-0292-1CED-5D88-9A31A07A7DB8}"/>
              </a:ext>
            </a:extLst>
          </p:cNvPr>
          <p:cNvSpPr txBox="1"/>
          <p:nvPr/>
        </p:nvSpPr>
        <p:spPr>
          <a:xfrm>
            <a:off x="76338" y="791315"/>
            <a:ext cx="7052153" cy="646331"/>
          </a:xfrm>
          <a:prstGeom prst="rect">
            <a:avLst/>
          </a:prstGeom>
          <a:noFill/>
        </p:spPr>
        <p:txBody>
          <a:bodyPr wrap="square" rtlCol="0">
            <a:spAutoFit/>
          </a:bodyPr>
          <a:lstStyle/>
          <a:p>
            <a:r>
              <a:rPr lang="es-ES_tradnl" sz="3600" dirty="0">
                <a:solidFill>
                  <a:srgbClr val="485C87"/>
                </a:solidFill>
                <a:latin typeface="Lucida Sans" panose="020B0602030504020204" pitchFamily="34" charset="77"/>
              </a:rPr>
              <a:t>Resultado de Aprendizaje</a:t>
            </a:r>
          </a:p>
        </p:txBody>
      </p:sp>
      <p:sp>
        <p:nvSpPr>
          <p:cNvPr id="9" name="CuadroTexto 8">
            <a:extLst>
              <a:ext uri="{FF2B5EF4-FFF2-40B4-BE49-F238E27FC236}">
                <a16:creationId xmlns:a16="http://schemas.microsoft.com/office/drawing/2014/main" id="{29B3D811-086C-39EC-001D-A0C650C647C6}"/>
              </a:ext>
            </a:extLst>
          </p:cNvPr>
          <p:cNvSpPr txBox="1"/>
          <p:nvPr/>
        </p:nvSpPr>
        <p:spPr>
          <a:xfrm>
            <a:off x="76338" y="1859340"/>
            <a:ext cx="11486367" cy="1569660"/>
          </a:xfrm>
          <a:prstGeom prst="rect">
            <a:avLst/>
          </a:prstGeom>
          <a:noFill/>
        </p:spPr>
        <p:txBody>
          <a:bodyPr wrap="square" rtlCol="0">
            <a:spAutoFit/>
          </a:bodyPr>
          <a:lstStyle/>
          <a:p>
            <a:pPr marL="457200" indent="-457200" algn="just">
              <a:buClr>
                <a:srgbClr val="941914"/>
              </a:buClr>
              <a:buFont typeface="+mj-lt"/>
              <a:buAutoNum type="arabicPeriod"/>
            </a:pPr>
            <a:r>
              <a:rPr lang="es-ES" sz="2400" dirty="0">
                <a:solidFill>
                  <a:srgbClr val="485C87"/>
                </a:solidFill>
                <a:latin typeface="Lucida Sans" panose="020B0602030504020204" pitchFamily="34" charset="77"/>
              </a:rPr>
              <a:t>Comprender y explicar los conceptos básicos de la planificación estratégica, incluyendo su importancia, etapas y componentes clave, así como su aplicación en entornos organizacionales para alcanzar objetivos a largo plazo.</a:t>
            </a:r>
            <a:endParaRPr lang="es-ES_tradnl" sz="2400" dirty="0">
              <a:solidFill>
                <a:srgbClr val="485C87"/>
              </a:solidFill>
              <a:latin typeface="Lucida Sans" panose="020B0602030504020204" pitchFamily="34" charset="77"/>
            </a:endParaRPr>
          </a:p>
        </p:txBody>
      </p:sp>
      <p:pic>
        <p:nvPicPr>
          <p:cNvPr id="2" name="Imagen 1"/>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36423314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CBA9D004-C6CA-21E0-BD23-B0FDBA5F7A27}"/>
              </a:ext>
            </a:extLst>
          </p:cNvPr>
          <p:cNvSpPr txBox="1"/>
          <p:nvPr/>
        </p:nvSpPr>
        <p:spPr>
          <a:xfrm>
            <a:off x="3042834" y="5820926"/>
            <a:ext cx="6106332" cy="646331"/>
          </a:xfrm>
          <a:prstGeom prst="rect">
            <a:avLst/>
          </a:prstGeom>
          <a:noFill/>
        </p:spPr>
        <p:txBody>
          <a:bodyPr wrap="square">
            <a:spAutoFit/>
          </a:bodyPr>
          <a:lstStyle/>
          <a:p>
            <a:pPr algn="ctr"/>
            <a:r>
              <a:rPr lang="es-CL" sz="3600" b="1" i="0" dirty="0">
                <a:effectLst/>
                <a:latin typeface="MentiText"/>
              </a:rPr>
              <a:t>Código 6947 3126</a:t>
            </a:r>
            <a:endParaRPr lang="es-CL" sz="3600" dirty="0"/>
          </a:p>
        </p:txBody>
      </p:sp>
      <p:pic>
        <p:nvPicPr>
          <p:cNvPr id="4" name="Imagen 3">
            <a:extLst>
              <a:ext uri="{FF2B5EF4-FFF2-40B4-BE49-F238E27FC236}">
                <a16:creationId xmlns:a16="http://schemas.microsoft.com/office/drawing/2014/main" id="{9884E7CF-D9FC-F35F-EDA6-2AEC9A9815A3}"/>
              </a:ext>
            </a:extLst>
          </p:cNvPr>
          <p:cNvPicPr>
            <a:picLocks noChangeAspect="1"/>
          </p:cNvPicPr>
          <p:nvPr/>
        </p:nvPicPr>
        <p:blipFill>
          <a:blip r:embed="rId2"/>
          <a:stretch>
            <a:fillRect/>
          </a:stretch>
        </p:blipFill>
        <p:spPr>
          <a:xfrm>
            <a:off x="3407228" y="390743"/>
            <a:ext cx="5377543" cy="5377543"/>
          </a:xfrm>
          <a:prstGeom prst="rect">
            <a:avLst/>
          </a:prstGeom>
        </p:spPr>
      </p:pic>
      <p:sp>
        <p:nvSpPr>
          <p:cNvPr id="6" name="CuadroTexto 5">
            <a:extLst>
              <a:ext uri="{FF2B5EF4-FFF2-40B4-BE49-F238E27FC236}">
                <a16:creationId xmlns:a16="http://schemas.microsoft.com/office/drawing/2014/main" id="{F69E41DD-9697-E592-C698-6635D9E93C8C}"/>
              </a:ext>
            </a:extLst>
          </p:cNvPr>
          <p:cNvSpPr txBox="1"/>
          <p:nvPr/>
        </p:nvSpPr>
        <p:spPr>
          <a:xfrm>
            <a:off x="142041" y="5959425"/>
            <a:ext cx="3800694" cy="369332"/>
          </a:xfrm>
          <a:prstGeom prst="rect">
            <a:avLst/>
          </a:prstGeom>
          <a:noFill/>
        </p:spPr>
        <p:txBody>
          <a:bodyPr wrap="square">
            <a:spAutoFit/>
          </a:bodyPr>
          <a:lstStyle/>
          <a:p>
            <a:r>
              <a:rPr lang="es-CL" dirty="0"/>
              <a:t>https://www.menti.com/al7cszbskz5b</a:t>
            </a:r>
          </a:p>
        </p:txBody>
      </p:sp>
    </p:spTree>
    <p:extLst>
      <p:ext uri="{BB962C8B-B14F-4D97-AF65-F5344CB8AC3E}">
        <p14:creationId xmlns:p14="http://schemas.microsoft.com/office/powerpoint/2010/main" val="31006708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8D55F5-F2E2-7B9C-6BC3-887F8C227B54}"/>
            </a:ext>
          </a:extLst>
        </p:cNvPr>
        <p:cNvGrpSpPr/>
        <p:nvPr/>
      </p:nvGrpSpPr>
      <p:grpSpPr>
        <a:xfrm>
          <a:off x="0" y="0"/>
          <a:ext cx="0" cy="0"/>
          <a:chOff x="0" y="0"/>
          <a:chExt cx="0" cy="0"/>
        </a:xfrm>
      </p:grpSpPr>
      <p:sp>
        <p:nvSpPr>
          <p:cNvPr id="8" name="CuadroTexto 7">
            <a:extLst>
              <a:ext uri="{FF2B5EF4-FFF2-40B4-BE49-F238E27FC236}">
                <a16:creationId xmlns:a16="http://schemas.microsoft.com/office/drawing/2014/main" id="{91FCD558-43D5-CB34-A9D5-6457E4B0C673}"/>
              </a:ext>
            </a:extLst>
          </p:cNvPr>
          <p:cNvSpPr txBox="1"/>
          <p:nvPr/>
        </p:nvSpPr>
        <p:spPr>
          <a:xfrm>
            <a:off x="2569923" y="2870281"/>
            <a:ext cx="7052153" cy="646331"/>
          </a:xfrm>
          <a:prstGeom prst="rect">
            <a:avLst/>
          </a:prstGeom>
          <a:noFill/>
        </p:spPr>
        <p:txBody>
          <a:bodyPr wrap="square" rtlCol="0">
            <a:spAutoFit/>
          </a:bodyPr>
          <a:lstStyle/>
          <a:p>
            <a:pPr algn="ctr"/>
            <a:r>
              <a:rPr lang="es-ES_tradnl" sz="3600" dirty="0">
                <a:solidFill>
                  <a:srgbClr val="485C87"/>
                </a:solidFill>
                <a:latin typeface="Lucida Sans" panose="020B0602030504020204" pitchFamily="34" charset="77"/>
              </a:rPr>
              <a:t>¿Qué es Planificación?</a:t>
            </a:r>
          </a:p>
        </p:txBody>
      </p:sp>
      <p:pic>
        <p:nvPicPr>
          <p:cNvPr id="5" name="Imagen 4"/>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34620236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C2379E-0DF3-A2D1-110B-B04D30FD39F2}"/>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15F828AC-4DDA-0F85-BD29-2CDBB3D38178}"/>
              </a:ext>
            </a:extLst>
          </p:cNvPr>
          <p:cNvPicPr>
            <a:picLocks noChangeAspect="1"/>
          </p:cNvPicPr>
          <p:nvPr/>
        </p:nvPicPr>
        <p:blipFill>
          <a:blip r:embed="rId2"/>
          <a:stretch>
            <a:fillRect/>
          </a:stretch>
        </p:blipFill>
        <p:spPr>
          <a:xfrm>
            <a:off x="3776258" y="3212988"/>
            <a:ext cx="4639484" cy="3428717"/>
          </a:xfrm>
          <a:prstGeom prst="rect">
            <a:avLst/>
          </a:prstGeom>
        </p:spPr>
      </p:pic>
      <p:sp>
        <p:nvSpPr>
          <p:cNvPr id="8" name="CuadroTexto 7">
            <a:extLst>
              <a:ext uri="{FF2B5EF4-FFF2-40B4-BE49-F238E27FC236}">
                <a16:creationId xmlns:a16="http://schemas.microsoft.com/office/drawing/2014/main" id="{D9179FDD-3591-1FC0-42F4-24CB2C229DB7}"/>
              </a:ext>
            </a:extLst>
          </p:cNvPr>
          <p:cNvSpPr txBox="1"/>
          <p:nvPr/>
        </p:nvSpPr>
        <p:spPr>
          <a:xfrm>
            <a:off x="76338" y="791315"/>
            <a:ext cx="7052153" cy="646331"/>
          </a:xfrm>
          <a:prstGeom prst="rect">
            <a:avLst/>
          </a:prstGeom>
          <a:noFill/>
        </p:spPr>
        <p:txBody>
          <a:bodyPr wrap="square" rtlCol="0">
            <a:spAutoFit/>
          </a:bodyPr>
          <a:lstStyle/>
          <a:p>
            <a:r>
              <a:rPr lang="es-ES_tradnl" sz="3600" dirty="0">
                <a:solidFill>
                  <a:srgbClr val="485C87"/>
                </a:solidFill>
                <a:latin typeface="Lucida Sans" panose="020B0602030504020204" pitchFamily="34" charset="77"/>
              </a:rPr>
              <a:t>¿Qué es Planificación?</a:t>
            </a:r>
          </a:p>
        </p:txBody>
      </p:sp>
      <p:sp>
        <p:nvSpPr>
          <p:cNvPr id="9" name="CuadroTexto 8">
            <a:extLst>
              <a:ext uri="{FF2B5EF4-FFF2-40B4-BE49-F238E27FC236}">
                <a16:creationId xmlns:a16="http://schemas.microsoft.com/office/drawing/2014/main" id="{00ADF3A2-A76C-6A96-282B-C3A9D6E972AD}"/>
              </a:ext>
            </a:extLst>
          </p:cNvPr>
          <p:cNvSpPr txBox="1"/>
          <p:nvPr/>
        </p:nvSpPr>
        <p:spPr>
          <a:xfrm>
            <a:off x="76338" y="1628032"/>
            <a:ext cx="11486367" cy="2862322"/>
          </a:xfrm>
          <a:prstGeom prst="rect">
            <a:avLst/>
          </a:prstGeom>
          <a:noFill/>
        </p:spPr>
        <p:txBody>
          <a:bodyPr wrap="square" rtlCol="0">
            <a:spAutoFit/>
          </a:bodyPr>
          <a:lstStyle/>
          <a:p>
            <a:pPr marL="342900" indent="-342900" algn="just">
              <a:buClr>
                <a:srgbClr val="941914"/>
              </a:buClr>
              <a:buFont typeface="Wingdings" pitchFamily="2" charset="2"/>
              <a:buChar char="§"/>
            </a:pPr>
            <a:r>
              <a:rPr lang="es-ES" sz="2000" b="1" dirty="0">
                <a:solidFill>
                  <a:srgbClr val="485C87"/>
                </a:solidFill>
                <a:latin typeface="Lucida Sans" panose="020B0602030504020204" pitchFamily="34" charset="77"/>
              </a:rPr>
              <a:t>Latín</a:t>
            </a:r>
            <a:r>
              <a:rPr lang="es-ES" sz="2000" b="1" i="0" dirty="0">
                <a:solidFill>
                  <a:srgbClr val="485C87"/>
                </a:solidFill>
                <a:effectLst/>
                <a:latin typeface="Lucida Sans" panose="020B0602030504020204" pitchFamily="34" charset="77"/>
              </a:rPr>
              <a:t>: “</a:t>
            </a:r>
            <a:r>
              <a:rPr lang="es-ES" sz="2000" b="1" dirty="0" err="1">
                <a:solidFill>
                  <a:srgbClr val="941914"/>
                </a:solidFill>
                <a:latin typeface="Lucida Sans" panose="020B0602030504020204" pitchFamily="34" charset="77"/>
              </a:rPr>
              <a:t>P</a:t>
            </a:r>
            <a:r>
              <a:rPr lang="es-ES" sz="2000" b="1" i="0" dirty="0" err="1">
                <a:solidFill>
                  <a:srgbClr val="941914"/>
                </a:solidFill>
                <a:effectLst/>
                <a:latin typeface="Lucida Sans" panose="020B0602030504020204" pitchFamily="34" charset="77"/>
              </a:rPr>
              <a:t>lanum</a:t>
            </a:r>
            <a:r>
              <a:rPr lang="es-ES" sz="2000" b="1" i="0" dirty="0">
                <a:solidFill>
                  <a:srgbClr val="485C87"/>
                </a:solidFill>
                <a:effectLst/>
                <a:latin typeface="Lucida Sans" panose="020B0602030504020204" pitchFamily="34" charset="77"/>
              </a:rPr>
              <a:t>", </a:t>
            </a:r>
            <a:r>
              <a:rPr lang="es-ES" sz="2000" b="1" dirty="0">
                <a:solidFill>
                  <a:srgbClr val="485C87"/>
                </a:solidFill>
                <a:latin typeface="Lucida Sans" panose="020B0602030504020204" pitchFamily="34" charset="77"/>
              </a:rPr>
              <a:t>superficie plana o diseño, y</a:t>
            </a:r>
            <a:r>
              <a:rPr lang="es-ES" sz="2000" b="1" i="0" dirty="0">
                <a:solidFill>
                  <a:srgbClr val="485C87"/>
                </a:solidFill>
                <a:effectLst/>
                <a:latin typeface="Lucida Sans" panose="020B0602030504020204" pitchFamily="34" charset="77"/>
              </a:rPr>
              <a:t> “</a:t>
            </a:r>
            <a:r>
              <a:rPr lang="es-ES" sz="2000" b="1" dirty="0">
                <a:solidFill>
                  <a:srgbClr val="941914"/>
                </a:solidFill>
                <a:latin typeface="Lucida Sans" panose="020B0602030504020204" pitchFamily="34" charset="77"/>
              </a:rPr>
              <a:t>-ficare</a:t>
            </a:r>
            <a:r>
              <a:rPr lang="es-ES" sz="2000" b="1" i="0" dirty="0">
                <a:solidFill>
                  <a:srgbClr val="485C87"/>
                </a:solidFill>
                <a:effectLst/>
                <a:latin typeface="Lucida Sans" panose="020B0602030504020204" pitchFamily="34" charset="77"/>
              </a:rPr>
              <a:t>", </a:t>
            </a:r>
            <a:r>
              <a:rPr lang="es-ES" sz="2000" b="1" dirty="0">
                <a:solidFill>
                  <a:srgbClr val="485C87"/>
                </a:solidFill>
                <a:latin typeface="Lucida Sans" panose="020B0602030504020204" pitchFamily="34" charset="77"/>
              </a:rPr>
              <a:t>hacer o convertir</a:t>
            </a:r>
            <a:r>
              <a:rPr lang="es-ES" sz="2000" dirty="0">
                <a:solidFill>
                  <a:srgbClr val="000000"/>
                </a:solidFill>
                <a:latin typeface="Lucida Sans" panose="020B0602030504020204" pitchFamily="34" charset="77"/>
              </a:rPr>
              <a:t>.</a:t>
            </a:r>
          </a:p>
          <a:p>
            <a:pPr marL="342900" indent="-342900" algn="just">
              <a:buClr>
                <a:srgbClr val="941914"/>
              </a:buClr>
              <a:buFont typeface="Wingdings" pitchFamily="2" charset="2"/>
              <a:buChar char="§"/>
            </a:pPr>
            <a:endParaRPr lang="es-ES" sz="2000" b="1" dirty="0">
              <a:solidFill>
                <a:srgbClr val="485C87"/>
              </a:solidFill>
              <a:latin typeface="Lucida Sans" panose="020B0602030504020204" pitchFamily="34" charset="77"/>
            </a:endParaRPr>
          </a:p>
          <a:p>
            <a:pPr marL="342900" indent="-342900" algn="just">
              <a:buClr>
                <a:srgbClr val="941914"/>
              </a:buClr>
              <a:buFont typeface="Wingdings" pitchFamily="2" charset="2"/>
              <a:buChar char="§"/>
            </a:pPr>
            <a:r>
              <a:rPr lang="es-ES" sz="2000" b="1" i="0" dirty="0">
                <a:solidFill>
                  <a:srgbClr val="485C87"/>
                </a:solidFill>
                <a:effectLst/>
                <a:latin typeface="Lucida Sans" panose="020B0602030504020204" pitchFamily="34" charset="77"/>
              </a:rPr>
              <a:t>La planificación es el proceso de </a:t>
            </a:r>
            <a:r>
              <a:rPr lang="es-ES" sz="2000" b="1" dirty="0">
                <a:solidFill>
                  <a:srgbClr val="941914"/>
                </a:solidFill>
                <a:latin typeface="Lucida Sans" panose="020B0602030504020204" pitchFamily="34" charset="77"/>
              </a:rPr>
              <a:t>anticipar, organizar y coordinar </a:t>
            </a:r>
            <a:r>
              <a:rPr lang="es-ES" sz="2000" b="1" i="0" dirty="0">
                <a:solidFill>
                  <a:srgbClr val="485C87"/>
                </a:solidFill>
                <a:effectLst/>
                <a:latin typeface="Lucida Sans" panose="020B0602030504020204" pitchFamily="34" charset="77"/>
              </a:rPr>
              <a:t>acciones y recursos para alcanzar objetivos específicos de manera eficiente y efectiva. Este proceso incluye definir metas, identificar las estrategias necesarias para lograrlas, asignar recursos, y establecer tiempos y responsables, permitiendo reducir riesgos y optimizar resultados.</a:t>
            </a:r>
          </a:p>
          <a:p>
            <a:pPr algn="just">
              <a:buClr>
                <a:srgbClr val="941914"/>
              </a:buClr>
            </a:pPr>
            <a:br>
              <a:rPr lang="es-CL" sz="2000" dirty="0">
                <a:latin typeface="Lucida Sans" panose="020B0602030504020204" pitchFamily="34" charset="77"/>
              </a:rPr>
            </a:br>
            <a:endParaRPr lang="es-ES_tradnl" sz="2000" dirty="0">
              <a:latin typeface="Lucida Sans" panose="020B0602030504020204" pitchFamily="34" charset="77"/>
            </a:endParaRPr>
          </a:p>
        </p:txBody>
      </p:sp>
      <p:pic>
        <p:nvPicPr>
          <p:cNvPr id="5" name="Imagen 4"/>
          <p:cNvPicPr>
            <a:picLocks noChangeAspect="1"/>
          </p:cNvPicPr>
          <p:nvPr/>
        </p:nvPicPr>
        <p:blipFill>
          <a:blip r:embed="rId3"/>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24440497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68E502-A4F9-B827-4058-B35D76167F51}"/>
            </a:ext>
          </a:extLst>
        </p:cNvPr>
        <p:cNvGrpSpPr/>
        <p:nvPr/>
      </p:nvGrpSpPr>
      <p:grpSpPr>
        <a:xfrm>
          <a:off x="0" y="0"/>
          <a:ext cx="0" cy="0"/>
          <a:chOff x="0" y="0"/>
          <a:chExt cx="0" cy="0"/>
        </a:xfrm>
      </p:grpSpPr>
      <p:sp>
        <p:nvSpPr>
          <p:cNvPr id="8" name="CuadroTexto 7">
            <a:extLst>
              <a:ext uri="{FF2B5EF4-FFF2-40B4-BE49-F238E27FC236}">
                <a16:creationId xmlns:a16="http://schemas.microsoft.com/office/drawing/2014/main" id="{AC132786-A22A-1240-0813-01D2F51340DF}"/>
              </a:ext>
            </a:extLst>
          </p:cNvPr>
          <p:cNvSpPr txBox="1"/>
          <p:nvPr/>
        </p:nvSpPr>
        <p:spPr>
          <a:xfrm>
            <a:off x="2569923" y="2870281"/>
            <a:ext cx="7052153" cy="646331"/>
          </a:xfrm>
          <a:prstGeom prst="rect">
            <a:avLst/>
          </a:prstGeom>
          <a:noFill/>
        </p:spPr>
        <p:txBody>
          <a:bodyPr wrap="square" rtlCol="0">
            <a:spAutoFit/>
          </a:bodyPr>
          <a:lstStyle/>
          <a:p>
            <a:pPr algn="ctr"/>
            <a:r>
              <a:rPr lang="es-ES_tradnl" sz="3600" dirty="0">
                <a:solidFill>
                  <a:srgbClr val="485C87"/>
                </a:solidFill>
                <a:latin typeface="Lucida Sans" panose="020B0602030504020204" pitchFamily="34" charset="77"/>
              </a:rPr>
              <a:t>¿Qué es Estrategia?</a:t>
            </a:r>
          </a:p>
        </p:txBody>
      </p:sp>
      <p:pic>
        <p:nvPicPr>
          <p:cNvPr id="3" name="Imagen 2"/>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41101910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0BB21-3875-2BEC-DD5C-E351F615EB3F}"/>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EE8B51EA-3404-4A21-CDBA-981080E88930}"/>
              </a:ext>
            </a:extLst>
          </p:cNvPr>
          <p:cNvSpPr txBox="1"/>
          <p:nvPr/>
        </p:nvSpPr>
        <p:spPr>
          <a:xfrm>
            <a:off x="102218" y="739557"/>
            <a:ext cx="7052153" cy="646331"/>
          </a:xfrm>
          <a:prstGeom prst="rect">
            <a:avLst/>
          </a:prstGeom>
          <a:noFill/>
        </p:spPr>
        <p:txBody>
          <a:bodyPr wrap="square" rtlCol="0">
            <a:spAutoFit/>
          </a:bodyPr>
          <a:lstStyle/>
          <a:p>
            <a:r>
              <a:rPr lang="es-ES_tradnl" sz="3600" dirty="0">
                <a:solidFill>
                  <a:srgbClr val="485C87"/>
                </a:solidFill>
                <a:latin typeface="Lucida Sans" panose="020B0602030504020204" pitchFamily="34" charset="77"/>
              </a:rPr>
              <a:t>Concepto de Estrategia</a:t>
            </a:r>
          </a:p>
        </p:txBody>
      </p:sp>
      <p:sp>
        <p:nvSpPr>
          <p:cNvPr id="3" name="CuadroTexto 2">
            <a:extLst>
              <a:ext uri="{FF2B5EF4-FFF2-40B4-BE49-F238E27FC236}">
                <a16:creationId xmlns:a16="http://schemas.microsoft.com/office/drawing/2014/main" id="{5B359A7E-2664-5F0E-2BB4-756C0C5087BE}"/>
              </a:ext>
            </a:extLst>
          </p:cNvPr>
          <p:cNvSpPr txBox="1"/>
          <p:nvPr/>
        </p:nvSpPr>
        <p:spPr>
          <a:xfrm>
            <a:off x="102218" y="1731549"/>
            <a:ext cx="5569763" cy="4524315"/>
          </a:xfrm>
          <a:prstGeom prst="rect">
            <a:avLst/>
          </a:prstGeom>
          <a:noFill/>
        </p:spPr>
        <p:txBody>
          <a:bodyPr wrap="square" rtlCol="0">
            <a:spAutoFit/>
          </a:bodyPr>
          <a:lstStyle/>
          <a:p>
            <a:pPr marL="342900" indent="-342900" algn="just">
              <a:buClr>
                <a:srgbClr val="941914"/>
              </a:buClr>
              <a:buFont typeface="Wingdings" pitchFamily="2" charset="2"/>
              <a:buChar char="§"/>
            </a:pPr>
            <a:r>
              <a:rPr lang="es-ES" b="1" i="0" dirty="0">
                <a:solidFill>
                  <a:srgbClr val="485C87"/>
                </a:solidFill>
                <a:effectLst/>
                <a:latin typeface="Lucida Sans" panose="020B0602030504020204" pitchFamily="34" charset="77"/>
              </a:rPr>
              <a:t>Latín: “</a:t>
            </a:r>
            <a:r>
              <a:rPr lang="es-ES" b="1" dirty="0" err="1">
                <a:solidFill>
                  <a:srgbClr val="941914"/>
                </a:solidFill>
                <a:latin typeface="Lucida Sans" panose="020B0602030504020204" pitchFamily="34" charset="77"/>
              </a:rPr>
              <a:t>Strategos</a:t>
            </a:r>
            <a:r>
              <a:rPr lang="es-ES" b="1" dirty="0">
                <a:solidFill>
                  <a:srgbClr val="485C87"/>
                </a:solidFill>
                <a:latin typeface="Lucida Sans" panose="020B0602030504020204" pitchFamily="34" charset="77"/>
              </a:rPr>
              <a:t>”, </a:t>
            </a:r>
            <a:r>
              <a:rPr lang="es-ES" dirty="0">
                <a:solidFill>
                  <a:srgbClr val="000000"/>
                </a:solidFill>
                <a:latin typeface="Lucida Sans" panose="020B0602030504020204" pitchFamily="34" charset="77"/>
              </a:rPr>
              <a:t>arte de los generales.</a:t>
            </a:r>
          </a:p>
          <a:p>
            <a:pPr algn="just">
              <a:buClr>
                <a:srgbClr val="941914"/>
              </a:buClr>
            </a:pPr>
            <a:endParaRPr lang="es-ES" dirty="0">
              <a:solidFill>
                <a:srgbClr val="000000"/>
              </a:solidFill>
              <a:latin typeface="Lucida Sans" panose="020B0602030504020204" pitchFamily="34" charset="77"/>
            </a:endParaRPr>
          </a:p>
          <a:p>
            <a:pPr marL="342900" indent="-342900" algn="just">
              <a:buClr>
                <a:srgbClr val="941914"/>
              </a:buClr>
              <a:buFont typeface="Wingdings" pitchFamily="2" charset="2"/>
              <a:buChar char="§"/>
            </a:pPr>
            <a:r>
              <a:rPr lang="es-ES" b="1" i="0" dirty="0">
                <a:solidFill>
                  <a:srgbClr val="485C87"/>
                </a:solidFill>
                <a:effectLst/>
                <a:latin typeface="Lucida Sans" panose="020B0602030504020204" pitchFamily="34" charset="77"/>
              </a:rPr>
              <a:t>Griego: “</a:t>
            </a:r>
            <a:r>
              <a:rPr lang="es-ES" b="1" i="0" dirty="0">
                <a:solidFill>
                  <a:srgbClr val="941914"/>
                </a:solidFill>
                <a:effectLst/>
                <a:latin typeface="Lucida Sans" panose="020B0602030504020204" pitchFamily="34" charset="77"/>
              </a:rPr>
              <a:t>S</a:t>
            </a:r>
            <a:r>
              <a:rPr lang="es-ES" b="1" dirty="0">
                <a:solidFill>
                  <a:srgbClr val="941914"/>
                </a:solidFill>
                <a:latin typeface="Lucida Sans" panose="020B0602030504020204" pitchFamily="34" charset="77"/>
              </a:rPr>
              <a:t>tratos</a:t>
            </a:r>
            <a:r>
              <a:rPr lang="es-ES" b="1" i="0" dirty="0">
                <a:solidFill>
                  <a:srgbClr val="485C87"/>
                </a:solidFill>
                <a:effectLst/>
                <a:latin typeface="Lucida Sans" panose="020B0602030504020204" pitchFamily="34" charset="77"/>
              </a:rPr>
              <a:t>", </a:t>
            </a:r>
            <a:r>
              <a:rPr lang="es-ES" dirty="0">
                <a:solidFill>
                  <a:srgbClr val="000000"/>
                </a:solidFill>
                <a:latin typeface="Lucida Sans" panose="020B0602030504020204" pitchFamily="34" charset="77"/>
              </a:rPr>
              <a:t>que se refiere a ejército, y</a:t>
            </a:r>
            <a:r>
              <a:rPr lang="es-ES" b="1" i="0" dirty="0">
                <a:solidFill>
                  <a:srgbClr val="485C87"/>
                </a:solidFill>
                <a:effectLst/>
                <a:latin typeface="Lucida Sans" panose="020B0602030504020204" pitchFamily="34" charset="77"/>
              </a:rPr>
              <a:t> “</a:t>
            </a:r>
            <a:r>
              <a:rPr lang="es-ES" b="1" i="0" dirty="0" err="1">
                <a:solidFill>
                  <a:srgbClr val="941914"/>
                </a:solidFill>
                <a:effectLst/>
                <a:latin typeface="Lucida Sans" panose="020B0602030504020204" pitchFamily="34" charset="77"/>
              </a:rPr>
              <a:t>A</a:t>
            </a:r>
            <a:r>
              <a:rPr lang="es-ES" b="1" dirty="0" err="1">
                <a:solidFill>
                  <a:srgbClr val="941914"/>
                </a:solidFill>
                <a:latin typeface="Lucida Sans" panose="020B0602030504020204" pitchFamily="34" charset="77"/>
              </a:rPr>
              <a:t>gein</a:t>
            </a:r>
            <a:r>
              <a:rPr lang="es-ES" b="1" i="0" dirty="0">
                <a:solidFill>
                  <a:srgbClr val="485C87"/>
                </a:solidFill>
                <a:effectLst/>
                <a:latin typeface="Lucida Sans" panose="020B0602030504020204" pitchFamily="34" charset="77"/>
              </a:rPr>
              <a:t>", </a:t>
            </a:r>
            <a:r>
              <a:rPr lang="es-ES" dirty="0">
                <a:solidFill>
                  <a:srgbClr val="000000"/>
                </a:solidFill>
                <a:latin typeface="Lucida Sans" panose="020B0602030504020204" pitchFamily="34" charset="77"/>
              </a:rPr>
              <a:t>que significa guía.</a:t>
            </a:r>
          </a:p>
          <a:p>
            <a:pPr marL="342900" indent="-342900" algn="just">
              <a:buClr>
                <a:srgbClr val="941914"/>
              </a:buClr>
              <a:buFont typeface="Wingdings" pitchFamily="2" charset="2"/>
              <a:buChar char="§"/>
            </a:pPr>
            <a:endParaRPr lang="es-ES" dirty="0">
              <a:solidFill>
                <a:srgbClr val="000000"/>
              </a:solidFill>
              <a:latin typeface="Lucida Sans" panose="020B0602030504020204" pitchFamily="34" charset="77"/>
            </a:endParaRPr>
          </a:p>
          <a:p>
            <a:pPr marL="342900" indent="-342900" algn="just">
              <a:buClr>
                <a:srgbClr val="941914"/>
              </a:buClr>
              <a:buFont typeface="Wingdings" pitchFamily="2" charset="2"/>
              <a:buChar char="§"/>
            </a:pPr>
            <a:r>
              <a:rPr lang="es-ES" b="1" dirty="0">
                <a:solidFill>
                  <a:srgbClr val="485C87"/>
                </a:solidFill>
                <a:latin typeface="Lucida Sans" panose="020B0602030504020204" pitchFamily="34" charset="77"/>
              </a:rPr>
              <a:t>Empresarial:</a:t>
            </a:r>
            <a:r>
              <a:rPr lang="es-ES" dirty="0">
                <a:solidFill>
                  <a:srgbClr val="000000"/>
                </a:solidFill>
                <a:latin typeface="Lucida Sans" panose="020B0602030504020204" pitchFamily="34" charset="77"/>
              </a:rPr>
              <a:t> Focalización de todos los </a:t>
            </a:r>
            <a:r>
              <a:rPr lang="es-ES" dirty="0">
                <a:solidFill>
                  <a:srgbClr val="941914"/>
                </a:solidFill>
                <a:latin typeface="Lucida Sans" panose="020B0602030504020204" pitchFamily="34" charset="77"/>
              </a:rPr>
              <a:t>recursos</a:t>
            </a:r>
            <a:r>
              <a:rPr lang="es-ES" dirty="0">
                <a:solidFill>
                  <a:srgbClr val="000000"/>
                </a:solidFill>
                <a:latin typeface="Lucida Sans" panose="020B0602030504020204" pitchFamily="34" charset="77"/>
              </a:rPr>
              <a:t> de la empresa para el logro de los </a:t>
            </a:r>
            <a:r>
              <a:rPr lang="es-ES" dirty="0">
                <a:solidFill>
                  <a:srgbClr val="941914"/>
                </a:solidFill>
                <a:latin typeface="Lucida Sans" panose="020B0602030504020204" pitchFamily="34" charset="77"/>
              </a:rPr>
              <a:t>objetivos</a:t>
            </a:r>
            <a:r>
              <a:rPr lang="es-ES" dirty="0">
                <a:solidFill>
                  <a:srgbClr val="000000"/>
                </a:solidFill>
                <a:latin typeface="Lucida Sans" panose="020B0602030504020204" pitchFamily="34" charset="77"/>
              </a:rPr>
              <a:t> corporativos dentro de un </a:t>
            </a:r>
            <a:r>
              <a:rPr lang="es-ES" dirty="0">
                <a:solidFill>
                  <a:srgbClr val="941914"/>
                </a:solidFill>
                <a:latin typeface="Lucida Sans" panose="020B0602030504020204" pitchFamily="34" charset="77"/>
              </a:rPr>
              <a:t>entorno competitivo</a:t>
            </a:r>
            <a:r>
              <a:rPr lang="es-ES" dirty="0">
                <a:solidFill>
                  <a:srgbClr val="000000"/>
                </a:solidFill>
                <a:latin typeface="Lucida Sans" panose="020B0602030504020204" pitchFamily="34" charset="77"/>
              </a:rPr>
              <a:t>.</a:t>
            </a:r>
          </a:p>
          <a:p>
            <a:pPr algn="just">
              <a:buClr>
                <a:srgbClr val="941914"/>
              </a:buClr>
            </a:pPr>
            <a:endParaRPr lang="es-ES" dirty="0">
              <a:solidFill>
                <a:srgbClr val="000000"/>
              </a:solidFill>
              <a:latin typeface="Lucida Sans" panose="020B0602030504020204" pitchFamily="34" charset="77"/>
            </a:endParaRPr>
          </a:p>
          <a:p>
            <a:pPr marL="342900" indent="-342900" algn="just">
              <a:buClr>
                <a:srgbClr val="941914"/>
              </a:buClr>
              <a:buFont typeface="Wingdings" pitchFamily="2" charset="2"/>
              <a:buChar char="§"/>
            </a:pPr>
            <a:r>
              <a:rPr lang="es-ES" b="1" dirty="0">
                <a:solidFill>
                  <a:srgbClr val="485C87"/>
                </a:solidFill>
                <a:latin typeface="Lucida Sans" panose="020B0602030504020204" pitchFamily="34" charset="77"/>
              </a:rPr>
              <a:t>Estrategia</a:t>
            </a:r>
            <a:r>
              <a:rPr lang="es-ES" dirty="0">
                <a:solidFill>
                  <a:srgbClr val="000000"/>
                </a:solidFill>
                <a:latin typeface="Lucida Sans" panose="020B0602030504020204" pitchFamily="34" charset="77"/>
              </a:rPr>
              <a:t> = Suma de iniciativas estratégicas (Suma de Planes de Acción). </a:t>
            </a:r>
          </a:p>
          <a:p>
            <a:pPr marL="342900" indent="-342900" algn="just">
              <a:buClr>
                <a:srgbClr val="941914"/>
              </a:buClr>
              <a:buFont typeface="Wingdings" pitchFamily="2" charset="2"/>
              <a:buChar char="§"/>
            </a:pPr>
            <a:endParaRPr lang="es-ES" dirty="0">
              <a:solidFill>
                <a:srgbClr val="000000"/>
              </a:solidFill>
              <a:latin typeface="Lucida Sans" panose="020B0602030504020204" pitchFamily="34" charset="77"/>
            </a:endParaRPr>
          </a:p>
          <a:p>
            <a:pPr marL="342900" indent="-342900" algn="just">
              <a:buClr>
                <a:srgbClr val="941914"/>
              </a:buClr>
              <a:buFont typeface="Wingdings" pitchFamily="2" charset="2"/>
              <a:buChar char="§"/>
            </a:pPr>
            <a:endParaRPr lang="es-ES" dirty="0">
              <a:solidFill>
                <a:srgbClr val="000000"/>
              </a:solidFill>
              <a:latin typeface="Lucida Sans" panose="020B0602030504020204" pitchFamily="34" charset="77"/>
            </a:endParaRPr>
          </a:p>
          <a:p>
            <a:pPr algn="just">
              <a:buClr>
                <a:srgbClr val="941914"/>
              </a:buClr>
            </a:pPr>
            <a:br>
              <a:rPr lang="es-CL" dirty="0">
                <a:latin typeface="Lucida Sans" panose="020B0602030504020204" pitchFamily="34" charset="77"/>
              </a:rPr>
            </a:br>
            <a:endParaRPr lang="es-ES_tradnl" dirty="0">
              <a:latin typeface="Lucida Sans" panose="020B0602030504020204" pitchFamily="34" charset="77"/>
            </a:endParaRPr>
          </a:p>
        </p:txBody>
      </p:sp>
      <p:sp>
        <p:nvSpPr>
          <p:cNvPr id="4" name="CuadroTexto 3">
            <a:extLst>
              <a:ext uri="{FF2B5EF4-FFF2-40B4-BE49-F238E27FC236}">
                <a16:creationId xmlns:a16="http://schemas.microsoft.com/office/drawing/2014/main" id="{32F246C5-FC03-51A3-93E1-84B3C7D020C7}"/>
              </a:ext>
            </a:extLst>
          </p:cNvPr>
          <p:cNvSpPr txBox="1"/>
          <p:nvPr/>
        </p:nvSpPr>
        <p:spPr>
          <a:xfrm>
            <a:off x="6403221" y="1731549"/>
            <a:ext cx="5468164" cy="4801314"/>
          </a:xfrm>
          <a:prstGeom prst="rect">
            <a:avLst/>
          </a:prstGeom>
          <a:noFill/>
        </p:spPr>
        <p:txBody>
          <a:bodyPr wrap="square" rtlCol="0">
            <a:spAutoFit/>
          </a:bodyPr>
          <a:lstStyle/>
          <a:p>
            <a:pPr marL="342900" indent="-342900" algn="just">
              <a:buClr>
                <a:srgbClr val="941914"/>
              </a:buClr>
              <a:buFont typeface="Wingdings" pitchFamily="2" charset="2"/>
              <a:buChar char="§"/>
            </a:pPr>
            <a:r>
              <a:rPr lang="es-ES" b="1" i="0" dirty="0">
                <a:solidFill>
                  <a:srgbClr val="485C87"/>
                </a:solidFill>
                <a:effectLst/>
                <a:latin typeface="Lucida Sans" panose="020B0602030504020204" pitchFamily="34" charset="77"/>
              </a:rPr>
              <a:t>Mano (2001): </a:t>
            </a:r>
            <a:r>
              <a:rPr lang="es-ES" dirty="0">
                <a:solidFill>
                  <a:srgbClr val="000000"/>
                </a:solidFill>
                <a:latin typeface="Lucida Sans" panose="020B0602030504020204" pitchFamily="34" charset="77"/>
              </a:rPr>
              <a:t>“ La planeación consiste, en fijar el </a:t>
            </a:r>
            <a:r>
              <a:rPr lang="es-ES" b="1" dirty="0">
                <a:solidFill>
                  <a:srgbClr val="941914"/>
                </a:solidFill>
                <a:latin typeface="Lucida Sans" panose="020B0602030504020204" pitchFamily="34" charset="77"/>
              </a:rPr>
              <a:t>curso concreto de acción</a:t>
            </a:r>
            <a:r>
              <a:rPr lang="es-ES" b="1" dirty="0">
                <a:solidFill>
                  <a:srgbClr val="000000"/>
                </a:solidFill>
                <a:latin typeface="Lucida Sans" panose="020B0602030504020204" pitchFamily="34" charset="77"/>
              </a:rPr>
              <a:t> </a:t>
            </a:r>
            <a:r>
              <a:rPr lang="es-ES" dirty="0">
                <a:solidFill>
                  <a:srgbClr val="000000"/>
                </a:solidFill>
                <a:latin typeface="Lucida Sans" panose="020B0602030504020204" pitchFamily="34" charset="77"/>
              </a:rPr>
              <a:t>que ha de seguirse, estableciendo los principios que habrán de orientarlo, la secuencia de operaciones para realizarlo y las determinaciones de </a:t>
            </a:r>
            <a:r>
              <a:rPr lang="es-ES" b="1" dirty="0">
                <a:solidFill>
                  <a:srgbClr val="941914"/>
                </a:solidFill>
                <a:latin typeface="Lucida Sans" panose="020B0602030504020204" pitchFamily="34" charset="77"/>
              </a:rPr>
              <a:t>tiempos y de números </a:t>
            </a:r>
            <a:r>
              <a:rPr lang="es-ES" dirty="0">
                <a:solidFill>
                  <a:srgbClr val="000000"/>
                </a:solidFill>
                <a:latin typeface="Lucida Sans" panose="020B0602030504020204" pitchFamily="34" charset="77"/>
              </a:rPr>
              <a:t>necesarios para su realización”. </a:t>
            </a:r>
          </a:p>
          <a:p>
            <a:pPr marL="342900" indent="-342900" algn="just">
              <a:buClr>
                <a:srgbClr val="941914"/>
              </a:buClr>
              <a:buFont typeface="Wingdings" pitchFamily="2" charset="2"/>
              <a:buChar char="§"/>
            </a:pPr>
            <a:endParaRPr lang="es-ES" dirty="0">
              <a:solidFill>
                <a:srgbClr val="000000"/>
              </a:solidFill>
              <a:latin typeface="Lucida Sans" panose="020B0602030504020204" pitchFamily="34" charset="77"/>
            </a:endParaRPr>
          </a:p>
          <a:p>
            <a:pPr marL="342900" indent="-342900" algn="just">
              <a:buClr>
                <a:srgbClr val="941914"/>
              </a:buClr>
              <a:buFont typeface="Wingdings" pitchFamily="2" charset="2"/>
              <a:buChar char="§"/>
            </a:pPr>
            <a:r>
              <a:rPr lang="es-ES" b="1" dirty="0" err="1">
                <a:solidFill>
                  <a:srgbClr val="485C87"/>
                </a:solidFill>
                <a:latin typeface="Lucida Sans" panose="020B0602030504020204" pitchFamily="34" charset="77"/>
              </a:rPr>
              <a:t>Goodstein</a:t>
            </a:r>
            <a:r>
              <a:rPr lang="es-ES" b="1" dirty="0">
                <a:solidFill>
                  <a:srgbClr val="485C87"/>
                </a:solidFill>
                <a:latin typeface="Lucida Sans" panose="020B0602030504020204" pitchFamily="34" charset="77"/>
              </a:rPr>
              <a:t>, Nolan y Pfeiffer (2001): </a:t>
            </a:r>
            <a:r>
              <a:rPr lang="es-ES" dirty="0">
                <a:solidFill>
                  <a:srgbClr val="000000"/>
                </a:solidFill>
                <a:latin typeface="Lucida Sans" panose="020B0602030504020204" pitchFamily="34" charset="77"/>
              </a:rPr>
              <a:t>“La planeación estratégica es el </a:t>
            </a:r>
            <a:r>
              <a:rPr lang="es-ES" b="1" dirty="0">
                <a:solidFill>
                  <a:srgbClr val="941914"/>
                </a:solidFill>
                <a:latin typeface="Lucida Sans" panose="020B0602030504020204" pitchFamily="34" charset="77"/>
              </a:rPr>
              <a:t>proceso</a:t>
            </a:r>
            <a:r>
              <a:rPr lang="es-ES" dirty="0">
                <a:solidFill>
                  <a:srgbClr val="000000"/>
                </a:solidFill>
                <a:latin typeface="Lucida Sans" panose="020B0602030504020204" pitchFamily="34" charset="77"/>
              </a:rPr>
              <a:t> por el cual los miembros guía de una organización prevén su </a:t>
            </a:r>
            <a:r>
              <a:rPr lang="es-ES" b="1" dirty="0">
                <a:solidFill>
                  <a:srgbClr val="941914"/>
                </a:solidFill>
                <a:latin typeface="Lucida Sans" panose="020B0602030504020204" pitchFamily="34" charset="77"/>
              </a:rPr>
              <a:t>futuro</a:t>
            </a:r>
            <a:r>
              <a:rPr lang="es-ES" dirty="0">
                <a:solidFill>
                  <a:srgbClr val="000000"/>
                </a:solidFill>
                <a:latin typeface="Lucida Sans" panose="020B0602030504020204" pitchFamily="34" charset="77"/>
              </a:rPr>
              <a:t> y desarrollan los procedimientos y operaciones necesarias para alcanzarlo”. </a:t>
            </a:r>
          </a:p>
          <a:p>
            <a:pPr marL="342900" indent="-342900" algn="just">
              <a:buClr>
                <a:srgbClr val="941914"/>
              </a:buClr>
              <a:buFont typeface="Wingdings" pitchFamily="2" charset="2"/>
              <a:buChar char="§"/>
            </a:pPr>
            <a:endParaRPr lang="es-ES" dirty="0">
              <a:solidFill>
                <a:srgbClr val="000000"/>
              </a:solidFill>
              <a:latin typeface="Lucida Sans" panose="020B0602030504020204" pitchFamily="34" charset="77"/>
            </a:endParaRPr>
          </a:p>
          <a:p>
            <a:pPr algn="just">
              <a:buClr>
                <a:srgbClr val="941914"/>
              </a:buClr>
            </a:pPr>
            <a:br>
              <a:rPr lang="es-CL" dirty="0">
                <a:latin typeface="Lucida Sans" panose="020B0602030504020204" pitchFamily="34" charset="77"/>
              </a:rPr>
            </a:br>
            <a:endParaRPr lang="es-ES_tradnl" dirty="0">
              <a:latin typeface="Lucida Sans" panose="020B0602030504020204" pitchFamily="34" charset="77"/>
            </a:endParaRPr>
          </a:p>
        </p:txBody>
      </p:sp>
      <p:pic>
        <p:nvPicPr>
          <p:cNvPr id="5" name="Imagen 4"/>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4555495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98D29-8D45-A8A8-B87F-4CE7BA33828B}"/>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628A1FCC-4716-A55E-5179-2E6681E14F08}"/>
              </a:ext>
            </a:extLst>
          </p:cNvPr>
          <p:cNvSpPr txBox="1"/>
          <p:nvPr/>
        </p:nvSpPr>
        <p:spPr>
          <a:xfrm>
            <a:off x="102218" y="739557"/>
            <a:ext cx="7052153" cy="646331"/>
          </a:xfrm>
          <a:prstGeom prst="rect">
            <a:avLst/>
          </a:prstGeom>
          <a:noFill/>
        </p:spPr>
        <p:txBody>
          <a:bodyPr wrap="square" rtlCol="0">
            <a:spAutoFit/>
          </a:bodyPr>
          <a:lstStyle/>
          <a:p>
            <a:r>
              <a:rPr lang="es-ES_tradnl" sz="3600" dirty="0">
                <a:solidFill>
                  <a:srgbClr val="485C87"/>
                </a:solidFill>
                <a:latin typeface="Lucida Sans" panose="020B0602030504020204" pitchFamily="34" charset="77"/>
              </a:rPr>
              <a:t>Concepto de Estrategia</a:t>
            </a:r>
          </a:p>
        </p:txBody>
      </p:sp>
      <p:sp>
        <p:nvSpPr>
          <p:cNvPr id="5" name="CuadroTexto 4">
            <a:extLst>
              <a:ext uri="{FF2B5EF4-FFF2-40B4-BE49-F238E27FC236}">
                <a16:creationId xmlns:a16="http://schemas.microsoft.com/office/drawing/2014/main" id="{B1635E56-DCEA-F99F-4F30-7D2C5A52B6D9}"/>
              </a:ext>
            </a:extLst>
          </p:cNvPr>
          <p:cNvSpPr txBox="1"/>
          <p:nvPr/>
        </p:nvSpPr>
        <p:spPr>
          <a:xfrm>
            <a:off x="102218" y="1385888"/>
            <a:ext cx="5427822" cy="4801314"/>
          </a:xfrm>
          <a:prstGeom prst="rect">
            <a:avLst/>
          </a:prstGeom>
          <a:noFill/>
        </p:spPr>
        <p:txBody>
          <a:bodyPr wrap="square" rtlCol="0">
            <a:spAutoFit/>
          </a:bodyPr>
          <a:lstStyle/>
          <a:p>
            <a:pPr marL="342900" indent="-342900" algn="just">
              <a:buClr>
                <a:srgbClr val="941914"/>
              </a:buClr>
              <a:buFont typeface="Wingdings" pitchFamily="2" charset="2"/>
              <a:buChar char="§"/>
            </a:pPr>
            <a:r>
              <a:rPr lang="es-ES" sz="1700" b="1" i="0" dirty="0">
                <a:solidFill>
                  <a:srgbClr val="485C87"/>
                </a:solidFill>
                <a:effectLst/>
                <a:latin typeface="Lucida Sans" panose="020B0602030504020204" pitchFamily="34" charset="77"/>
              </a:rPr>
              <a:t>Evoli (2001): </a:t>
            </a:r>
            <a:r>
              <a:rPr lang="es-ES" sz="1700" dirty="0">
                <a:solidFill>
                  <a:srgbClr val="000000"/>
                </a:solidFill>
                <a:latin typeface="Lucida Sans" panose="020B0602030504020204" pitchFamily="34" charset="77"/>
              </a:rPr>
              <a:t>“La planeación estratégica es el </a:t>
            </a:r>
            <a:r>
              <a:rPr lang="es-ES" sz="1700" b="1" dirty="0">
                <a:solidFill>
                  <a:srgbClr val="941914"/>
                </a:solidFill>
                <a:latin typeface="Lucida Sans" panose="020B0602030504020204" pitchFamily="34" charset="77"/>
              </a:rPr>
              <a:t>proceso</a:t>
            </a:r>
            <a:r>
              <a:rPr lang="es-ES" sz="1700" dirty="0">
                <a:solidFill>
                  <a:srgbClr val="000000"/>
                </a:solidFill>
                <a:latin typeface="Lucida Sans" panose="020B0602030504020204" pitchFamily="34" charset="77"/>
              </a:rPr>
              <a:t> administrativo de desarrollar y mantener una relación viable entre los objetivos, recursos de la organización y las cambiantes oportunidades del mercado. El objetivo de la planeación estratégica es </a:t>
            </a:r>
            <a:r>
              <a:rPr lang="es-ES" sz="1700" b="1" dirty="0">
                <a:solidFill>
                  <a:srgbClr val="941914"/>
                </a:solidFill>
                <a:latin typeface="Lucida Sans" panose="020B0602030504020204" pitchFamily="34" charset="77"/>
              </a:rPr>
              <a:t>modelar y remodelar </a:t>
            </a:r>
            <a:r>
              <a:rPr lang="es-ES" sz="1700" dirty="0">
                <a:solidFill>
                  <a:srgbClr val="000000"/>
                </a:solidFill>
                <a:latin typeface="Lucida Sans" panose="020B0602030504020204" pitchFamily="34" charset="77"/>
              </a:rPr>
              <a:t>los negocios y productos de la empresa, de manera que se combinen para producir un desarrollo y utilidades satisfactorios”. </a:t>
            </a:r>
          </a:p>
          <a:p>
            <a:pPr marL="342900" indent="-342900" algn="just">
              <a:buClr>
                <a:srgbClr val="941914"/>
              </a:buClr>
              <a:buFont typeface="Wingdings" pitchFamily="2" charset="2"/>
              <a:buChar char="§"/>
            </a:pPr>
            <a:endParaRPr lang="es-ES" sz="1700" dirty="0">
              <a:solidFill>
                <a:srgbClr val="000000"/>
              </a:solidFill>
              <a:latin typeface="Lucida Sans" panose="020B0602030504020204" pitchFamily="34" charset="77"/>
            </a:endParaRPr>
          </a:p>
          <a:p>
            <a:pPr marL="342900" indent="-342900" algn="just">
              <a:buClr>
                <a:srgbClr val="941914"/>
              </a:buClr>
              <a:buFont typeface="Wingdings" pitchFamily="2" charset="2"/>
              <a:buChar char="§"/>
            </a:pPr>
            <a:r>
              <a:rPr lang="es-ES" sz="1700" b="1" dirty="0">
                <a:solidFill>
                  <a:srgbClr val="485C87"/>
                </a:solidFill>
                <a:latin typeface="Lucida Sans" panose="020B0602030504020204" pitchFamily="34" charset="77"/>
              </a:rPr>
              <a:t>Stainer (1987): </a:t>
            </a:r>
            <a:r>
              <a:rPr lang="es-ES" sz="1700" dirty="0">
                <a:solidFill>
                  <a:srgbClr val="000000"/>
                </a:solidFill>
                <a:latin typeface="Lucida Sans" panose="020B0602030504020204" pitchFamily="34" charset="77"/>
              </a:rPr>
              <a:t>Debe verse desde cuatro puntos de vista diferentes:</a:t>
            </a:r>
          </a:p>
          <a:p>
            <a:pPr>
              <a:buClr>
                <a:srgbClr val="941914"/>
              </a:buClr>
            </a:pPr>
            <a:endParaRPr lang="es-ES" sz="1700" dirty="0">
              <a:solidFill>
                <a:srgbClr val="000000"/>
              </a:solidFill>
              <a:latin typeface="Lucida Sans" panose="020B0602030504020204" pitchFamily="34" charset="77"/>
            </a:endParaRPr>
          </a:p>
          <a:p>
            <a:pPr marL="342900" indent="-342900" algn="just">
              <a:buClr>
                <a:srgbClr val="941914"/>
              </a:buClr>
              <a:buFont typeface="+mj-lt"/>
              <a:buAutoNum type="arabicPeriod"/>
            </a:pPr>
            <a:r>
              <a:rPr lang="es-ES" sz="1700" dirty="0">
                <a:solidFill>
                  <a:srgbClr val="000000"/>
                </a:solidFill>
                <a:latin typeface="Lucida Sans" panose="020B0602030504020204" pitchFamily="34" charset="77"/>
              </a:rPr>
              <a:t>La planeación estratégica observa la </a:t>
            </a:r>
            <a:r>
              <a:rPr lang="es-ES" sz="1700" b="1" dirty="0">
                <a:solidFill>
                  <a:srgbClr val="941914"/>
                </a:solidFill>
                <a:latin typeface="Lucida Sans" panose="020B0602030504020204" pitchFamily="34" charset="77"/>
              </a:rPr>
              <a:t>cadena de causas, de consecuencias y efectos</a:t>
            </a:r>
            <a:r>
              <a:rPr lang="es-ES" sz="1700" dirty="0">
                <a:solidFill>
                  <a:srgbClr val="000000"/>
                </a:solidFill>
                <a:latin typeface="Lucida Sans" panose="020B0602030504020204" pitchFamily="34" charset="77"/>
              </a:rPr>
              <a:t> durante un tiempo, relacionada con una </a:t>
            </a:r>
            <a:r>
              <a:rPr lang="es-ES" sz="1700" b="1" dirty="0">
                <a:solidFill>
                  <a:srgbClr val="941914"/>
                </a:solidFill>
                <a:latin typeface="Lucida Sans" panose="020B0602030504020204" pitchFamily="34" charset="77"/>
              </a:rPr>
              <a:t>decisión</a:t>
            </a:r>
            <a:r>
              <a:rPr lang="es-ES" sz="1700" dirty="0">
                <a:solidFill>
                  <a:srgbClr val="000000"/>
                </a:solidFill>
                <a:latin typeface="Lucida Sans" panose="020B0602030504020204" pitchFamily="34" charset="77"/>
              </a:rPr>
              <a:t> real o intencionada. </a:t>
            </a:r>
          </a:p>
        </p:txBody>
      </p:sp>
      <p:sp>
        <p:nvSpPr>
          <p:cNvPr id="6" name="CuadroTexto 5">
            <a:extLst>
              <a:ext uri="{FF2B5EF4-FFF2-40B4-BE49-F238E27FC236}">
                <a16:creationId xmlns:a16="http://schemas.microsoft.com/office/drawing/2014/main" id="{E6C97183-7B2B-DF6F-98CE-8A2A8036DC81}"/>
              </a:ext>
            </a:extLst>
          </p:cNvPr>
          <p:cNvSpPr txBox="1"/>
          <p:nvPr/>
        </p:nvSpPr>
        <p:spPr>
          <a:xfrm>
            <a:off x="6351464" y="1385888"/>
            <a:ext cx="5427822" cy="4801314"/>
          </a:xfrm>
          <a:prstGeom prst="rect">
            <a:avLst/>
          </a:prstGeom>
          <a:noFill/>
        </p:spPr>
        <p:txBody>
          <a:bodyPr wrap="square" rtlCol="0">
            <a:spAutoFit/>
          </a:bodyPr>
          <a:lstStyle/>
          <a:p>
            <a:pPr marL="342900" indent="-342900" algn="just">
              <a:buClr>
                <a:srgbClr val="941914"/>
              </a:buClr>
              <a:buFont typeface="+mj-lt"/>
              <a:buAutoNum type="arabicPeriod" startAt="2"/>
            </a:pPr>
            <a:r>
              <a:rPr lang="es-ES" sz="1700" dirty="0">
                <a:solidFill>
                  <a:srgbClr val="000000"/>
                </a:solidFill>
                <a:latin typeface="Lucida Sans" panose="020B0602030504020204" pitchFamily="34" charset="77"/>
              </a:rPr>
              <a:t>La planeación estratégica es un </a:t>
            </a:r>
            <a:r>
              <a:rPr lang="es-ES" sz="1700" b="1" dirty="0">
                <a:solidFill>
                  <a:srgbClr val="941914"/>
                </a:solidFill>
                <a:latin typeface="Lucida Sans" panose="020B0602030504020204" pitchFamily="34" charset="77"/>
              </a:rPr>
              <a:t>proceso</a:t>
            </a:r>
            <a:r>
              <a:rPr lang="es-ES" sz="1700" dirty="0">
                <a:solidFill>
                  <a:srgbClr val="000000"/>
                </a:solidFill>
                <a:latin typeface="Lucida Sans" panose="020B0602030504020204" pitchFamily="34" charset="77"/>
              </a:rPr>
              <a:t> que se inicia con el establecimiento de objetivos organizacionales, define estrategias y políticas para lograr estos objetivos, y desarrolla planes detallados para asegurar la implantación de las estrategias y así obtener los fines buscados.</a:t>
            </a:r>
          </a:p>
          <a:p>
            <a:pPr marL="342900" indent="-342900" algn="just">
              <a:buClr>
                <a:srgbClr val="941914"/>
              </a:buClr>
              <a:buFont typeface="+mj-lt"/>
              <a:buAutoNum type="arabicPeriod" startAt="2"/>
            </a:pPr>
            <a:r>
              <a:rPr lang="es-ES" sz="1700" dirty="0">
                <a:solidFill>
                  <a:srgbClr val="000000"/>
                </a:solidFill>
                <a:latin typeface="Lucida Sans" panose="020B0602030504020204" pitchFamily="34" charset="77"/>
              </a:rPr>
              <a:t>La planeación estratégica es una </a:t>
            </a:r>
            <a:r>
              <a:rPr lang="es-ES" sz="1700" b="1" dirty="0">
                <a:solidFill>
                  <a:srgbClr val="941914"/>
                </a:solidFill>
                <a:latin typeface="Lucida Sans" panose="020B0602030504020204" pitchFamily="34" charset="77"/>
              </a:rPr>
              <a:t>actitud, una forma de vida</a:t>
            </a:r>
            <a:r>
              <a:rPr lang="es-ES" sz="1700" dirty="0">
                <a:solidFill>
                  <a:srgbClr val="000000"/>
                </a:solidFill>
                <a:latin typeface="Lucida Sans" panose="020B0602030504020204" pitchFamily="34" charset="77"/>
              </a:rPr>
              <a:t>; requiere de dedicación para actuar con base en la observación del futuro, y una determinación para planear constante y sistemáticamente como una parte integral de la dirección. </a:t>
            </a:r>
          </a:p>
          <a:p>
            <a:pPr marL="342900" indent="-342900" algn="just">
              <a:buClr>
                <a:srgbClr val="941914"/>
              </a:buClr>
              <a:buFont typeface="+mj-lt"/>
              <a:buAutoNum type="arabicPeriod" startAt="2"/>
            </a:pPr>
            <a:r>
              <a:rPr lang="es-ES" sz="1700" dirty="0">
                <a:solidFill>
                  <a:srgbClr val="000000"/>
                </a:solidFill>
                <a:latin typeface="Lucida Sans" panose="020B0602030504020204" pitchFamily="34" charset="77"/>
              </a:rPr>
              <a:t>Un sistema de planeación estratégica formal une tres tipos de planes fundamentales, que son: </a:t>
            </a:r>
            <a:r>
              <a:rPr lang="es-ES" sz="1700" b="1" dirty="0">
                <a:solidFill>
                  <a:srgbClr val="941914"/>
                </a:solidFill>
                <a:latin typeface="Lucida Sans" panose="020B0602030504020204" pitchFamily="34" charset="77"/>
              </a:rPr>
              <a:t>planes estratégicos </a:t>
            </a:r>
            <a:r>
              <a:rPr lang="es-ES" sz="1700" dirty="0">
                <a:solidFill>
                  <a:srgbClr val="000000"/>
                </a:solidFill>
                <a:latin typeface="Lucida Sans" panose="020B0602030504020204" pitchFamily="34" charset="77"/>
              </a:rPr>
              <a:t>de largo plazo, </a:t>
            </a:r>
            <a:r>
              <a:rPr lang="es-ES" sz="1700" b="1" dirty="0">
                <a:solidFill>
                  <a:srgbClr val="941914"/>
                </a:solidFill>
                <a:latin typeface="Lucida Sans" panose="020B0602030504020204" pitchFamily="34" charset="77"/>
              </a:rPr>
              <a:t>programas </a:t>
            </a:r>
            <a:r>
              <a:rPr lang="es-ES" sz="1700" dirty="0">
                <a:solidFill>
                  <a:srgbClr val="000000"/>
                </a:solidFill>
                <a:latin typeface="Lucida Sans" panose="020B0602030504020204" pitchFamily="34" charset="77"/>
              </a:rPr>
              <a:t>a mediano plazo, </a:t>
            </a:r>
            <a:r>
              <a:rPr lang="es-ES" sz="1700" b="1" dirty="0">
                <a:solidFill>
                  <a:srgbClr val="941914"/>
                </a:solidFill>
                <a:latin typeface="Lucida Sans" panose="020B0602030504020204" pitchFamily="34" charset="77"/>
              </a:rPr>
              <a:t>presupuestos </a:t>
            </a:r>
            <a:r>
              <a:rPr lang="es-ES" sz="1700" dirty="0">
                <a:solidFill>
                  <a:srgbClr val="000000"/>
                </a:solidFill>
                <a:latin typeface="Lucida Sans" panose="020B0602030504020204" pitchFamily="34" charset="77"/>
              </a:rPr>
              <a:t>a</a:t>
            </a:r>
            <a:r>
              <a:rPr lang="es-ES" sz="1700" b="1" dirty="0">
                <a:solidFill>
                  <a:srgbClr val="941914"/>
                </a:solidFill>
                <a:latin typeface="Lucida Sans" panose="020B0602030504020204" pitchFamily="34" charset="77"/>
              </a:rPr>
              <a:t> </a:t>
            </a:r>
            <a:r>
              <a:rPr lang="es-ES" sz="1700" dirty="0">
                <a:solidFill>
                  <a:srgbClr val="000000"/>
                </a:solidFill>
                <a:latin typeface="Lucida Sans" panose="020B0602030504020204" pitchFamily="34" charset="77"/>
              </a:rPr>
              <a:t>corto plazo </a:t>
            </a:r>
            <a:r>
              <a:rPr lang="es-ES" sz="1700" b="1" dirty="0">
                <a:solidFill>
                  <a:srgbClr val="941914"/>
                </a:solidFill>
                <a:latin typeface="Lucida Sans" panose="020B0602030504020204" pitchFamily="34" charset="77"/>
              </a:rPr>
              <a:t>y planes operativos</a:t>
            </a:r>
            <a:r>
              <a:rPr lang="es-ES" sz="1700" dirty="0">
                <a:solidFill>
                  <a:srgbClr val="000000"/>
                </a:solidFill>
                <a:latin typeface="Lucida Sans" panose="020B0602030504020204" pitchFamily="34" charset="77"/>
              </a:rPr>
              <a:t>.</a:t>
            </a:r>
          </a:p>
        </p:txBody>
      </p:sp>
      <p:pic>
        <p:nvPicPr>
          <p:cNvPr id="7" name="Imagen 6"/>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39212078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273C0F-FB86-C901-AEED-255DB3F78CD7}"/>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88977925-A8A0-0CA3-4C03-3F79C92C5A05}"/>
              </a:ext>
            </a:extLst>
          </p:cNvPr>
          <p:cNvSpPr txBox="1"/>
          <p:nvPr/>
        </p:nvSpPr>
        <p:spPr>
          <a:xfrm>
            <a:off x="1801477" y="899165"/>
            <a:ext cx="8589045" cy="646331"/>
          </a:xfrm>
          <a:prstGeom prst="rect">
            <a:avLst/>
          </a:prstGeom>
          <a:noFill/>
        </p:spPr>
        <p:txBody>
          <a:bodyPr wrap="square" rtlCol="0">
            <a:spAutoFit/>
          </a:bodyPr>
          <a:lstStyle/>
          <a:p>
            <a:pPr algn="ctr"/>
            <a:r>
              <a:rPr lang="es-ES_tradnl" sz="3600" dirty="0">
                <a:solidFill>
                  <a:srgbClr val="485C87"/>
                </a:solidFill>
                <a:latin typeface="Lucida Sans" panose="020B0602030504020204" pitchFamily="34" charset="77"/>
              </a:rPr>
              <a:t>Concepto de Planificación Estratégica</a:t>
            </a:r>
          </a:p>
        </p:txBody>
      </p:sp>
      <p:sp>
        <p:nvSpPr>
          <p:cNvPr id="3" name="CuadroTexto 2">
            <a:extLst>
              <a:ext uri="{FF2B5EF4-FFF2-40B4-BE49-F238E27FC236}">
                <a16:creationId xmlns:a16="http://schemas.microsoft.com/office/drawing/2014/main" id="{ED7606E8-2947-9D3A-160D-D051A2E31B3D}"/>
              </a:ext>
            </a:extLst>
          </p:cNvPr>
          <p:cNvSpPr txBox="1"/>
          <p:nvPr/>
        </p:nvSpPr>
        <p:spPr>
          <a:xfrm>
            <a:off x="1428778" y="2274838"/>
            <a:ext cx="9334442" cy="2308324"/>
          </a:xfrm>
          <a:prstGeom prst="rect">
            <a:avLst/>
          </a:prstGeom>
          <a:noFill/>
        </p:spPr>
        <p:txBody>
          <a:bodyPr wrap="square" rtlCol="0">
            <a:spAutoFit/>
          </a:bodyPr>
          <a:lstStyle/>
          <a:p>
            <a:pPr algn="ctr">
              <a:buClr>
                <a:srgbClr val="941914"/>
              </a:buClr>
            </a:pPr>
            <a:r>
              <a:rPr lang="es-ES" sz="3600" b="1" i="0" dirty="0">
                <a:solidFill>
                  <a:srgbClr val="485C87"/>
                </a:solidFill>
                <a:effectLst/>
                <a:latin typeface="Lucida Sans" panose="020B0602030504020204" pitchFamily="34" charset="77"/>
              </a:rPr>
              <a:t>Es el </a:t>
            </a:r>
            <a:r>
              <a:rPr lang="es-ES" sz="3600" b="1" i="0" dirty="0">
                <a:solidFill>
                  <a:srgbClr val="941914"/>
                </a:solidFill>
                <a:effectLst/>
                <a:latin typeface="Lucida Sans" panose="020B0602030504020204" pitchFamily="34" charset="77"/>
              </a:rPr>
              <a:t>proceso</a:t>
            </a:r>
            <a:r>
              <a:rPr lang="es-ES" sz="3600" b="1" i="0" dirty="0">
                <a:solidFill>
                  <a:srgbClr val="485C87"/>
                </a:solidFill>
                <a:effectLst/>
                <a:latin typeface="Lucida Sans" panose="020B0602030504020204" pitchFamily="34" charset="77"/>
              </a:rPr>
              <a:t> de ejercer una </a:t>
            </a:r>
            <a:r>
              <a:rPr lang="es-ES" sz="3600" b="1" i="0" dirty="0">
                <a:solidFill>
                  <a:srgbClr val="941914"/>
                </a:solidFill>
                <a:effectLst/>
                <a:latin typeface="Lucida Sans" panose="020B0602030504020204" pitchFamily="34" charset="77"/>
              </a:rPr>
              <a:t>influencia</a:t>
            </a:r>
            <a:r>
              <a:rPr lang="es-ES" sz="3600" b="1" i="0" dirty="0">
                <a:solidFill>
                  <a:srgbClr val="485C87"/>
                </a:solidFill>
                <a:effectLst/>
                <a:latin typeface="Lucida Sans" panose="020B0602030504020204" pitchFamily="34" charset="77"/>
              </a:rPr>
              <a:t> </a:t>
            </a:r>
            <a:r>
              <a:rPr lang="es-ES" sz="3600" b="1" i="0" dirty="0">
                <a:solidFill>
                  <a:srgbClr val="941914"/>
                </a:solidFill>
                <a:effectLst/>
                <a:latin typeface="Lucida Sans" panose="020B0602030504020204" pitchFamily="34" charset="77"/>
              </a:rPr>
              <a:t>consiente y positiva </a:t>
            </a:r>
            <a:r>
              <a:rPr lang="es-ES" sz="3600" b="1" i="0" dirty="0">
                <a:solidFill>
                  <a:srgbClr val="485C87"/>
                </a:solidFill>
                <a:effectLst/>
                <a:latin typeface="Lucida Sans" panose="020B0602030504020204" pitchFamily="34" charset="77"/>
              </a:rPr>
              <a:t>sobre el </a:t>
            </a:r>
            <a:r>
              <a:rPr lang="es-ES" sz="3600" b="1" i="0" dirty="0">
                <a:solidFill>
                  <a:srgbClr val="941914"/>
                </a:solidFill>
                <a:effectLst/>
                <a:latin typeface="Lucida Sans" panose="020B0602030504020204" pitchFamily="34" charset="77"/>
              </a:rPr>
              <a:t>curso</a:t>
            </a:r>
            <a:r>
              <a:rPr lang="es-ES" sz="3600" b="1" i="0" dirty="0">
                <a:solidFill>
                  <a:srgbClr val="485C87"/>
                </a:solidFill>
                <a:effectLst/>
                <a:latin typeface="Lucida Sans" panose="020B0602030504020204" pitchFamily="34" charset="77"/>
              </a:rPr>
              <a:t> y el </a:t>
            </a:r>
            <a:r>
              <a:rPr lang="es-ES" sz="3600" b="1" i="0" dirty="0">
                <a:solidFill>
                  <a:srgbClr val="941914"/>
                </a:solidFill>
                <a:effectLst/>
                <a:latin typeface="Lucida Sans" panose="020B0602030504020204" pitchFamily="34" charset="77"/>
              </a:rPr>
              <a:t>éxito</a:t>
            </a:r>
            <a:r>
              <a:rPr lang="es-ES" sz="3600" b="1" i="0" dirty="0">
                <a:solidFill>
                  <a:srgbClr val="485C87"/>
                </a:solidFill>
                <a:effectLst/>
                <a:latin typeface="Lucida Sans" panose="020B0602030504020204" pitchFamily="34" charset="77"/>
              </a:rPr>
              <a:t> a largo plazo de una </a:t>
            </a:r>
            <a:r>
              <a:rPr lang="es-ES" sz="3600" b="1" i="0" dirty="0">
                <a:solidFill>
                  <a:srgbClr val="941914"/>
                </a:solidFill>
                <a:effectLst/>
                <a:latin typeface="Lucida Sans" panose="020B0602030504020204" pitchFamily="34" charset="77"/>
              </a:rPr>
              <a:t>organización</a:t>
            </a:r>
            <a:r>
              <a:rPr lang="es-ES" sz="3600" b="1" i="0" dirty="0">
                <a:solidFill>
                  <a:srgbClr val="485C87"/>
                </a:solidFill>
                <a:effectLst/>
                <a:latin typeface="Lucida Sans" panose="020B0602030504020204" pitchFamily="34" charset="77"/>
              </a:rPr>
              <a:t>.</a:t>
            </a:r>
            <a:endParaRPr lang="es-ES_tradnl" sz="3600" dirty="0">
              <a:latin typeface="Lucida Sans" panose="020B0602030504020204" pitchFamily="34" charset="77"/>
            </a:endParaRPr>
          </a:p>
        </p:txBody>
      </p:sp>
      <p:pic>
        <p:nvPicPr>
          <p:cNvPr id="4" name="Imagen 3"/>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30745251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9A5D64-6B2E-0281-E34A-450506067E45}"/>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F4440FA1-6600-701B-04F8-7533BF55BC7C}"/>
              </a:ext>
            </a:extLst>
          </p:cNvPr>
          <p:cNvSpPr txBox="1"/>
          <p:nvPr/>
        </p:nvSpPr>
        <p:spPr>
          <a:xfrm>
            <a:off x="283373" y="636040"/>
            <a:ext cx="7256114" cy="1138773"/>
          </a:xfrm>
          <a:prstGeom prst="rect">
            <a:avLst/>
          </a:prstGeom>
          <a:noFill/>
        </p:spPr>
        <p:txBody>
          <a:bodyPr wrap="square" rtlCol="0">
            <a:spAutoFit/>
          </a:bodyPr>
          <a:lstStyle/>
          <a:p>
            <a:r>
              <a:rPr lang="es-ES" sz="3400" dirty="0">
                <a:solidFill>
                  <a:srgbClr val="485C87"/>
                </a:solidFill>
                <a:latin typeface="Lucida Sans" panose="020B0602030504020204" pitchFamily="34" charset="77"/>
              </a:rPr>
              <a:t>Proceso de la Planificación Estratégica</a:t>
            </a:r>
            <a:endParaRPr lang="es-ES_tradnl" sz="3400" dirty="0">
              <a:solidFill>
                <a:srgbClr val="485C87"/>
              </a:solidFill>
              <a:latin typeface="Lucida Sans" panose="020B0602030504020204" pitchFamily="34" charset="77"/>
            </a:endParaRPr>
          </a:p>
        </p:txBody>
      </p:sp>
      <p:sp>
        <p:nvSpPr>
          <p:cNvPr id="5" name="CuadroTexto 4">
            <a:extLst>
              <a:ext uri="{FF2B5EF4-FFF2-40B4-BE49-F238E27FC236}">
                <a16:creationId xmlns:a16="http://schemas.microsoft.com/office/drawing/2014/main" id="{F195C44E-2427-74DE-4DD5-79B39C59863C}"/>
              </a:ext>
            </a:extLst>
          </p:cNvPr>
          <p:cNvSpPr txBox="1"/>
          <p:nvPr/>
        </p:nvSpPr>
        <p:spPr>
          <a:xfrm>
            <a:off x="283373" y="1900347"/>
            <a:ext cx="5427822" cy="3816429"/>
          </a:xfrm>
          <a:prstGeom prst="rect">
            <a:avLst/>
          </a:prstGeom>
          <a:noFill/>
        </p:spPr>
        <p:txBody>
          <a:bodyPr wrap="square" rtlCol="0">
            <a:spAutoFit/>
          </a:bodyPr>
          <a:lstStyle/>
          <a:p>
            <a:pPr marL="342900" indent="-342900" algn="just">
              <a:buClr>
                <a:srgbClr val="941914"/>
              </a:buClr>
              <a:buFont typeface="+mj-lt"/>
              <a:buAutoNum type="arabicPeriod"/>
            </a:pPr>
            <a:r>
              <a:rPr lang="es-ES" b="1" i="0" dirty="0">
                <a:solidFill>
                  <a:srgbClr val="485C87"/>
                </a:solidFill>
                <a:effectLst/>
                <a:latin typeface="Lucida Sans" panose="020B0602030504020204" pitchFamily="34" charset="77"/>
              </a:rPr>
              <a:t>Análisis del Entorno:</a:t>
            </a:r>
          </a:p>
          <a:p>
            <a:pPr marL="342900" indent="-342900" algn="just">
              <a:buClr>
                <a:srgbClr val="941914"/>
              </a:buClr>
              <a:buFont typeface="Wingdings" pitchFamily="2" charset="2"/>
              <a:buChar char="§"/>
            </a:pPr>
            <a:endParaRPr lang="es-ES" b="1" i="0" dirty="0">
              <a:solidFill>
                <a:srgbClr val="485C87"/>
              </a:solidFill>
              <a:effectLst/>
              <a:latin typeface="Lucida Sans" panose="020B0602030504020204" pitchFamily="34" charset="77"/>
            </a:endParaRPr>
          </a:p>
          <a:p>
            <a:pPr marL="342900" indent="-342900" algn="just">
              <a:buClr>
                <a:srgbClr val="941914"/>
              </a:buClr>
              <a:buFont typeface="Wingdings" pitchFamily="2" charset="2"/>
              <a:buChar char="§"/>
            </a:pPr>
            <a:r>
              <a:rPr lang="es-ES" sz="1700" dirty="0">
                <a:solidFill>
                  <a:srgbClr val="000000"/>
                </a:solidFill>
                <a:latin typeface="Lucida Sans" panose="020B0602030504020204" pitchFamily="34" charset="77"/>
              </a:rPr>
              <a:t>Evaluación del entorno externo para comprender las </a:t>
            </a:r>
            <a:r>
              <a:rPr lang="es-ES" sz="1700" b="1" dirty="0">
                <a:solidFill>
                  <a:srgbClr val="941914"/>
                </a:solidFill>
                <a:latin typeface="Lucida Sans" panose="020B0602030504020204" pitchFamily="34" charset="77"/>
              </a:rPr>
              <a:t>oportunidades</a:t>
            </a:r>
            <a:r>
              <a:rPr lang="es-ES" sz="1700" dirty="0">
                <a:solidFill>
                  <a:srgbClr val="000000"/>
                </a:solidFill>
                <a:latin typeface="Lucida Sans" panose="020B0602030504020204" pitchFamily="34" charset="77"/>
              </a:rPr>
              <a:t> y </a:t>
            </a:r>
            <a:r>
              <a:rPr lang="es-ES" sz="1700" b="1" dirty="0">
                <a:solidFill>
                  <a:srgbClr val="941914"/>
                </a:solidFill>
                <a:latin typeface="Lucida Sans" panose="020B0602030504020204" pitchFamily="34" charset="77"/>
              </a:rPr>
              <a:t>amenazas</a:t>
            </a:r>
            <a:r>
              <a:rPr lang="es-ES" sz="1700" dirty="0">
                <a:solidFill>
                  <a:srgbClr val="000000"/>
                </a:solidFill>
                <a:latin typeface="Lucida Sans" panose="020B0602030504020204" pitchFamily="34" charset="77"/>
              </a:rPr>
              <a:t> que pueden afectar a la organización.</a:t>
            </a:r>
          </a:p>
          <a:p>
            <a:pPr marL="342900" indent="-342900" algn="just">
              <a:buClr>
                <a:srgbClr val="941914"/>
              </a:buClr>
              <a:buFont typeface="Wingdings" pitchFamily="2" charset="2"/>
              <a:buChar char="§"/>
            </a:pPr>
            <a:r>
              <a:rPr lang="es-ES" sz="1700" dirty="0">
                <a:solidFill>
                  <a:srgbClr val="000000"/>
                </a:solidFill>
                <a:latin typeface="Lucida Sans" panose="020B0602030504020204" pitchFamily="34" charset="77"/>
              </a:rPr>
              <a:t>Análisis de la industria y del mercado en el que opera la organización.</a:t>
            </a:r>
          </a:p>
          <a:p>
            <a:pPr algn="just">
              <a:buClr>
                <a:srgbClr val="941914"/>
              </a:buClr>
            </a:pPr>
            <a:endParaRPr lang="es-ES" sz="1700" dirty="0">
              <a:solidFill>
                <a:srgbClr val="000000"/>
              </a:solidFill>
              <a:latin typeface="Lucida Sans" panose="020B0602030504020204" pitchFamily="34" charset="77"/>
            </a:endParaRPr>
          </a:p>
          <a:p>
            <a:pPr marL="342900" indent="-342900" algn="just">
              <a:buClr>
                <a:srgbClr val="941914"/>
              </a:buClr>
              <a:buFont typeface="+mj-lt"/>
              <a:buAutoNum type="arabicPeriod" startAt="2"/>
            </a:pPr>
            <a:r>
              <a:rPr lang="es-ES" b="1" i="0" dirty="0">
                <a:solidFill>
                  <a:srgbClr val="485C87"/>
                </a:solidFill>
                <a:effectLst/>
                <a:latin typeface="Lucida Sans" panose="020B0602030504020204" pitchFamily="34" charset="77"/>
              </a:rPr>
              <a:t>Análisis Interno:</a:t>
            </a:r>
          </a:p>
          <a:p>
            <a:pPr marL="342900" indent="-342900" algn="just">
              <a:buClr>
                <a:srgbClr val="941914"/>
              </a:buClr>
              <a:buFont typeface="Wingdings" pitchFamily="2" charset="2"/>
              <a:buChar char="§"/>
            </a:pPr>
            <a:endParaRPr lang="es-ES" b="1" i="0" dirty="0">
              <a:solidFill>
                <a:srgbClr val="485C87"/>
              </a:solidFill>
              <a:effectLst/>
              <a:latin typeface="Lucida Sans" panose="020B0602030504020204" pitchFamily="34" charset="77"/>
            </a:endParaRPr>
          </a:p>
          <a:p>
            <a:pPr marL="342900" indent="-342900" algn="just">
              <a:buClr>
                <a:srgbClr val="941914"/>
              </a:buClr>
              <a:buFont typeface="Wingdings" pitchFamily="2" charset="2"/>
              <a:buChar char="§"/>
            </a:pPr>
            <a:r>
              <a:rPr lang="es-ES" sz="1700" dirty="0">
                <a:solidFill>
                  <a:srgbClr val="000000"/>
                </a:solidFill>
                <a:latin typeface="Lucida Sans" panose="020B0602030504020204" pitchFamily="34" charset="77"/>
              </a:rPr>
              <a:t>Evaluación de los recursos, capacidades y competencias internas de la organización.</a:t>
            </a:r>
          </a:p>
          <a:p>
            <a:pPr marL="342900" indent="-342900" algn="just">
              <a:buClr>
                <a:srgbClr val="941914"/>
              </a:buClr>
              <a:buFont typeface="Wingdings" pitchFamily="2" charset="2"/>
              <a:buChar char="§"/>
            </a:pPr>
            <a:r>
              <a:rPr lang="es-ES" sz="1700" dirty="0">
                <a:solidFill>
                  <a:srgbClr val="000000"/>
                </a:solidFill>
                <a:latin typeface="Lucida Sans" panose="020B0602030504020204" pitchFamily="34" charset="77"/>
              </a:rPr>
              <a:t>Identificación de </a:t>
            </a:r>
            <a:r>
              <a:rPr lang="es-ES" sz="1700" b="1" dirty="0">
                <a:solidFill>
                  <a:srgbClr val="941914"/>
                </a:solidFill>
                <a:latin typeface="Lucida Sans" panose="020B0602030504020204" pitchFamily="34" charset="77"/>
              </a:rPr>
              <a:t>fortalezas</a:t>
            </a:r>
            <a:r>
              <a:rPr lang="es-ES" sz="1700" dirty="0">
                <a:solidFill>
                  <a:srgbClr val="000000"/>
                </a:solidFill>
                <a:latin typeface="Lucida Sans" panose="020B0602030504020204" pitchFamily="34" charset="77"/>
              </a:rPr>
              <a:t> y </a:t>
            </a:r>
            <a:r>
              <a:rPr lang="es-ES" sz="1700" b="1" dirty="0">
                <a:solidFill>
                  <a:srgbClr val="941914"/>
                </a:solidFill>
                <a:latin typeface="Lucida Sans" panose="020B0602030504020204" pitchFamily="34" charset="77"/>
              </a:rPr>
              <a:t>debilidades</a:t>
            </a:r>
            <a:r>
              <a:rPr lang="es-ES" sz="1700" dirty="0">
                <a:solidFill>
                  <a:srgbClr val="000000"/>
                </a:solidFill>
                <a:latin typeface="Lucida Sans" panose="020B0602030504020204" pitchFamily="34" charset="77"/>
              </a:rPr>
              <a:t> internas.</a:t>
            </a:r>
          </a:p>
        </p:txBody>
      </p:sp>
      <p:pic>
        <p:nvPicPr>
          <p:cNvPr id="7" name="Imagen 6">
            <a:extLst>
              <a:ext uri="{FF2B5EF4-FFF2-40B4-BE49-F238E27FC236}">
                <a16:creationId xmlns:a16="http://schemas.microsoft.com/office/drawing/2014/main" id="{CB0AAEA6-E162-E1C2-EC1B-8BABD76029B3}"/>
              </a:ext>
            </a:extLst>
          </p:cNvPr>
          <p:cNvPicPr>
            <a:picLocks noChangeAspect="1"/>
          </p:cNvPicPr>
          <p:nvPr/>
        </p:nvPicPr>
        <p:blipFill>
          <a:blip r:embed="rId2"/>
          <a:stretch>
            <a:fillRect/>
          </a:stretch>
        </p:blipFill>
        <p:spPr>
          <a:xfrm>
            <a:off x="6325624" y="1569485"/>
            <a:ext cx="5583003" cy="3719029"/>
          </a:xfrm>
          <a:prstGeom prst="rect">
            <a:avLst/>
          </a:prstGeom>
        </p:spPr>
      </p:pic>
      <p:pic>
        <p:nvPicPr>
          <p:cNvPr id="6" name="Imagen 5"/>
          <p:cNvPicPr>
            <a:picLocks noChangeAspect="1"/>
          </p:cNvPicPr>
          <p:nvPr/>
        </p:nvPicPr>
        <p:blipFill>
          <a:blip r:embed="rId3"/>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12456613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662317-A59F-AC7E-0EBB-F0964866303D}"/>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749A35F7-4C8F-7FAC-A292-D863895B7384}"/>
              </a:ext>
            </a:extLst>
          </p:cNvPr>
          <p:cNvSpPr txBox="1"/>
          <p:nvPr/>
        </p:nvSpPr>
        <p:spPr>
          <a:xfrm>
            <a:off x="283373" y="636040"/>
            <a:ext cx="7273367" cy="1138773"/>
          </a:xfrm>
          <a:prstGeom prst="rect">
            <a:avLst/>
          </a:prstGeom>
          <a:noFill/>
        </p:spPr>
        <p:txBody>
          <a:bodyPr wrap="square" rtlCol="0">
            <a:spAutoFit/>
          </a:bodyPr>
          <a:lstStyle/>
          <a:p>
            <a:r>
              <a:rPr lang="es-ES" sz="3400" dirty="0">
                <a:solidFill>
                  <a:srgbClr val="485C87"/>
                </a:solidFill>
                <a:latin typeface="Lucida Sans" panose="020B0602030504020204" pitchFamily="34" charset="77"/>
              </a:rPr>
              <a:t>Proceso de la Planificación Estratégica</a:t>
            </a:r>
            <a:endParaRPr lang="es-ES_tradnl" sz="3400" dirty="0">
              <a:solidFill>
                <a:srgbClr val="485C87"/>
              </a:solidFill>
              <a:latin typeface="Lucida Sans" panose="020B0602030504020204" pitchFamily="34" charset="77"/>
            </a:endParaRPr>
          </a:p>
        </p:txBody>
      </p:sp>
      <p:sp>
        <p:nvSpPr>
          <p:cNvPr id="2" name="CuadroTexto 1">
            <a:extLst>
              <a:ext uri="{FF2B5EF4-FFF2-40B4-BE49-F238E27FC236}">
                <a16:creationId xmlns:a16="http://schemas.microsoft.com/office/drawing/2014/main" id="{EAAC5617-3456-DF40-E52C-6973E5C7B9A2}"/>
              </a:ext>
            </a:extLst>
          </p:cNvPr>
          <p:cNvSpPr txBox="1"/>
          <p:nvPr/>
        </p:nvSpPr>
        <p:spPr>
          <a:xfrm>
            <a:off x="283373" y="1774813"/>
            <a:ext cx="5427822" cy="3754874"/>
          </a:xfrm>
          <a:prstGeom prst="rect">
            <a:avLst/>
          </a:prstGeom>
          <a:noFill/>
        </p:spPr>
        <p:txBody>
          <a:bodyPr wrap="square" rtlCol="0">
            <a:spAutoFit/>
          </a:bodyPr>
          <a:lstStyle/>
          <a:p>
            <a:pPr marL="342900" indent="-342900" algn="just">
              <a:buClr>
                <a:srgbClr val="941914"/>
              </a:buClr>
              <a:buFont typeface="+mj-lt"/>
              <a:buAutoNum type="arabicPeriod" startAt="3"/>
            </a:pPr>
            <a:r>
              <a:rPr lang="es-ES" sz="1700" b="1" i="0" dirty="0">
                <a:solidFill>
                  <a:srgbClr val="485C87"/>
                </a:solidFill>
                <a:effectLst/>
                <a:latin typeface="Lucida Sans" panose="020B0602030504020204" pitchFamily="34" charset="77"/>
              </a:rPr>
              <a:t>Formulación de Estrategias:</a:t>
            </a:r>
          </a:p>
          <a:p>
            <a:pPr marL="342900" indent="-342900" algn="just">
              <a:buClr>
                <a:srgbClr val="941914"/>
              </a:buClr>
              <a:buFont typeface="Wingdings" pitchFamily="2" charset="2"/>
              <a:buChar char="§"/>
            </a:pPr>
            <a:endParaRPr lang="es-ES" sz="1700" b="1" i="0" dirty="0">
              <a:solidFill>
                <a:srgbClr val="485C87"/>
              </a:solidFill>
              <a:effectLst/>
              <a:latin typeface="Lucida Sans" panose="020B0602030504020204" pitchFamily="34" charset="77"/>
            </a:endParaRPr>
          </a:p>
          <a:p>
            <a:pPr marL="342900" indent="-342900" algn="just">
              <a:buClr>
                <a:srgbClr val="941914"/>
              </a:buClr>
              <a:buFont typeface="Wingdings" pitchFamily="2" charset="2"/>
              <a:buChar char="§"/>
            </a:pPr>
            <a:r>
              <a:rPr lang="es-ES" sz="1700" dirty="0">
                <a:solidFill>
                  <a:srgbClr val="000000"/>
                </a:solidFill>
                <a:latin typeface="Lucida Sans" panose="020B0602030504020204" pitchFamily="34" charset="77"/>
              </a:rPr>
              <a:t>Desarrollo de estrategias que capitalicen las </a:t>
            </a:r>
            <a:r>
              <a:rPr lang="es-ES" sz="1700" b="1" dirty="0">
                <a:solidFill>
                  <a:srgbClr val="941914"/>
                </a:solidFill>
                <a:latin typeface="Lucida Sans" panose="020B0602030504020204" pitchFamily="34" charset="77"/>
              </a:rPr>
              <a:t>oportunidades</a:t>
            </a:r>
            <a:r>
              <a:rPr lang="es-ES" sz="1700" dirty="0">
                <a:solidFill>
                  <a:srgbClr val="000000"/>
                </a:solidFill>
                <a:latin typeface="Lucida Sans" panose="020B0602030504020204" pitchFamily="34" charset="77"/>
              </a:rPr>
              <a:t> identificadas y mitiguen las </a:t>
            </a:r>
            <a:r>
              <a:rPr lang="es-ES" sz="1700" b="1" dirty="0">
                <a:solidFill>
                  <a:srgbClr val="941914"/>
                </a:solidFill>
                <a:latin typeface="Lucida Sans" panose="020B0602030504020204" pitchFamily="34" charset="77"/>
              </a:rPr>
              <a:t>amenazas</a:t>
            </a:r>
            <a:r>
              <a:rPr lang="es-ES" sz="1700" dirty="0">
                <a:solidFill>
                  <a:srgbClr val="000000"/>
                </a:solidFill>
                <a:latin typeface="Lucida Sans" panose="020B0602030504020204" pitchFamily="34" charset="77"/>
              </a:rPr>
              <a:t>.</a:t>
            </a:r>
          </a:p>
          <a:p>
            <a:pPr marL="342900" indent="-342900" algn="just">
              <a:buClr>
                <a:srgbClr val="941914"/>
              </a:buClr>
              <a:buFont typeface="Wingdings" pitchFamily="2" charset="2"/>
              <a:buChar char="§"/>
            </a:pPr>
            <a:r>
              <a:rPr lang="es-ES" sz="1700" dirty="0">
                <a:solidFill>
                  <a:srgbClr val="000000"/>
                </a:solidFill>
                <a:latin typeface="Lucida Sans" panose="020B0602030504020204" pitchFamily="34" charset="77"/>
              </a:rPr>
              <a:t>Consideración de cómo aprovechar las fortalezas internas y abordar las debilidades.</a:t>
            </a:r>
          </a:p>
          <a:p>
            <a:pPr marL="342900" indent="-342900" algn="just">
              <a:buClr>
                <a:srgbClr val="941914"/>
              </a:buClr>
              <a:buFont typeface="Wingdings" pitchFamily="2" charset="2"/>
              <a:buChar char="§"/>
            </a:pPr>
            <a:endParaRPr lang="es-ES" sz="1700" b="1" i="0" dirty="0">
              <a:solidFill>
                <a:srgbClr val="485C87"/>
              </a:solidFill>
              <a:effectLst/>
              <a:latin typeface="Lucida Sans" panose="020B0602030504020204" pitchFamily="34" charset="77"/>
            </a:endParaRPr>
          </a:p>
          <a:p>
            <a:pPr marL="342900" indent="-342900" algn="just">
              <a:buClr>
                <a:srgbClr val="941914"/>
              </a:buClr>
              <a:buFont typeface="+mj-lt"/>
              <a:buAutoNum type="arabicPeriod" startAt="4"/>
            </a:pPr>
            <a:r>
              <a:rPr lang="es-ES" sz="1700" b="1" i="0" dirty="0">
                <a:solidFill>
                  <a:srgbClr val="485C87"/>
                </a:solidFill>
                <a:effectLst/>
                <a:latin typeface="Lucida Sans" panose="020B0602030504020204" pitchFamily="34" charset="77"/>
              </a:rPr>
              <a:t>Implementación de Estrategias:</a:t>
            </a:r>
          </a:p>
          <a:p>
            <a:pPr marL="342900" indent="-342900" algn="just">
              <a:buClr>
                <a:srgbClr val="941914"/>
              </a:buClr>
              <a:buFont typeface="Wingdings" pitchFamily="2" charset="2"/>
              <a:buChar char="§"/>
            </a:pPr>
            <a:endParaRPr lang="es-ES" sz="1700" b="1" i="0" dirty="0">
              <a:solidFill>
                <a:srgbClr val="485C87"/>
              </a:solidFill>
              <a:effectLst/>
              <a:latin typeface="Lucida Sans" panose="020B0602030504020204" pitchFamily="34" charset="77"/>
            </a:endParaRPr>
          </a:p>
          <a:p>
            <a:pPr marL="342900" indent="-342900" algn="just">
              <a:buClr>
                <a:srgbClr val="941914"/>
              </a:buClr>
              <a:buFont typeface="Wingdings" pitchFamily="2" charset="2"/>
              <a:buChar char="§"/>
            </a:pPr>
            <a:r>
              <a:rPr lang="es-ES" sz="1700" dirty="0">
                <a:solidFill>
                  <a:srgbClr val="000000"/>
                </a:solidFill>
                <a:latin typeface="Lucida Sans" panose="020B0602030504020204" pitchFamily="34" charset="77"/>
              </a:rPr>
              <a:t>Traducción de las estrategias en </a:t>
            </a:r>
            <a:r>
              <a:rPr lang="es-ES" sz="1700" b="1" dirty="0">
                <a:solidFill>
                  <a:srgbClr val="941914"/>
                </a:solidFill>
                <a:latin typeface="Lucida Sans" panose="020B0602030504020204" pitchFamily="34" charset="77"/>
              </a:rPr>
              <a:t>acciones</a:t>
            </a:r>
            <a:r>
              <a:rPr lang="es-ES" sz="1700" dirty="0">
                <a:solidFill>
                  <a:srgbClr val="000000"/>
                </a:solidFill>
                <a:latin typeface="Lucida Sans" panose="020B0602030504020204" pitchFamily="34" charset="77"/>
              </a:rPr>
              <a:t> y </a:t>
            </a:r>
            <a:r>
              <a:rPr lang="es-ES" sz="1700" b="1" dirty="0">
                <a:solidFill>
                  <a:srgbClr val="941914"/>
                </a:solidFill>
                <a:latin typeface="Lucida Sans" panose="020B0602030504020204" pitchFamily="34" charset="77"/>
              </a:rPr>
              <a:t>políticas</a:t>
            </a:r>
            <a:r>
              <a:rPr lang="es-ES" sz="1700" dirty="0">
                <a:solidFill>
                  <a:srgbClr val="000000"/>
                </a:solidFill>
                <a:latin typeface="Lucida Sans" panose="020B0602030504020204" pitchFamily="34" charset="77"/>
              </a:rPr>
              <a:t> concretas.</a:t>
            </a:r>
          </a:p>
          <a:p>
            <a:pPr marL="342900" indent="-342900" algn="just">
              <a:buClr>
                <a:srgbClr val="941914"/>
              </a:buClr>
              <a:buFont typeface="Wingdings" pitchFamily="2" charset="2"/>
              <a:buChar char="§"/>
            </a:pPr>
            <a:r>
              <a:rPr lang="es-ES" sz="1700" dirty="0">
                <a:solidFill>
                  <a:srgbClr val="000000"/>
                </a:solidFill>
                <a:latin typeface="Lucida Sans" panose="020B0602030504020204" pitchFamily="34" charset="77"/>
              </a:rPr>
              <a:t>Asignación de recursos y responsabilidades para ejecutar las estrategias.</a:t>
            </a:r>
          </a:p>
        </p:txBody>
      </p:sp>
      <p:sp>
        <p:nvSpPr>
          <p:cNvPr id="3" name="CuadroTexto 2">
            <a:extLst>
              <a:ext uri="{FF2B5EF4-FFF2-40B4-BE49-F238E27FC236}">
                <a16:creationId xmlns:a16="http://schemas.microsoft.com/office/drawing/2014/main" id="{E2C98457-1DBC-01EC-0414-EDE62972403F}"/>
              </a:ext>
            </a:extLst>
          </p:cNvPr>
          <p:cNvSpPr txBox="1"/>
          <p:nvPr/>
        </p:nvSpPr>
        <p:spPr>
          <a:xfrm>
            <a:off x="6394543" y="1774813"/>
            <a:ext cx="5427822" cy="2708434"/>
          </a:xfrm>
          <a:prstGeom prst="rect">
            <a:avLst/>
          </a:prstGeom>
          <a:noFill/>
        </p:spPr>
        <p:txBody>
          <a:bodyPr wrap="square" rtlCol="0">
            <a:spAutoFit/>
          </a:bodyPr>
          <a:lstStyle/>
          <a:p>
            <a:pPr marL="342900" indent="-342900" algn="just">
              <a:buClr>
                <a:srgbClr val="941914"/>
              </a:buClr>
              <a:buFont typeface="+mj-lt"/>
              <a:buAutoNum type="arabicPeriod" startAt="5"/>
            </a:pPr>
            <a:r>
              <a:rPr lang="es-ES" sz="1700" b="1" i="0" dirty="0">
                <a:solidFill>
                  <a:srgbClr val="485C87"/>
                </a:solidFill>
                <a:effectLst/>
                <a:latin typeface="Lucida Sans" panose="020B0602030504020204" pitchFamily="34" charset="77"/>
              </a:rPr>
              <a:t>Formulación de Evaluación y Control:</a:t>
            </a:r>
          </a:p>
          <a:p>
            <a:pPr algn="just">
              <a:buClr>
                <a:srgbClr val="941914"/>
              </a:buClr>
            </a:pPr>
            <a:endParaRPr lang="es-ES" sz="1700" b="1" i="0" dirty="0">
              <a:solidFill>
                <a:srgbClr val="485C87"/>
              </a:solidFill>
              <a:effectLst/>
              <a:latin typeface="Lucida Sans" panose="020B0602030504020204" pitchFamily="34" charset="77"/>
            </a:endParaRPr>
          </a:p>
          <a:p>
            <a:pPr marL="342900" indent="-342900" algn="just">
              <a:buClr>
                <a:srgbClr val="941914"/>
              </a:buClr>
              <a:buFont typeface="Wingdings" pitchFamily="2" charset="2"/>
              <a:buChar char="§"/>
            </a:pPr>
            <a:endParaRPr lang="es-ES" sz="1700" b="1" i="0" dirty="0">
              <a:solidFill>
                <a:srgbClr val="485C87"/>
              </a:solidFill>
              <a:effectLst/>
              <a:latin typeface="Lucida Sans" panose="020B0602030504020204" pitchFamily="34" charset="77"/>
            </a:endParaRPr>
          </a:p>
          <a:p>
            <a:pPr marL="342900" indent="-342900" algn="just">
              <a:buClr>
                <a:srgbClr val="941914"/>
              </a:buClr>
              <a:buFont typeface="Wingdings" pitchFamily="2" charset="2"/>
              <a:buChar char="§"/>
            </a:pPr>
            <a:r>
              <a:rPr lang="es-ES" sz="1700" dirty="0">
                <a:solidFill>
                  <a:srgbClr val="000000"/>
                </a:solidFill>
                <a:latin typeface="Lucida Sans" panose="020B0602030504020204" pitchFamily="34" charset="77"/>
              </a:rPr>
              <a:t>Establecimiento de mecanismos para </a:t>
            </a:r>
            <a:r>
              <a:rPr lang="es-ES" sz="1700" b="1" dirty="0">
                <a:solidFill>
                  <a:srgbClr val="941914"/>
                </a:solidFill>
                <a:latin typeface="Lucida Sans" panose="020B0602030504020204" pitchFamily="34" charset="77"/>
              </a:rPr>
              <a:t>monitorear</a:t>
            </a:r>
            <a:r>
              <a:rPr lang="es-ES" sz="1700" dirty="0">
                <a:solidFill>
                  <a:srgbClr val="000000"/>
                </a:solidFill>
                <a:latin typeface="Lucida Sans" panose="020B0602030504020204" pitchFamily="34" charset="77"/>
              </a:rPr>
              <a:t> y </a:t>
            </a:r>
            <a:r>
              <a:rPr lang="es-ES" sz="1700" b="1" dirty="0">
                <a:solidFill>
                  <a:srgbClr val="941914"/>
                </a:solidFill>
                <a:latin typeface="Lucida Sans" panose="020B0602030504020204" pitchFamily="34" charset="77"/>
              </a:rPr>
              <a:t>evaluar</a:t>
            </a:r>
            <a:r>
              <a:rPr lang="es-ES" sz="1700" dirty="0">
                <a:solidFill>
                  <a:srgbClr val="000000"/>
                </a:solidFill>
                <a:latin typeface="Lucida Sans" panose="020B0602030504020204" pitchFamily="34" charset="77"/>
              </a:rPr>
              <a:t> el progreso hacia los objetivos estratégicos.</a:t>
            </a:r>
          </a:p>
          <a:p>
            <a:pPr marL="342900" indent="-342900" algn="just">
              <a:buClr>
                <a:srgbClr val="941914"/>
              </a:buClr>
              <a:buFont typeface="Wingdings" pitchFamily="2" charset="2"/>
              <a:buChar char="§"/>
            </a:pPr>
            <a:r>
              <a:rPr lang="es-ES" sz="1700" dirty="0">
                <a:solidFill>
                  <a:srgbClr val="000000"/>
                </a:solidFill>
                <a:latin typeface="Lucida Sans" panose="020B0602030504020204" pitchFamily="34" charset="77"/>
              </a:rPr>
              <a:t>Ajuste de las estrategias según sea necesario en respuesta a </a:t>
            </a:r>
            <a:r>
              <a:rPr lang="es-ES" sz="1700" b="1" dirty="0">
                <a:solidFill>
                  <a:srgbClr val="941914"/>
                </a:solidFill>
                <a:latin typeface="Lucida Sans" panose="020B0602030504020204" pitchFamily="34" charset="77"/>
              </a:rPr>
              <a:t>cambios</a:t>
            </a:r>
            <a:r>
              <a:rPr lang="es-ES" sz="1700" dirty="0">
                <a:solidFill>
                  <a:srgbClr val="000000"/>
                </a:solidFill>
                <a:latin typeface="Lucida Sans" panose="020B0602030504020204" pitchFamily="34" charset="77"/>
              </a:rPr>
              <a:t> en el entorno o en la organización.</a:t>
            </a:r>
          </a:p>
          <a:p>
            <a:pPr algn="just">
              <a:buClr>
                <a:srgbClr val="941914"/>
              </a:buClr>
            </a:pPr>
            <a:endParaRPr lang="es-ES" sz="1700" b="1" i="0" dirty="0">
              <a:solidFill>
                <a:srgbClr val="485C87"/>
              </a:solidFill>
              <a:effectLst/>
              <a:latin typeface="Lucida Sans" panose="020B0602030504020204" pitchFamily="34" charset="77"/>
            </a:endParaRPr>
          </a:p>
        </p:txBody>
      </p:sp>
      <p:pic>
        <p:nvPicPr>
          <p:cNvPr id="5" name="Imagen 4"/>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36818985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55ED1-8956-31B4-41E5-DEC016F12255}"/>
            </a:ext>
          </a:extLst>
        </p:cNvPr>
        <p:cNvGrpSpPr/>
        <p:nvPr/>
      </p:nvGrpSpPr>
      <p:grpSpPr>
        <a:xfrm>
          <a:off x="0" y="0"/>
          <a:ext cx="0" cy="0"/>
          <a:chOff x="0" y="0"/>
          <a:chExt cx="0" cy="0"/>
        </a:xfrm>
      </p:grpSpPr>
      <p:pic>
        <p:nvPicPr>
          <p:cNvPr id="2" name="DreamWorks Madagascar en Español Latino   Casino Robo   Dibujos Animado">
            <a:hlinkClick r:id="" action="ppaction://media"/>
            <a:extLst>
              <a:ext uri="{FF2B5EF4-FFF2-40B4-BE49-F238E27FC236}">
                <a16:creationId xmlns:a16="http://schemas.microsoft.com/office/drawing/2014/main" id="{6F0975A8-8194-6A02-2897-439959A22B2C}"/>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251723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035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F6877-86D1-B45E-1471-69650C67B815}"/>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1EF0093A-F3E0-39BA-B466-CC2BA0FDCD43}"/>
              </a:ext>
            </a:extLst>
          </p:cNvPr>
          <p:cNvSpPr txBox="1"/>
          <p:nvPr/>
        </p:nvSpPr>
        <p:spPr>
          <a:xfrm>
            <a:off x="283373" y="636040"/>
            <a:ext cx="9701136" cy="1138773"/>
          </a:xfrm>
          <a:prstGeom prst="rect">
            <a:avLst/>
          </a:prstGeom>
          <a:noFill/>
        </p:spPr>
        <p:txBody>
          <a:bodyPr wrap="square" rtlCol="0">
            <a:spAutoFit/>
          </a:bodyPr>
          <a:lstStyle/>
          <a:p>
            <a:r>
              <a:rPr lang="es-ES" sz="3400" dirty="0">
                <a:solidFill>
                  <a:srgbClr val="485C87"/>
                </a:solidFill>
                <a:latin typeface="Lucida Sans" panose="020B0602030504020204" pitchFamily="34" charset="77"/>
              </a:rPr>
              <a:t>Importancia de la Planificación Estratégica </a:t>
            </a:r>
          </a:p>
          <a:p>
            <a:r>
              <a:rPr lang="es-ES" sz="3400" dirty="0">
                <a:solidFill>
                  <a:srgbClr val="485C87"/>
                </a:solidFill>
                <a:latin typeface="Lucida Sans" panose="020B0602030504020204" pitchFamily="34" charset="77"/>
              </a:rPr>
              <a:t>en la Industria Minera</a:t>
            </a:r>
            <a:endParaRPr lang="es-ES_tradnl" sz="3400" dirty="0">
              <a:solidFill>
                <a:srgbClr val="485C87"/>
              </a:solidFill>
              <a:latin typeface="Lucida Sans" panose="020B0602030504020204" pitchFamily="34" charset="77"/>
            </a:endParaRPr>
          </a:p>
        </p:txBody>
      </p:sp>
      <p:sp>
        <p:nvSpPr>
          <p:cNvPr id="5" name="CuadroTexto 4">
            <a:extLst>
              <a:ext uri="{FF2B5EF4-FFF2-40B4-BE49-F238E27FC236}">
                <a16:creationId xmlns:a16="http://schemas.microsoft.com/office/drawing/2014/main" id="{CC19066E-47EB-882F-7286-607C566D42B9}"/>
              </a:ext>
            </a:extLst>
          </p:cNvPr>
          <p:cNvSpPr txBox="1"/>
          <p:nvPr/>
        </p:nvSpPr>
        <p:spPr>
          <a:xfrm>
            <a:off x="283373" y="1900347"/>
            <a:ext cx="11327782" cy="4585871"/>
          </a:xfrm>
          <a:prstGeom prst="rect">
            <a:avLst/>
          </a:prstGeom>
          <a:noFill/>
        </p:spPr>
        <p:txBody>
          <a:bodyPr wrap="square" rtlCol="0">
            <a:spAutoFit/>
          </a:bodyPr>
          <a:lstStyle/>
          <a:p>
            <a:pPr algn="just">
              <a:buClr>
                <a:srgbClr val="941914"/>
              </a:buClr>
            </a:pPr>
            <a:r>
              <a:rPr lang="es-ES" sz="1700" dirty="0">
                <a:solidFill>
                  <a:srgbClr val="000000"/>
                </a:solidFill>
                <a:latin typeface="Lucida Sans" panose="020B0602030504020204" pitchFamily="34" charset="77"/>
              </a:rPr>
              <a:t>La planificación estratégica en la industria minera es fundamental para asegurar el crecimiento, sostenibilidad y competitividad de las empresas en un sector altamente complejo y de gran impacto económico y ambiental. Su importancia radica en varios aspectos clave:</a:t>
            </a:r>
          </a:p>
          <a:p>
            <a:pPr marL="342900" indent="-342900" algn="just">
              <a:buClr>
                <a:srgbClr val="941914"/>
              </a:buClr>
              <a:buFont typeface="Wingdings" pitchFamily="2" charset="2"/>
              <a:buChar char="§"/>
            </a:pPr>
            <a:endParaRPr lang="es-ES" b="1" i="0" dirty="0">
              <a:solidFill>
                <a:srgbClr val="485C87"/>
              </a:solidFill>
              <a:effectLst/>
              <a:latin typeface="Lucida Sans" panose="020B0602030504020204" pitchFamily="34" charset="77"/>
            </a:endParaRPr>
          </a:p>
          <a:p>
            <a:pPr marL="342900" indent="-342900" algn="just">
              <a:buClr>
                <a:srgbClr val="941914"/>
              </a:buClr>
              <a:buFont typeface="+mj-lt"/>
              <a:buAutoNum type="arabicPeriod"/>
            </a:pPr>
            <a:r>
              <a:rPr lang="es-ES" b="1" i="0" dirty="0">
                <a:solidFill>
                  <a:srgbClr val="485C87"/>
                </a:solidFill>
                <a:effectLst/>
                <a:latin typeface="Lucida Sans" panose="020B0602030504020204" pitchFamily="34" charset="77"/>
              </a:rPr>
              <a:t>Gestión y Optimización de Recursos y Capital:</a:t>
            </a:r>
            <a:r>
              <a:rPr lang="es-ES" b="1" dirty="0">
                <a:solidFill>
                  <a:srgbClr val="485C87"/>
                </a:solidFill>
                <a:latin typeface="Lucida Sans" panose="020B0602030504020204" pitchFamily="34" charset="77"/>
              </a:rPr>
              <a:t> </a:t>
            </a:r>
            <a:r>
              <a:rPr lang="es-ES" sz="1700" dirty="0">
                <a:solidFill>
                  <a:srgbClr val="000000"/>
                </a:solidFill>
                <a:latin typeface="Lucida Sans" panose="020B0602030504020204" pitchFamily="34" charset="77"/>
              </a:rPr>
              <a:t>La industria minera requiere una gran inversión en recursos financieros, humanos y tecnológicos. La planificación estratégica permite maximizar el uso de estos recursos al identificar proyectos rentables y priorizar inversiones que generen el mayor valor. Esto ayuda a reducir costos y aumentar la rentabilidad a largo plazo.</a:t>
            </a:r>
          </a:p>
          <a:p>
            <a:pPr marL="342900" indent="-342900" algn="just">
              <a:buClr>
                <a:srgbClr val="941914"/>
              </a:buClr>
              <a:buFont typeface="+mj-lt"/>
              <a:buAutoNum type="arabicPeriod"/>
            </a:pPr>
            <a:r>
              <a:rPr lang="es-ES" b="1" dirty="0">
                <a:solidFill>
                  <a:srgbClr val="485C87"/>
                </a:solidFill>
                <a:latin typeface="Lucida Sans" panose="020B0602030504020204" pitchFamily="34" charset="77"/>
              </a:rPr>
              <a:t>Gestión de Riesgos: </a:t>
            </a:r>
            <a:r>
              <a:rPr lang="es-ES" sz="1700" dirty="0">
                <a:solidFill>
                  <a:srgbClr val="000000"/>
                </a:solidFill>
                <a:latin typeface="Lucida Sans" panose="020B0602030504020204" pitchFamily="34" charset="77"/>
              </a:rPr>
              <a:t>La minería enfrenta numerosos riesgos, incluyendo fluctuaciones de precios de materias primas, cambios en la legislación, riesgos ambientales y sociales, y accidentes operativos. La planificación estratégica ayuda a identificar y mitigar estos riesgos de manera anticipada, asegurando la continuidad del negocio y minimizando impactos negativos.</a:t>
            </a:r>
          </a:p>
          <a:p>
            <a:pPr marL="342900" indent="-342900" algn="just">
              <a:buClr>
                <a:srgbClr val="941914"/>
              </a:buClr>
              <a:buFont typeface="+mj-lt"/>
              <a:buAutoNum type="arabicPeriod"/>
            </a:pPr>
            <a:r>
              <a:rPr lang="es-ES" b="1" dirty="0">
                <a:solidFill>
                  <a:srgbClr val="485C87"/>
                </a:solidFill>
                <a:latin typeface="Lucida Sans" panose="020B0602030504020204" pitchFamily="34" charset="77"/>
              </a:rPr>
              <a:t>Sostenibilidad y Responsabilidad Ambiental: </a:t>
            </a:r>
            <a:r>
              <a:rPr lang="es-ES" sz="1700" dirty="0">
                <a:solidFill>
                  <a:srgbClr val="000000"/>
                </a:solidFill>
                <a:latin typeface="Lucida Sans" panose="020B0602030504020204" pitchFamily="34" charset="77"/>
              </a:rPr>
              <a:t>Las operaciones mineras tienen un impacto considerable en el medio ambiente. La planificación estratégica incorpora prácticas sostenibles y estrategias de mitigación ambiental, garantizando el cumplimiento de regulaciones y promoviendo la responsabilidad social corporativa. Esto no solo protege el entorno, sino que también mejora la reputación de la empresa.</a:t>
            </a:r>
          </a:p>
        </p:txBody>
      </p:sp>
      <p:pic>
        <p:nvPicPr>
          <p:cNvPr id="6" name="Imagen 5"/>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41957313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BB2111-E31D-C618-E17B-FECE8E2B5A94}"/>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1C1E0AE3-6C06-C5D4-4703-D2DE52F75C3D}"/>
              </a:ext>
            </a:extLst>
          </p:cNvPr>
          <p:cNvSpPr txBox="1"/>
          <p:nvPr/>
        </p:nvSpPr>
        <p:spPr>
          <a:xfrm>
            <a:off x="283373" y="636040"/>
            <a:ext cx="10620416" cy="1138773"/>
          </a:xfrm>
          <a:prstGeom prst="rect">
            <a:avLst/>
          </a:prstGeom>
          <a:noFill/>
        </p:spPr>
        <p:txBody>
          <a:bodyPr wrap="square" rtlCol="0">
            <a:spAutoFit/>
          </a:bodyPr>
          <a:lstStyle/>
          <a:p>
            <a:r>
              <a:rPr lang="es-ES" sz="3400" dirty="0">
                <a:solidFill>
                  <a:srgbClr val="485C87"/>
                </a:solidFill>
                <a:latin typeface="Lucida Sans" panose="020B0602030504020204" pitchFamily="34" charset="77"/>
              </a:rPr>
              <a:t>Importancia de la Planificación Estratégica </a:t>
            </a:r>
          </a:p>
          <a:p>
            <a:r>
              <a:rPr lang="es-ES" sz="3400" dirty="0">
                <a:solidFill>
                  <a:srgbClr val="485C87"/>
                </a:solidFill>
                <a:latin typeface="Lucida Sans" panose="020B0602030504020204" pitchFamily="34" charset="77"/>
              </a:rPr>
              <a:t>en la Industria Minera</a:t>
            </a:r>
            <a:endParaRPr lang="es-ES_tradnl" sz="3400" dirty="0">
              <a:solidFill>
                <a:srgbClr val="485C87"/>
              </a:solidFill>
              <a:latin typeface="Lucida Sans" panose="020B0602030504020204" pitchFamily="34" charset="77"/>
            </a:endParaRPr>
          </a:p>
        </p:txBody>
      </p:sp>
      <p:sp>
        <p:nvSpPr>
          <p:cNvPr id="5" name="CuadroTexto 4">
            <a:extLst>
              <a:ext uri="{FF2B5EF4-FFF2-40B4-BE49-F238E27FC236}">
                <a16:creationId xmlns:a16="http://schemas.microsoft.com/office/drawing/2014/main" id="{9A0B242E-6E91-C074-627E-319499B1CA0E}"/>
              </a:ext>
            </a:extLst>
          </p:cNvPr>
          <p:cNvSpPr txBox="1"/>
          <p:nvPr/>
        </p:nvSpPr>
        <p:spPr>
          <a:xfrm>
            <a:off x="283373" y="1900347"/>
            <a:ext cx="11327782" cy="4324261"/>
          </a:xfrm>
          <a:prstGeom prst="rect">
            <a:avLst/>
          </a:prstGeom>
          <a:noFill/>
        </p:spPr>
        <p:txBody>
          <a:bodyPr wrap="square" rtlCol="0">
            <a:spAutoFit/>
          </a:bodyPr>
          <a:lstStyle/>
          <a:p>
            <a:pPr marL="342900" indent="-342900" algn="just">
              <a:buClr>
                <a:srgbClr val="941914"/>
              </a:buClr>
              <a:buFont typeface="+mj-lt"/>
              <a:buAutoNum type="arabicPeriod" startAt="4"/>
            </a:pPr>
            <a:r>
              <a:rPr lang="es-ES" b="1" i="0" dirty="0">
                <a:solidFill>
                  <a:srgbClr val="485C87"/>
                </a:solidFill>
                <a:effectLst/>
                <a:latin typeface="Lucida Sans" panose="020B0602030504020204" pitchFamily="34" charset="77"/>
              </a:rPr>
              <a:t>Adaptación a Cambios del </a:t>
            </a:r>
            <a:r>
              <a:rPr lang="es-ES" b="1" dirty="0">
                <a:solidFill>
                  <a:srgbClr val="485C87"/>
                </a:solidFill>
                <a:latin typeface="Lucida Sans" panose="020B0602030504020204" pitchFamily="34" charset="77"/>
              </a:rPr>
              <a:t>Mercado:</a:t>
            </a:r>
            <a:r>
              <a:rPr lang="es-ES" sz="1700" dirty="0">
                <a:solidFill>
                  <a:srgbClr val="000000"/>
                </a:solidFill>
                <a:latin typeface="Lucida Sans" panose="020B0602030504020204" pitchFamily="34" charset="77"/>
              </a:rPr>
              <a:t> Los precios de los metales y minerales son volátiles y dependen de factores económicos globales. La planificación estratégica permite a las empresas mineras prepararse y adaptarse a estas fluctuaciones, estableciendo estrategias de diversificación, reducción de costos y ajuste de producción según la demanda del mercado.</a:t>
            </a:r>
          </a:p>
          <a:p>
            <a:pPr marL="342900" indent="-342900" algn="just">
              <a:buClr>
                <a:srgbClr val="941914"/>
              </a:buClr>
              <a:buFont typeface="+mj-lt"/>
              <a:buAutoNum type="arabicPeriod" startAt="4"/>
            </a:pPr>
            <a:r>
              <a:rPr lang="es-ES" b="1" dirty="0">
                <a:solidFill>
                  <a:srgbClr val="485C87"/>
                </a:solidFill>
                <a:latin typeface="Lucida Sans" panose="020B0602030504020204" pitchFamily="34" charset="77"/>
              </a:rPr>
              <a:t>Innovación y Mejora Continua: </a:t>
            </a:r>
            <a:r>
              <a:rPr lang="es-ES" sz="1700" dirty="0">
                <a:solidFill>
                  <a:srgbClr val="000000"/>
                </a:solidFill>
                <a:latin typeface="Lucida Sans" panose="020B0602030504020204" pitchFamily="34" charset="77"/>
              </a:rPr>
              <a:t>La planificación estratégica fomenta la innovación, ya que obliga a las empresas a buscar nuevas tecnologías y métodos que mejoren la eficiencia y reduzcan el impacto ambiental. En un sector donde la tecnología avanza rápidamente, la planificación permite a las empresas mantenerse competitivas y aprovechar las innovaciones para optimizar sus operaciones.</a:t>
            </a:r>
          </a:p>
          <a:p>
            <a:pPr marL="342900" indent="-342900" algn="just">
              <a:buClr>
                <a:srgbClr val="941914"/>
              </a:buClr>
              <a:buFont typeface="+mj-lt"/>
              <a:buAutoNum type="arabicPeriod" startAt="4"/>
            </a:pPr>
            <a:r>
              <a:rPr lang="es-ES" b="1" dirty="0">
                <a:solidFill>
                  <a:srgbClr val="485C87"/>
                </a:solidFill>
                <a:latin typeface="Lucida Sans" panose="020B0602030504020204" pitchFamily="34" charset="77"/>
              </a:rPr>
              <a:t>Atracción de Inversiones: </a:t>
            </a:r>
            <a:r>
              <a:rPr lang="es-ES" sz="1700" dirty="0">
                <a:solidFill>
                  <a:srgbClr val="000000"/>
                </a:solidFill>
                <a:latin typeface="Lucida Sans" panose="020B0602030504020204" pitchFamily="34" charset="77"/>
              </a:rPr>
              <a:t>La planificación estratégica bien estructurada demuestra a los inversionistas y socios potenciales que la empresa tiene una visión clara y una ruta definida para alcanzar sus objetivos. Esto aumenta la confianza de los inversionistas, facilitando la obtención de financiamiento necesario para desarrollar proyectos a largo plazo.</a:t>
            </a:r>
          </a:p>
          <a:p>
            <a:pPr marL="342900" indent="-342900" algn="just">
              <a:buClr>
                <a:srgbClr val="941914"/>
              </a:buClr>
              <a:buFont typeface="+mj-lt"/>
              <a:buAutoNum type="arabicPeriod" startAt="4"/>
            </a:pPr>
            <a:r>
              <a:rPr lang="es-ES" b="1" dirty="0">
                <a:solidFill>
                  <a:srgbClr val="485C87"/>
                </a:solidFill>
                <a:latin typeface="Lucida Sans" panose="020B0602030504020204" pitchFamily="34" charset="77"/>
              </a:rPr>
              <a:t>Desarrollo del Talento y Gestión del Capital Humano: </a:t>
            </a:r>
            <a:r>
              <a:rPr lang="es-ES" sz="1700" dirty="0">
                <a:solidFill>
                  <a:srgbClr val="000000"/>
                </a:solidFill>
                <a:latin typeface="Lucida Sans" panose="020B0602030504020204" pitchFamily="34" charset="77"/>
              </a:rPr>
              <a:t>El éxito de las operaciones mineras depende en gran medida del talento y la competencia de su personal. La planificación estratégica incluye estrategias para la capacitación, retención y desarrollo de empleados, asegurando que la empresa cuente con el capital humano necesario para alcanzar sus objetivos.</a:t>
            </a:r>
          </a:p>
        </p:txBody>
      </p:sp>
      <p:pic>
        <p:nvPicPr>
          <p:cNvPr id="6" name="Imagen 5"/>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18772743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B8E3E6-8CC5-BC29-2401-E55E3F1DD05D}"/>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09D07897-20A0-DCA1-4E1E-E08F39F4ADE2}"/>
              </a:ext>
            </a:extLst>
          </p:cNvPr>
          <p:cNvSpPr txBox="1"/>
          <p:nvPr/>
        </p:nvSpPr>
        <p:spPr>
          <a:xfrm>
            <a:off x="283373" y="636040"/>
            <a:ext cx="10620416" cy="1138773"/>
          </a:xfrm>
          <a:prstGeom prst="rect">
            <a:avLst/>
          </a:prstGeom>
          <a:noFill/>
        </p:spPr>
        <p:txBody>
          <a:bodyPr wrap="square" rtlCol="0">
            <a:spAutoFit/>
          </a:bodyPr>
          <a:lstStyle/>
          <a:p>
            <a:r>
              <a:rPr lang="es-ES" sz="3400" dirty="0">
                <a:solidFill>
                  <a:srgbClr val="485C87"/>
                </a:solidFill>
                <a:latin typeface="Lucida Sans" panose="020B0602030504020204" pitchFamily="34" charset="77"/>
              </a:rPr>
              <a:t>Importancia de la Planificación Estratégica </a:t>
            </a:r>
          </a:p>
          <a:p>
            <a:r>
              <a:rPr lang="es-ES" sz="3400" dirty="0">
                <a:solidFill>
                  <a:srgbClr val="485C87"/>
                </a:solidFill>
                <a:latin typeface="Lucida Sans" panose="020B0602030504020204" pitchFamily="34" charset="77"/>
              </a:rPr>
              <a:t>en la Industria Minera</a:t>
            </a:r>
            <a:endParaRPr lang="es-ES_tradnl" sz="3400" dirty="0">
              <a:solidFill>
                <a:srgbClr val="485C87"/>
              </a:solidFill>
              <a:latin typeface="Lucida Sans" panose="020B0602030504020204" pitchFamily="34" charset="77"/>
            </a:endParaRPr>
          </a:p>
        </p:txBody>
      </p:sp>
      <p:sp>
        <p:nvSpPr>
          <p:cNvPr id="5" name="CuadroTexto 4">
            <a:extLst>
              <a:ext uri="{FF2B5EF4-FFF2-40B4-BE49-F238E27FC236}">
                <a16:creationId xmlns:a16="http://schemas.microsoft.com/office/drawing/2014/main" id="{448275F5-0F74-15A6-06B8-B9C70010DA8D}"/>
              </a:ext>
            </a:extLst>
          </p:cNvPr>
          <p:cNvSpPr txBox="1"/>
          <p:nvPr/>
        </p:nvSpPr>
        <p:spPr>
          <a:xfrm>
            <a:off x="283373" y="1900347"/>
            <a:ext cx="11327782" cy="4324261"/>
          </a:xfrm>
          <a:prstGeom prst="rect">
            <a:avLst/>
          </a:prstGeom>
          <a:noFill/>
        </p:spPr>
        <p:txBody>
          <a:bodyPr wrap="square" rtlCol="0">
            <a:spAutoFit/>
          </a:bodyPr>
          <a:lstStyle/>
          <a:p>
            <a:pPr marL="342900" indent="-342900" algn="just">
              <a:buClr>
                <a:srgbClr val="941914"/>
              </a:buClr>
              <a:buFont typeface="+mj-lt"/>
              <a:buAutoNum type="arabicPeriod" startAt="8"/>
            </a:pPr>
            <a:r>
              <a:rPr lang="es-ES" b="1" i="0" dirty="0">
                <a:solidFill>
                  <a:srgbClr val="485C87"/>
                </a:solidFill>
                <a:effectLst/>
                <a:latin typeface="Lucida Sans" panose="020B0602030504020204" pitchFamily="34" charset="77"/>
              </a:rPr>
              <a:t>Mejora de la Productividad y Eficiencia: </a:t>
            </a:r>
            <a:r>
              <a:rPr lang="es-ES" sz="1700" dirty="0">
                <a:solidFill>
                  <a:srgbClr val="000000"/>
                </a:solidFill>
                <a:latin typeface="Lucida Sans" panose="020B0602030504020204" pitchFamily="34" charset="77"/>
              </a:rPr>
              <a:t>Al definir objetivos claros y coordinar las actividades hacia una meta común, la planificación estratégica permite mejorar la productividad de las operaciones mineras. Esto incluye desde el proceso de extracción hasta la gestión logística, asegurando un flujo de trabajo más eficiente y una reducción en el tiempo y recursos empleados.</a:t>
            </a:r>
          </a:p>
          <a:p>
            <a:pPr marL="342900" indent="-342900" algn="just">
              <a:buClr>
                <a:srgbClr val="941914"/>
              </a:buClr>
              <a:buFont typeface="+mj-lt"/>
              <a:buAutoNum type="arabicPeriod" startAt="8"/>
            </a:pPr>
            <a:r>
              <a:rPr lang="es-ES" b="1" dirty="0">
                <a:solidFill>
                  <a:srgbClr val="485C87"/>
                </a:solidFill>
                <a:latin typeface="Lucida Sans" panose="020B0602030504020204" pitchFamily="34" charset="77"/>
              </a:rPr>
              <a:t>Optimización de la Cadena de Suministro: </a:t>
            </a:r>
            <a:r>
              <a:rPr lang="es-ES" sz="1700" dirty="0">
                <a:solidFill>
                  <a:srgbClr val="000000"/>
                </a:solidFill>
                <a:latin typeface="Lucida Sans" panose="020B0602030504020204" pitchFamily="34" charset="77"/>
              </a:rPr>
              <a:t>La minería involucra una cadena de suministro compleja que abarca desde la extracción hasta la distribución del producto final. Una planificación estratégica efectiva optimiza cada eslabón de esta cadena, mejorando la eficiencia operativa y reduciendo tiempos y costos.</a:t>
            </a:r>
          </a:p>
          <a:p>
            <a:pPr marL="342900" indent="-342900" algn="just">
              <a:buClr>
                <a:srgbClr val="941914"/>
              </a:buClr>
              <a:buFont typeface="+mj-lt"/>
              <a:buAutoNum type="arabicPeriod" startAt="8"/>
            </a:pPr>
            <a:r>
              <a:rPr lang="es-ES" b="1" dirty="0">
                <a:solidFill>
                  <a:srgbClr val="485C87"/>
                </a:solidFill>
                <a:latin typeface="Lucida Sans" panose="020B0602030504020204" pitchFamily="34" charset="77"/>
              </a:rPr>
              <a:t>Cumplimiento Normativo y Licenciamiento: </a:t>
            </a:r>
            <a:r>
              <a:rPr lang="es-ES" sz="1700" dirty="0">
                <a:solidFill>
                  <a:srgbClr val="000000"/>
                </a:solidFill>
                <a:latin typeface="Lucida Sans" panose="020B0602030504020204" pitchFamily="34" charset="77"/>
              </a:rPr>
              <a:t>La industria minera está sujeta a regulaciones estrictas en temas ambientales, laborales y de seguridad. La planificación estratégica ayuda a las empresas a mantenerse en conformidad con estas normativas, evitando sanciones y problemas legales. También facilita la obtención de permisos y licencias necesarios para operar.</a:t>
            </a:r>
          </a:p>
          <a:p>
            <a:pPr marL="342900" indent="-342900" algn="just">
              <a:buClr>
                <a:srgbClr val="941914"/>
              </a:buClr>
              <a:buFont typeface="+mj-lt"/>
              <a:buAutoNum type="arabicPeriod" startAt="8"/>
            </a:pPr>
            <a:r>
              <a:rPr lang="es-ES" b="1" dirty="0">
                <a:solidFill>
                  <a:srgbClr val="485C87"/>
                </a:solidFill>
                <a:latin typeface="Lucida Sans" panose="020B0602030504020204" pitchFamily="34" charset="77"/>
              </a:rPr>
              <a:t>Visión a Largo Plazo y Sostenibilidad Económica: </a:t>
            </a:r>
            <a:r>
              <a:rPr lang="es-ES" sz="1700" dirty="0">
                <a:solidFill>
                  <a:srgbClr val="000000"/>
                </a:solidFill>
                <a:latin typeface="Lucida Sans" panose="020B0602030504020204" pitchFamily="34" charset="77"/>
              </a:rPr>
              <a:t>La minería es una industria de proyectos a largo plazo, donde los resultados pueden tardar años en materializarse. La planificación estratégica proporciona una visión clara y a largo plazo, alineando las operaciones con los objetivos futuros y asegurando la sostenibilidad económica de la empresa.</a:t>
            </a:r>
          </a:p>
        </p:txBody>
      </p:sp>
      <p:pic>
        <p:nvPicPr>
          <p:cNvPr id="6" name="Imagen 5"/>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10596517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18FBCF-BC5F-3BDA-9728-7756C5EE93F6}"/>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820B07C4-4C02-3236-84F5-7C6BF600FB20}"/>
              </a:ext>
            </a:extLst>
          </p:cNvPr>
          <p:cNvSpPr txBox="1"/>
          <p:nvPr/>
        </p:nvSpPr>
        <p:spPr>
          <a:xfrm>
            <a:off x="283373" y="636040"/>
            <a:ext cx="10620416" cy="1138773"/>
          </a:xfrm>
          <a:prstGeom prst="rect">
            <a:avLst/>
          </a:prstGeom>
          <a:noFill/>
        </p:spPr>
        <p:txBody>
          <a:bodyPr wrap="square" rtlCol="0">
            <a:spAutoFit/>
          </a:bodyPr>
          <a:lstStyle/>
          <a:p>
            <a:r>
              <a:rPr lang="es-ES" sz="3400" dirty="0">
                <a:solidFill>
                  <a:srgbClr val="485C87"/>
                </a:solidFill>
                <a:latin typeface="Lucida Sans" panose="020B0602030504020204" pitchFamily="34" charset="77"/>
              </a:rPr>
              <a:t>Importancia de la Planificación Estratégica </a:t>
            </a:r>
          </a:p>
          <a:p>
            <a:r>
              <a:rPr lang="es-ES" sz="3400" dirty="0">
                <a:solidFill>
                  <a:srgbClr val="485C87"/>
                </a:solidFill>
                <a:latin typeface="Lucida Sans" panose="020B0602030504020204" pitchFamily="34" charset="77"/>
              </a:rPr>
              <a:t>en la Industria Minera</a:t>
            </a:r>
            <a:endParaRPr lang="es-ES_tradnl" sz="3400" dirty="0">
              <a:solidFill>
                <a:srgbClr val="485C87"/>
              </a:solidFill>
              <a:latin typeface="Lucida Sans" panose="020B0602030504020204" pitchFamily="34" charset="77"/>
            </a:endParaRPr>
          </a:p>
        </p:txBody>
      </p:sp>
      <p:sp>
        <p:nvSpPr>
          <p:cNvPr id="5" name="CuadroTexto 4">
            <a:extLst>
              <a:ext uri="{FF2B5EF4-FFF2-40B4-BE49-F238E27FC236}">
                <a16:creationId xmlns:a16="http://schemas.microsoft.com/office/drawing/2014/main" id="{B01EBD77-AC59-EF8C-912F-114F9CAAA425}"/>
              </a:ext>
            </a:extLst>
          </p:cNvPr>
          <p:cNvSpPr txBox="1"/>
          <p:nvPr/>
        </p:nvSpPr>
        <p:spPr>
          <a:xfrm>
            <a:off x="283373" y="1900347"/>
            <a:ext cx="11327782" cy="4632037"/>
          </a:xfrm>
          <a:prstGeom prst="rect">
            <a:avLst/>
          </a:prstGeom>
          <a:noFill/>
        </p:spPr>
        <p:txBody>
          <a:bodyPr wrap="square" rtlCol="0">
            <a:spAutoFit/>
          </a:bodyPr>
          <a:lstStyle/>
          <a:p>
            <a:pPr marL="342900" indent="-342900" algn="just">
              <a:buClr>
                <a:srgbClr val="941914"/>
              </a:buClr>
              <a:buFont typeface="+mj-lt"/>
              <a:buAutoNum type="arabicPeriod" startAt="12"/>
            </a:pPr>
            <a:r>
              <a:rPr lang="es-ES" b="1" i="0" dirty="0">
                <a:solidFill>
                  <a:srgbClr val="485C87"/>
                </a:solidFill>
                <a:effectLst/>
                <a:latin typeface="Lucida Sans" panose="020B0602030504020204" pitchFamily="34" charset="77"/>
              </a:rPr>
              <a:t>Mejora de la Competitividad: </a:t>
            </a:r>
            <a:r>
              <a:rPr lang="es-ES" sz="1700" dirty="0">
                <a:solidFill>
                  <a:srgbClr val="000000"/>
                </a:solidFill>
                <a:latin typeface="Lucida Sans" panose="020B0602030504020204" pitchFamily="34" charset="77"/>
              </a:rPr>
              <a:t>En un sector tan competitivo como el minero, diferenciarse es clave. La planificación estratégica permite identificar ventajas competitivas, desarrollar estrategias de diferenciación y posicionar a la empresa de manera favorable en el mercado global.</a:t>
            </a:r>
          </a:p>
          <a:p>
            <a:pPr marL="342900" indent="-342900" algn="just">
              <a:buClr>
                <a:srgbClr val="941914"/>
              </a:buClr>
              <a:buFont typeface="+mj-lt"/>
              <a:buAutoNum type="arabicPeriod" startAt="12"/>
            </a:pPr>
            <a:endParaRPr lang="es-ES" sz="1700" dirty="0">
              <a:solidFill>
                <a:srgbClr val="000000"/>
              </a:solidFill>
              <a:latin typeface="Lucida Sans" panose="020B0602030504020204" pitchFamily="34" charset="77"/>
            </a:endParaRPr>
          </a:p>
          <a:p>
            <a:pPr algn="ctr">
              <a:buClr>
                <a:srgbClr val="941914"/>
              </a:buClr>
            </a:pPr>
            <a:r>
              <a:rPr lang="es-ES" sz="2400" b="1" dirty="0">
                <a:solidFill>
                  <a:srgbClr val="485C87"/>
                </a:solidFill>
                <a:latin typeface="Lucida Sans" panose="020B0602030504020204" pitchFamily="34" charset="77"/>
              </a:rPr>
              <a:t>La </a:t>
            </a:r>
            <a:r>
              <a:rPr lang="es-ES" sz="2400" b="1" dirty="0">
                <a:solidFill>
                  <a:srgbClr val="941914"/>
                </a:solidFill>
                <a:latin typeface="Lucida Sans" panose="020B0602030504020204" pitchFamily="34" charset="77"/>
              </a:rPr>
              <a:t>planificación estratégica </a:t>
            </a:r>
            <a:r>
              <a:rPr lang="es-ES" sz="2400" b="1" dirty="0">
                <a:solidFill>
                  <a:srgbClr val="485C87"/>
                </a:solidFill>
                <a:latin typeface="Lucida Sans" panose="020B0602030504020204" pitchFamily="34" charset="77"/>
              </a:rPr>
              <a:t>en la </a:t>
            </a:r>
            <a:r>
              <a:rPr lang="es-ES" sz="2400" b="1" dirty="0">
                <a:solidFill>
                  <a:srgbClr val="941914"/>
                </a:solidFill>
                <a:latin typeface="Lucida Sans" panose="020B0602030504020204" pitchFamily="34" charset="77"/>
              </a:rPr>
              <a:t>industria minera </a:t>
            </a:r>
            <a:r>
              <a:rPr lang="es-ES" sz="2400" b="1" dirty="0">
                <a:solidFill>
                  <a:srgbClr val="485C87"/>
                </a:solidFill>
                <a:latin typeface="Lucida Sans" panose="020B0602030504020204" pitchFamily="34" charset="77"/>
              </a:rPr>
              <a:t>es crucial para garantizar la </a:t>
            </a:r>
            <a:r>
              <a:rPr lang="es-ES" sz="2400" b="1" dirty="0">
                <a:solidFill>
                  <a:srgbClr val="941914"/>
                </a:solidFill>
                <a:latin typeface="Lucida Sans" panose="020B0602030504020204" pitchFamily="34" charset="77"/>
              </a:rPr>
              <a:t>viabilidad</a:t>
            </a:r>
            <a:r>
              <a:rPr lang="es-ES" sz="2400" b="1" dirty="0">
                <a:solidFill>
                  <a:srgbClr val="485C87"/>
                </a:solidFill>
                <a:latin typeface="Lucida Sans" panose="020B0602030504020204" pitchFamily="34" charset="77"/>
              </a:rPr>
              <a:t>, </a:t>
            </a:r>
            <a:r>
              <a:rPr lang="es-ES" sz="2400" b="1" dirty="0">
                <a:solidFill>
                  <a:srgbClr val="941914"/>
                </a:solidFill>
                <a:latin typeface="Lucida Sans" panose="020B0602030504020204" pitchFamily="34" charset="77"/>
              </a:rPr>
              <a:t>sostenibilidad</a:t>
            </a:r>
            <a:r>
              <a:rPr lang="es-ES" sz="2400" b="1" dirty="0">
                <a:solidFill>
                  <a:srgbClr val="485C87"/>
                </a:solidFill>
                <a:latin typeface="Lucida Sans" panose="020B0602030504020204" pitchFamily="34" charset="77"/>
              </a:rPr>
              <a:t> y </a:t>
            </a:r>
            <a:r>
              <a:rPr lang="es-ES" sz="2400" b="1" dirty="0">
                <a:solidFill>
                  <a:srgbClr val="941914"/>
                </a:solidFill>
                <a:latin typeface="Lucida Sans" panose="020B0602030504020204" pitchFamily="34" charset="77"/>
              </a:rPr>
              <a:t>eficiencia</a:t>
            </a:r>
            <a:r>
              <a:rPr lang="es-ES" sz="2400" b="1" dirty="0">
                <a:solidFill>
                  <a:srgbClr val="485C87"/>
                </a:solidFill>
                <a:latin typeface="Lucida Sans" panose="020B0602030504020204" pitchFamily="34" charset="77"/>
              </a:rPr>
              <a:t> de las operaciones. Además de mejorar la </a:t>
            </a:r>
            <a:r>
              <a:rPr lang="es-ES" sz="2400" b="1" dirty="0">
                <a:solidFill>
                  <a:srgbClr val="941914"/>
                </a:solidFill>
                <a:latin typeface="Lucida Sans" panose="020B0602030504020204" pitchFamily="34" charset="77"/>
              </a:rPr>
              <a:t>rentabilidad</a:t>
            </a:r>
            <a:r>
              <a:rPr lang="es-ES" sz="2400" b="1" dirty="0">
                <a:solidFill>
                  <a:srgbClr val="485C87"/>
                </a:solidFill>
                <a:latin typeface="Lucida Sans" panose="020B0602030504020204" pitchFamily="34" charset="77"/>
              </a:rPr>
              <a:t>, permite enfrentar los </a:t>
            </a:r>
            <a:r>
              <a:rPr lang="es-ES" sz="2400" b="1" dirty="0">
                <a:solidFill>
                  <a:srgbClr val="941914"/>
                </a:solidFill>
                <a:latin typeface="Lucida Sans" panose="020B0602030504020204" pitchFamily="34" charset="77"/>
              </a:rPr>
              <a:t>desafíos</a:t>
            </a:r>
            <a:r>
              <a:rPr lang="es-ES" sz="2400" b="1" dirty="0">
                <a:solidFill>
                  <a:srgbClr val="485C87"/>
                </a:solidFill>
                <a:latin typeface="Lucida Sans" panose="020B0602030504020204" pitchFamily="34" charset="77"/>
              </a:rPr>
              <a:t> del sector, cumplir con las </a:t>
            </a:r>
            <a:r>
              <a:rPr lang="es-ES" sz="2400" b="1" dirty="0">
                <a:solidFill>
                  <a:srgbClr val="941914"/>
                </a:solidFill>
                <a:latin typeface="Lucida Sans" panose="020B0602030504020204" pitchFamily="34" charset="77"/>
              </a:rPr>
              <a:t>normas regulatorias</a:t>
            </a:r>
            <a:r>
              <a:rPr lang="es-ES" sz="2400" b="1" dirty="0">
                <a:solidFill>
                  <a:srgbClr val="485C87"/>
                </a:solidFill>
                <a:latin typeface="Lucida Sans" panose="020B0602030504020204" pitchFamily="34" charset="77"/>
              </a:rPr>
              <a:t>, minimizar el </a:t>
            </a:r>
            <a:r>
              <a:rPr lang="es-ES" sz="2400" b="1" dirty="0">
                <a:solidFill>
                  <a:srgbClr val="941914"/>
                </a:solidFill>
                <a:latin typeface="Lucida Sans" panose="020B0602030504020204" pitchFamily="34" charset="77"/>
              </a:rPr>
              <a:t>impacto ambiental </a:t>
            </a:r>
            <a:r>
              <a:rPr lang="es-ES" sz="2400" b="1" dirty="0">
                <a:solidFill>
                  <a:srgbClr val="485C87"/>
                </a:solidFill>
                <a:latin typeface="Lucida Sans" panose="020B0602030504020204" pitchFamily="34" charset="77"/>
              </a:rPr>
              <a:t>y fortalecer las </a:t>
            </a:r>
            <a:r>
              <a:rPr lang="es-ES" sz="2400" b="1" dirty="0">
                <a:solidFill>
                  <a:srgbClr val="941914"/>
                </a:solidFill>
                <a:latin typeface="Lucida Sans" panose="020B0602030504020204" pitchFamily="34" charset="77"/>
              </a:rPr>
              <a:t>relaciones con las comunidades </a:t>
            </a:r>
            <a:r>
              <a:rPr lang="es-ES" sz="2400" b="1" dirty="0">
                <a:solidFill>
                  <a:srgbClr val="485C87"/>
                </a:solidFill>
                <a:latin typeface="Lucida Sans" panose="020B0602030504020204" pitchFamily="34" charset="77"/>
              </a:rPr>
              <a:t>locales. En un entorno tan </a:t>
            </a:r>
            <a:r>
              <a:rPr lang="es-ES" sz="2400" b="1" dirty="0">
                <a:solidFill>
                  <a:srgbClr val="941914"/>
                </a:solidFill>
                <a:latin typeface="Lucida Sans" panose="020B0602030504020204" pitchFamily="34" charset="77"/>
              </a:rPr>
              <a:t>demandante</a:t>
            </a:r>
            <a:r>
              <a:rPr lang="es-ES" sz="2400" b="1" dirty="0">
                <a:solidFill>
                  <a:srgbClr val="485C87"/>
                </a:solidFill>
                <a:latin typeface="Lucida Sans" panose="020B0602030504020204" pitchFamily="34" charset="77"/>
              </a:rPr>
              <a:t> y </a:t>
            </a:r>
            <a:r>
              <a:rPr lang="es-ES" sz="2400" b="1" dirty="0">
                <a:solidFill>
                  <a:srgbClr val="941914"/>
                </a:solidFill>
                <a:latin typeface="Lucida Sans" panose="020B0602030504020204" pitchFamily="34" charset="77"/>
              </a:rPr>
              <a:t>competitivo</a:t>
            </a:r>
            <a:r>
              <a:rPr lang="es-ES" sz="2400" b="1" dirty="0">
                <a:solidFill>
                  <a:srgbClr val="485C87"/>
                </a:solidFill>
                <a:latin typeface="Lucida Sans" panose="020B0602030504020204" pitchFamily="34" charset="77"/>
              </a:rPr>
              <a:t> como el de la minería, la planificación estratégica es una </a:t>
            </a:r>
            <a:r>
              <a:rPr lang="es-ES" sz="2400" b="1" dirty="0">
                <a:solidFill>
                  <a:srgbClr val="941914"/>
                </a:solidFill>
                <a:latin typeface="Lucida Sans" panose="020B0602030504020204" pitchFamily="34" charset="77"/>
              </a:rPr>
              <a:t>herramienta</a:t>
            </a:r>
            <a:r>
              <a:rPr lang="es-ES" sz="2400" b="1" dirty="0">
                <a:solidFill>
                  <a:srgbClr val="485C87"/>
                </a:solidFill>
                <a:latin typeface="Lucida Sans" panose="020B0602030504020204" pitchFamily="34" charset="77"/>
              </a:rPr>
              <a:t> indispensable para el </a:t>
            </a:r>
            <a:r>
              <a:rPr lang="es-ES" sz="2400" b="1" dirty="0">
                <a:solidFill>
                  <a:srgbClr val="941914"/>
                </a:solidFill>
                <a:latin typeface="Lucida Sans" panose="020B0602030504020204" pitchFamily="34" charset="77"/>
              </a:rPr>
              <a:t>éxito</a:t>
            </a:r>
            <a:r>
              <a:rPr lang="es-ES" sz="2400" b="1" dirty="0">
                <a:solidFill>
                  <a:srgbClr val="485C87"/>
                </a:solidFill>
                <a:latin typeface="Lucida Sans" panose="020B0602030504020204" pitchFamily="34" charset="77"/>
              </a:rPr>
              <a:t> a largo plazo.</a:t>
            </a:r>
          </a:p>
          <a:p>
            <a:pPr marL="342900" indent="-342900" algn="just">
              <a:buClr>
                <a:srgbClr val="941914"/>
              </a:buClr>
              <a:buFont typeface="+mj-lt"/>
              <a:buAutoNum type="arabicPeriod" startAt="8"/>
            </a:pPr>
            <a:endParaRPr lang="es-ES" sz="1700" dirty="0">
              <a:solidFill>
                <a:srgbClr val="000000"/>
              </a:solidFill>
              <a:latin typeface="Lucida Sans" panose="020B0602030504020204" pitchFamily="34" charset="77"/>
            </a:endParaRPr>
          </a:p>
          <a:p>
            <a:pPr marL="342900" indent="-342900" algn="just">
              <a:buClr>
                <a:srgbClr val="941914"/>
              </a:buClr>
              <a:buFont typeface="+mj-lt"/>
              <a:buAutoNum type="arabicPeriod" startAt="8"/>
            </a:pPr>
            <a:endParaRPr lang="es-ES" sz="1700" dirty="0">
              <a:solidFill>
                <a:srgbClr val="000000"/>
              </a:solidFill>
              <a:latin typeface="Lucida Sans" panose="020B0602030504020204" pitchFamily="34" charset="77"/>
            </a:endParaRPr>
          </a:p>
        </p:txBody>
      </p:sp>
      <p:pic>
        <p:nvPicPr>
          <p:cNvPr id="6" name="Imagen 5"/>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41934045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6495D195-EB50-BF17-B63C-E2C0C262E685}"/>
              </a:ext>
            </a:extLst>
          </p:cNvPr>
          <p:cNvSpPr txBox="1"/>
          <p:nvPr/>
        </p:nvSpPr>
        <p:spPr>
          <a:xfrm>
            <a:off x="248867" y="765436"/>
            <a:ext cx="7052153" cy="1138773"/>
          </a:xfrm>
          <a:prstGeom prst="rect">
            <a:avLst/>
          </a:prstGeom>
          <a:noFill/>
        </p:spPr>
        <p:txBody>
          <a:bodyPr wrap="square" rtlCol="0">
            <a:spAutoFit/>
          </a:bodyPr>
          <a:lstStyle/>
          <a:p>
            <a:r>
              <a:rPr lang="es-ES" sz="3400" dirty="0">
                <a:solidFill>
                  <a:srgbClr val="485C87"/>
                </a:solidFill>
                <a:latin typeface="Lucida Sans" panose="020B0602030504020204" pitchFamily="34" charset="77"/>
              </a:rPr>
              <a:t>Rol de los Supervisores en la  Planificación Estratégica</a:t>
            </a:r>
            <a:endParaRPr lang="es-ES_tradnl" sz="3400" dirty="0">
              <a:solidFill>
                <a:srgbClr val="485C87"/>
              </a:solidFill>
              <a:latin typeface="Lucida Sans" panose="020B0602030504020204" pitchFamily="34" charset="77"/>
            </a:endParaRPr>
          </a:p>
        </p:txBody>
      </p:sp>
      <p:sp>
        <p:nvSpPr>
          <p:cNvPr id="5" name="CuadroTexto 4">
            <a:extLst>
              <a:ext uri="{FF2B5EF4-FFF2-40B4-BE49-F238E27FC236}">
                <a16:creationId xmlns:a16="http://schemas.microsoft.com/office/drawing/2014/main" id="{EE75EE99-7DD7-AAB5-BF81-DE4EC5F17B28}"/>
              </a:ext>
            </a:extLst>
          </p:cNvPr>
          <p:cNvSpPr txBox="1"/>
          <p:nvPr/>
        </p:nvSpPr>
        <p:spPr>
          <a:xfrm>
            <a:off x="248867" y="1904209"/>
            <a:ext cx="7271751" cy="3754874"/>
          </a:xfrm>
          <a:prstGeom prst="rect">
            <a:avLst/>
          </a:prstGeom>
          <a:noFill/>
        </p:spPr>
        <p:txBody>
          <a:bodyPr wrap="square" rtlCol="0">
            <a:spAutoFit/>
          </a:bodyPr>
          <a:lstStyle/>
          <a:p>
            <a:pPr algn="just">
              <a:buClr>
                <a:srgbClr val="941914"/>
              </a:buClr>
            </a:pPr>
            <a:r>
              <a:rPr lang="es-ES" sz="1700" dirty="0">
                <a:solidFill>
                  <a:srgbClr val="000000"/>
                </a:solidFill>
                <a:latin typeface="Lucida Sans" panose="020B0602030504020204" pitchFamily="34" charset="77"/>
              </a:rPr>
              <a:t>El rol de los supervisores en la planificación estratégica es clave, ya que ellos actúan como intermediarios entre la alta dirección y el equipo operativo, asegurando que las estrategias se implementen efectivamente y se alineen con los objetivos organizacionales.</a:t>
            </a:r>
          </a:p>
          <a:p>
            <a:pPr marL="342900" indent="-342900" algn="just">
              <a:buClr>
                <a:srgbClr val="941914"/>
              </a:buClr>
              <a:buFont typeface="Wingdings" pitchFamily="2" charset="2"/>
              <a:buChar char="§"/>
            </a:pPr>
            <a:endParaRPr lang="es-ES" sz="1700" dirty="0">
              <a:solidFill>
                <a:srgbClr val="000000"/>
              </a:solidFill>
              <a:latin typeface="Lucida Sans" panose="020B0602030504020204" pitchFamily="34" charset="77"/>
            </a:endParaRPr>
          </a:p>
          <a:p>
            <a:pPr marL="342900" indent="-342900" algn="just">
              <a:buClr>
                <a:srgbClr val="941914"/>
              </a:buClr>
              <a:buFont typeface="Wingdings" pitchFamily="2" charset="2"/>
              <a:buChar char="§"/>
            </a:pPr>
            <a:r>
              <a:rPr lang="es-ES" sz="1700" b="1" dirty="0">
                <a:solidFill>
                  <a:srgbClr val="941914"/>
                </a:solidFill>
                <a:latin typeface="Lucida Sans" panose="020B0602030504020204" pitchFamily="34" charset="77"/>
              </a:rPr>
              <a:t>Facilitadores de la Comunicación: </a:t>
            </a:r>
            <a:r>
              <a:rPr lang="es-ES" sz="1700" dirty="0">
                <a:solidFill>
                  <a:srgbClr val="000000"/>
                </a:solidFill>
                <a:latin typeface="Lucida Sans" panose="020B0602030504020204" pitchFamily="34" charset="77"/>
              </a:rPr>
              <a:t>Transmiten las metas estratégicas y los objetivos organizacionales al equipo, asegurando que todos comprendan y se alineen con la visión y misión de la empresa.</a:t>
            </a:r>
          </a:p>
          <a:p>
            <a:pPr marL="342900" indent="-342900" algn="just">
              <a:buClr>
                <a:srgbClr val="941914"/>
              </a:buClr>
              <a:buFont typeface="Wingdings" pitchFamily="2" charset="2"/>
              <a:buChar char="§"/>
            </a:pPr>
            <a:endParaRPr lang="es-ES" sz="1700" dirty="0">
              <a:solidFill>
                <a:srgbClr val="000000"/>
              </a:solidFill>
              <a:latin typeface="Lucida Sans" panose="020B0602030504020204" pitchFamily="34" charset="77"/>
            </a:endParaRPr>
          </a:p>
          <a:p>
            <a:pPr marL="342900" indent="-342900" algn="just">
              <a:buClr>
                <a:srgbClr val="941914"/>
              </a:buClr>
              <a:buFont typeface="Wingdings" pitchFamily="2" charset="2"/>
              <a:buChar char="§"/>
            </a:pPr>
            <a:r>
              <a:rPr lang="es-ES" sz="1700" b="1" dirty="0">
                <a:solidFill>
                  <a:srgbClr val="941914"/>
                </a:solidFill>
                <a:latin typeface="Lucida Sans" panose="020B0602030504020204" pitchFamily="34" charset="77"/>
              </a:rPr>
              <a:t>Monitores del Progreso: </a:t>
            </a:r>
            <a:r>
              <a:rPr lang="es-ES" sz="1700" dirty="0">
                <a:solidFill>
                  <a:srgbClr val="000000"/>
                </a:solidFill>
                <a:latin typeface="Lucida Sans" panose="020B0602030504020204" pitchFamily="34" charset="77"/>
              </a:rPr>
              <a:t>Supervisan el avance de los planes estratégicos, realizan seguimientos de los indicadores de rendimiento y aseguran que se cumplan los plazos y objetivos establecidos.</a:t>
            </a:r>
          </a:p>
        </p:txBody>
      </p:sp>
      <p:pic>
        <p:nvPicPr>
          <p:cNvPr id="6" name="Imagen 5">
            <a:extLst>
              <a:ext uri="{FF2B5EF4-FFF2-40B4-BE49-F238E27FC236}">
                <a16:creationId xmlns:a16="http://schemas.microsoft.com/office/drawing/2014/main" id="{264B7D22-C1D4-FF2F-01E2-9A076DA896C1}"/>
              </a:ext>
            </a:extLst>
          </p:cNvPr>
          <p:cNvPicPr>
            <a:picLocks noChangeAspect="1"/>
          </p:cNvPicPr>
          <p:nvPr/>
        </p:nvPicPr>
        <p:blipFill>
          <a:blip r:embed="rId2"/>
          <a:stretch>
            <a:fillRect/>
          </a:stretch>
        </p:blipFill>
        <p:spPr>
          <a:xfrm>
            <a:off x="7672388" y="1569994"/>
            <a:ext cx="4519612" cy="3545095"/>
          </a:xfrm>
          <a:prstGeom prst="rect">
            <a:avLst/>
          </a:prstGeom>
        </p:spPr>
      </p:pic>
      <p:pic>
        <p:nvPicPr>
          <p:cNvPr id="7" name="Imagen 6"/>
          <p:cNvPicPr>
            <a:picLocks noChangeAspect="1"/>
          </p:cNvPicPr>
          <p:nvPr/>
        </p:nvPicPr>
        <p:blipFill>
          <a:blip r:embed="rId3"/>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17242448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196119-8839-58BA-EBDB-C0E7B3C87B49}"/>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CC116888-9A43-37E8-299A-E4F38F7759CA}"/>
              </a:ext>
            </a:extLst>
          </p:cNvPr>
          <p:cNvSpPr txBox="1"/>
          <p:nvPr/>
        </p:nvSpPr>
        <p:spPr>
          <a:xfrm>
            <a:off x="248867" y="765436"/>
            <a:ext cx="7052153" cy="1138773"/>
          </a:xfrm>
          <a:prstGeom prst="rect">
            <a:avLst/>
          </a:prstGeom>
          <a:noFill/>
        </p:spPr>
        <p:txBody>
          <a:bodyPr wrap="square" rtlCol="0">
            <a:spAutoFit/>
          </a:bodyPr>
          <a:lstStyle/>
          <a:p>
            <a:r>
              <a:rPr lang="es-ES" sz="3400" dirty="0">
                <a:solidFill>
                  <a:srgbClr val="485C87"/>
                </a:solidFill>
                <a:latin typeface="Lucida Sans" panose="020B0602030504020204" pitchFamily="34" charset="77"/>
              </a:rPr>
              <a:t>Rol de los Supervisores en la  Planificación Estratégica</a:t>
            </a:r>
            <a:endParaRPr lang="es-ES_tradnl" sz="3400" dirty="0">
              <a:solidFill>
                <a:srgbClr val="485C87"/>
              </a:solidFill>
              <a:latin typeface="Lucida Sans" panose="020B0602030504020204" pitchFamily="34" charset="77"/>
            </a:endParaRPr>
          </a:p>
        </p:txBody>
      </p:sp>
      <p:sp>
        <p:nvSpPr>
          <p:cNvPr id="5" name="CuadroTexto 4">
            <a:extLst>
              <a:ext uri="{FF2B5EF4-FFF2-40B4-BE49-F238E27FC236}">
                <a16:creationId xmlns:a16="http://schemas.microsoft.com/office/drawing/2014/main" id="{31673819-5F35-387A-372A-FC8E635F0C9E}"/>
              </a:ext>
            </a:extLst>
          </p:cNvPr>
          <p:cNvSpPr txBox="1"/>
          <p:nvPr/>
        </p:nvSpPr>
        <p:spPr>
          <a:xfrm>
            <a:off x="248867" y="1904209"/>
            <a:ext cx="7271751" cy="3754874"/>
          </a:xfrm>
          <a:prstGeom prst="rect">
            <a:avLst/>
          </a:prstGeom>
          <a:noFill/>
        </p:spPr>
        <p:txBody>
          <a:bodyPr wrap="square" rtlCol="0">
            <a:spAutoFit/>
          </a:bodyPr>
          <a:lstStyle/>
          <a:p>
            <a:pPr marL="342900" indent="-342900" algn="just">
              <a:buClr>
                <a:srgbClr val="941914"/>
              </a:buClr>
              <a:buFont typeface="Wingdings" pitchFamily="2" charset="2"/>
              <a:buChar char="§"/>
            </a:pPr>
            <a:r>
              <a:rPr lang="es-ES" sz="1700" b="1" dirty="0">
                <a:solidFill>
                  <a:srgbClr val="941914"/>
                </a:solidFill>
                <a:latin typeface="Lucida Sans" panose="020B0602030504020204" pitchFamily="34" charset="77"/>
              </a:rPr>
              <a:t>Agentes de Retroalimentación: </a:t>
            </a:r>
            <a:r>
              <a:rPr lang="es-ES" sz="1700" dirty="0">
                <a:solidFill>
                  <a:srgbClr val="000000"/>
                </a:solidFill>
                <a:latin typeface="Lucida Sans" panose="020B0602030504020204" pitchFamily="34" charset="77"/>
              </a:rPr>
              <a:t>Recogen y transmiten información sobre la efectividad de las estrategias implementadas y sugieren ajustes o mejoras basadas en las observaciones del equipo y los resultados obtenidos.</a:t>
            </a:r>
          </a:p>
          <a:p>
            <a:pPr marL="342900" indent="-342900" algn="just">
              <a:buClr>
                <a:srgbClr val="941914"/>
              </a:buClr>
              <a:buFont typeface="Wingdings" pitchFamily="2" charset="2"/>
              <a:buChar char="§"/>
            </a:pPr>
            <a:endParaRPr lang="es-ES" sz="1700" dirty="0">
              <a:solidFill>
                <a:srgbClr val="000000"/>
              </a:solidFill>
              <a:latin typeface="Lucida Sans" panose="020B0602030504020204" pitchFamily="34" charset="77"/>
            </a:endParaRPr>
          </a:p>
          <a:p>
            <a:pPr marL="342900" indent="-342900" algn="just">
              <a:buClr>
                <a:srgbClr val="941914"/>
              </a:buClr>
              <a:buFont typeface="Wingdings" pitchFamily="2" charset="2"/>
              <a:buChar char="§"/>
            </a:pPr>
            <a:r>
              <a:rPr lang="es-ES" sz="1700" b="1" dirty="0">
                <a:solidFill>
                  <a:srgbClr val="941914"/>
                </a:solidFill>
                <a:latin typeface="Lucida Sans" panose="020B0602030504020204" pitchFamily="34" charset="77"/>
              </a:rPr>
              <a:t>Gestores de Recursos: </a:t>
            </a:r>
            <a:r>
              <a:rPr lang="es-ES" sz="1700" dirty="0">
                <a:solidFill>
                  <a:srgbClr val="000000"/>
                </a:solidFill>
                <a:latin typeface="Lucida Sans" panose="020B0602030504020204" pitchFamily="34" charset="77"/>
              </a:rPr>
              <a:t>Se aseguran de que el equipo cuente con los recursos necesarios (materiales, personal, tiempo) para ejecutar las estrategias, maximizando la eficiencia y efectividad en el uso de estos recursos.</a:t>
            </a:r>
          </a:p>
          <a:p>
            <a:pPr marL="342900" indent="-342900" algn="just">
              <a:buClr>
                <a:srgbClr val="941914"/>
              </a:buClr>
              <a:buFont typeface="Wingdings" pitchFamily="2" charset="2"/>
              <a:buChar char="§"/>
            </a:pPr>
            <a:endParaRPr lang="es-ES" sz="1700" dirty="0">
              <a:solidFill>
                <a:srgbClr val="000000"/>
              </a:solidFill>
              <a:latin typeface="Lucida Sans" panose="020B0602030504020204" pitchFamily="34" charset="77"/>
            </a:endParaRPr>
          </a:p>
          <a:p>
            <a:pPr marL="342900" indent="-342900" algn="just">
              <a:buClr>
                <a:srgbClr val="941914"/>
              </a:buClr>
              <a:buFont typeface="Wingdings" pitchFamily="2" charset="2"/>
              <a:buChar char="§"/>
            </a:pPr>
            <a:r>
              <a:rPr lang="es-ES" sz="1700" b="1" dirty="0">
                <a:solidFill>
                  <a:srgbClr val="941914"/>
                </a:solidFill>
                <a:latin typeface="Lucida Sans" panose="020B0602030504020204" pitchFamily="34" charset="77"/>
              </a:rPr>
              <a:t>Motivadores y Líderes del Cambio: </a:t>
            </a:r>
            <a:r>
              <a:rPr lang="es-ES" sz="1700" dirty="0">
                <a:solidFill>
                  <a:srgbClr val="000000"/>
                </a:solidFill>
                <a:latin typeface="Lucida Sans" panose="020B0602030504020204" pitchFamily="34" charset="77"/>
              </a:rPr>
              <a:t>Fomentan una cultura de compromiso y adaptabilidad dentro del equipo, motivando a los colaboradores y guiándolos en la adopción de nuevas prácticas o enfoques derivados de la planificación estratégica.</a:t>
            </a:r>
          </a:p>
        </p:txBody>
      </p:sp>
      <p:pic>
        <p:nvPicPr>
          <p:cNvPr id="2" name="Imagen 1">
            <a:extLst>
              <a:ext uri="{FF2B5EF4-FFF2-40B4-BE49-F238E27FC236}">
                <a16:creationId xmlns:a16="http://schemas.microsoft.com/office/drawing/2014/main" id="{B9E48A01-6CA1-95AD-92C1-CC7E9DE28327}"/>
              </a:ext>
            </a:extLst>
          </p:cNvPr>
          <p:cNvPicPr>
            <a:picLocks noChangeAspect="1"/>
          </p:cNvPicPr>
          <p:nvPr/>
        </p:nvPicPr>
        <p:blipFill>
          <a:blip r:embed="rId2"/>
          <a:srcRect l="16237"/>
          <a:stretch/>
        </p:blipFill>
        <p:spPr>
          <a:xfrm>
            <a:off x="7570588" y="2124027"/>
            <a:ext cx="4621412" cy="2896548"/>
          </a:xfrm>
          <a:prstGeom prst="rect">
            <a:avLst/>
          </a:prstGeom>
        </p:spPr>
      </p:pic>
    </p:spTree>
    <p:extLst>
      <p:ext uri="{BB962C8B-B14F-4D97-AF65-F5344CB8AC3E}">
        <p14:creationId xmlns:p14="http://schemas.microsoft.com/office/powerpoint/2010/main" val="14221148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FBFCDC-7B32-31A4-0627-42E0D42D6277}"/>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059383E8-299C-2D52-3290-2536DD544D28}"/>
              </a:ext>
            </a:extLst>
          </p:cNvPr>
          <p:cNvSpPr txBox="1"/>
          <p:nvPr/>
        </p:nvSpPr>
        <p:spPr>
          <a:xfrm>
            <a:off x="1428779" y="1993377"/>
            <a:ext cx="9334442" cy="1569660"/>
          </a:xfrm>
          <a:prstGeom prst="rect">
            <a:avLst/>
          </a:prstGeom>
          <a:noFill/>
        </p:spPr>
        <p:txBody>
          <a:bodyPr wrap="square" rtlCol="0">
            <a:spAutoFit/>
          </a:bodyPr>
          <a:lstStyle/>
          <a:p>
            <a:pPr algn="ctr">
              <a:buClr>
                <a:srgbClr val="941914"/>
              </a:buClr>
            </a:pPr>
            <a:r>
              <a:rPr lang="es-ES" sz="2400" b="1" i="0" dirty="0">
                <a:solidFill>
                  <a:srgbClr val="485C87"/>
                </a:solidFill>
                <a:effectLst/>
                <a:latin typeface="Lucida Sans" panose="020B0602030504020204" pitchFamily="34" charset="77"/>
              </a:rPr>
              <a:t>Estos roles son esenciales para asegurar que la planificación estratégica no solo se desarrolle en </a:t>
            </a:r>
            <a:r>
              <a:rPr lang="es-ES" sz="2400" b="1" dirty="0">
                <a:solidFill>
                  <a:srgbClr val="941914"/>
                </a:solidFill>
                <a:latin typeface="Lucida Sans" panose="020B0602030504020204" pitchFamily="34" charset="77"/>
              </a:rPr>
              <a:t>teoría</a:t>
            </a:r>
            <a:r>
              <a:rPr lang="es-ES" sz="2400" b="1" i="0" dirty="0">
                <a:solidFill>
                  <a:srgbClr val="485C87"/>
                </a:solidFill>
                <a:effectLst/>
                <a:latin typeface="Lucida Sans" panose="020B0602030504020204" pitchFamily="34" charset="77"/>
              </a:rPr>
              <a:t>, sino que también se implemente de manera </a:t>
            </a:r>
            <a:r>
              <a:rPr lang="es-ES" sz="2400" b="1" dirty="0">
                <a:solidFill>
                  <a:srgbClr val="941914"/>
                </a:solidFill>
                <a:latin typeface="Lucida Sans" panose="020B0602030504020204" pitchFamily="34" charset="77"/>
              </a:rPr>
              <a:t>práctica</a:t>
            </a:r>
            <a:r>
              <a:rPr lang="es-ES" sz="2400" b="1" i="0" dirty="0">
                <a:solidFill>
                  <a:srgbClr val="485C87"/>
                </a:solidFill>
                <a:effectLst/>
                <a:latin typeface="Lucida Sans" panose="020B0602030504020204" pitchFamily="34" charset="77"/>
              </a:rPr>
              <a:t> en todos los </a:t>
            </a:r>
            <a:r>
              <a:rPr lang="es-ES" sz="2400" b="1" dirty="0">
                <a:solidFill>
                  <a:srgbClr val="941914"/>
                </a:solidFill>
                <a:latin typeface="Lucida Sans" panose="020B0602030504020204" pitchFamily="34" charset="77"/>
              </a:rPr>
              <a:t>niveles</a:t>
            </a:r>
            <a:r>
              <a:rPr lang="es-ES" sz="2400" b="1" i="0" dirty="0">
                <a:solidFill>
                  <a:srgbClr val="485C87"/>
                </a:solidFill>
                <a:effectLst/>
                <a:latin typeface="Lucida Sans" panose="020B0602030504020204" pitchFamily="34" charset="77"/>
              </a:rPr>
              <a:t> de la organización.</a:t>
            </a:r>
            <a:endParaRPr lang="es-ES_tradnl" sz="2400" dirty="0">
              <a:latin typeface="Lucida Sans" panose="020B0602030504020204" pitchFamily="34" charset="77"/>
            </a:endParaRPr>
          </a:p>
        </p:txBody>
      </p:sp>
      <p:pic>
        <p:nvPicPr>
          <p:cNvPr id="5" name="Imagen 4"/>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34894913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020FD8-D0C4-78C4-4A12-A4C92FEBEAF9}"/>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82CD813E-2A2C-F0FE-FB71-0591056B60AB}"/>
              </a:ext>
            </a:extLst>
          </p:cNvPr>
          <p:cNvSpPr txBox="1"/>
          <p:nvPr/>
        </p:nvSpPr>
        <p:spPr>
          <a:xfrm>
            <a:off x="1428779" y="1993377"/>
            <a:ext cx="9334442" cy="2677656"/>
          </a:xfrm>
          <a:prstGeom prst="rect">
            <a:avLst/>
          </a:prstGeom>
          <a:noFill/>
        </p:spPr>
        <p:txBody>
          <a:bodyPr wrap="square" rtlCol="0">
            <a:spAutoFit/>
          </a:bodyPr>
          <a:lstStyle/>
          <a:p>
            <a:pPr algn="ctr">
              <a:buClr>
                <a:srgbClr val="941914"/>
              </a:buClr>
            </a:pPr>
            <a:r>
              <a:rPr lang="es-ES" sz="2400" b="1" i="0" dirty="0">
                <a:solidFill>
                  <a:srgbClr val="485C87"/>
                </a:solidFill>
                <a:effectLst/>
                <a:latin typeface="Lucida Sans" panose="020B0602030504020204" pitchFamily="34" charset="77"/>
              </a:rPr>
              <a:t>La </a:t>
            </a:r>
            <a:r>
              <a:rPr lang="es-ES" sz="2400" b="1" i="0" dirty="0">
                <a:solidFill>
                  <a:srgbClr val="941914"/>
                </a:solidFill>
                <a:effectLst/>
                <a:latin typeface="Lucida Sans" panose="020B0602030504020204" pitchFamily="34" charset="77"/>
              </a:rPr>
              <a:t>planificación estratégica </a:t>
            </a:r>
            <a:r>
              <a:rPr lang="es-ES" sz="2400" b="1" i="0" dirty="0">
                <a:solidFill>
                  <a:srgbClr val="485C87"/>
                </a:solidFill>
                <a:effectLst/>
                <a:latin typeface="Lucida Sans" panose="020B0602030504020204" pitchFamily="34" charset="77"/>
              </a:rPr>
              <a:t>es esencial para que las organizaciones se </a:t>
            </a:r>
            <a:r>
              <a:rPr lang="es-ES" sz="2400" b="1" i="0" dirty="0">
                <a:solidFill>
                  <a:srgbClr val="941914"/>
                </a:solidFill>
                <a:effectLst/>
                <a:latin typeface="Lucida Sans" panose="020B0602030504020204" pitchFamily="34" charset="77"/>
              </a:rPr>
              <a:t>adapten</a:t>
            </a:r>
            <a:r>
              <a:rPr lang="es-ES" sz="2400" b="1" i="0" dirty="0">
                <a:solidFill>
                  <a:srgbClr val="485C87"/>
                </a:solidFill>
                <a:effectLst/>
                <a:latin typeface="Lucida Sans" panose="020B0602030504020204" pitchFamily="34" charset="77"/>
              </a:rPr>
              <a:t> a un entorno empresarial </a:t>
            </a:r>
            <a:r>
              <a:rPr lang="es-ES" sz="2400" b="1" i="0" dirty="0">
                <a:solidFill>
                  <a:srgbClr val="941914"/>
                </a:solidFill>
                <a:effectLst/>
                <a:latin typeface="Lucida Sans" panose="020B0602030504020204" pitchFamily="34" charset="77"/>
              </a:rPr>
              <a:t>dinámico</a:t>
            </a:r>
            <a:r>
              <a:rPr lang="es-ES" sz="2400" b="1" i="0" dirty="0">
                <a:solidFill>
                  <a:srgbClr val="485C87"/>
                </a:solidFill>
                <a:effectLst/>
                <a:latin typeface="Lucida Sans" panose="020B0602030504020204" pitchFamily="34" charset="77"/>
              </a:rPr>
              <a:t> y logren una </a:t>
            </a:r>
            <a:r>
              <a:rPr lang="es-ES" sz="2400" b="1" i="0" dirty="0">
                <a:solidFill>
                  <a:srgbClr val="941914"/>
                </a:solidFill>
                <a:effectLst/>
                <a:latin typeface="Lucida Sans" panose="020B0602030504020204" pitchFamily="34" charset="77"/>
              </a:rPr>
              <a:t>ventaja competitiva </a:t>
            </a:r>
            <a:r>
              <a:rPr lang="es-ES" sz="2400" b="1" i="0" dirty="0">
                <a:solidFill>
                  <a:srgbClr val="485C87"/>
                </a:solidFill>
                <a:effectLst/>
                <a:latin typeface="Lucida Sans" panose="020B0602030504020204" pitchFamily="34" charset="77"/>
              </a:rPr>
              <a:t>sostenible. Incluye la </a:t>
            </a:r>
            <a:r>
              <a:rPr lang="es-ES" sz="2400" b="1" i="0" dirty="0">
                <a:solidFill>
                  <a:srgbClr val="941914"/>
                </a:solidFill>
                <a:effectLst/>
                <a:latin typeface="Lucida Sans" panose="020B0602030504020204" pitchFamily="34" charset="77"/>
              </a:rPr>
              <a:t>planificación</a:t>
            </a:r>
            <a:r>
              <a:rPr lang="es-ES" sz="2400" b="1" i="0" dirty="0">
                <a:solidFill>
                  <a:srgbClr val="485C87"/>
                </a:solidFill>
                <a:effectLst/>
                <a:latin typeface="Lucida Sans" panose="020B0602030504020204" pitchFamily="34" charset="77"/>
              </a:rPr>
              <a:t> a largo plazo, la toma de </a:t>
            </a:r>
            <a:r>
              <a:rPr lang="es-ES" sz="2400" b="1" i="0" dirty="0">
                <a:solidFill>
                  <a:srgbClr val="941914"/>
                </a:solidFill>
                <a:effectLst/>
                <a:latin typeface="Lucida Sans" panose="020B0602030504020204" pitchFamily="34" charset="77"/>
              </a:rPr>
              <a:t>decisiones</a:t>
            </a:r>
            <a:r>
              <a:rPr lang="es-ES" sz="2400" b="1" i="0" dirty="0">
                <a:solidFill>
                  <a:srgbClr val="485C87"/>
                </a:solidFill>
                <a:effectLst/>
                <a:latin typeface="Lucida Sans" panose="020B0602030504020204" pitchFamily="34" charset="77"/>
              </a:rPr>
              <a:t> estratégicas y la </a:t>
            </a:r>
            <a:r>
              <a:rPr lang="es-ES" sz="2400" b="1" i="0" dirty="0">
                <a:solidFill>
                  <a:srgbClr val="941914"/>
                </a:solidFill>
                <a:effectLst/>
                <a:latin typeface="Lucida Sans" panose="020B0602030504020204" pitchFamily="34" charset="77"/>
              </a:rPr>
              <a:t>ejecución</a:t>
            </a:r>
            <a:r>
              <a:rPr lang="es-ES" sz="2400" b="1" i="0" dirty="0">
                <a:solidFill>
                  <a:srgbClr val="485C87"/>
                </a:solidFill>
                <a:effectLst/>
                <a:latin typeface="Lucida Sans" panose="020B0602030504020204" pitchFamily="34" charset="77"/>
              </a:rPr>
              <a:t> efectiva de esas decisiones para garantizar el </a:t>
            </a:r>
            <a:r>
              <a:rPr lang="es-ES" sz="2400" b="1" i="0" dirty="0">
                <a:solidFill>
                  <a:srgbClr val="941914"/>
                </a:solidFill>
                <a:effectLst/>
                <a:latin typeface="Lucida Sans" panose="020B0602030504020204" pitchFamily="34" charset="77"/>
              </a:rPr>
              <a:t>éxito a largo plazo </a:t>
            </a:r>
            <a:r>
              <a:rPr lang="es-ES" sz="2400" b="1" i="0" dirty="0">
                <a:solidFill>
                  <a:srgbClr val="485C87"/>
                </a:solidFill>
                <a:effectLst/>
                <a:latin typeface="Lucida Sans" panose="020B0602030504020204" pitchFamily="34" charset="77"/>
              </a:rPr>
              <a:t>de la organización.</a:t>
            </a:r>
            <a:endParaRPr lang="es-ES_tradnl" sz="2400" dirty="0">
              <a:latin typeface="Lucida Sans" panose="020B0602030504020204" pitchFamily="34" charset="77"/>
            </a:endParaRPr>
          </a:p>
        </p:txBody>
      </p:sp>
      <p:pic>
        <p:nvPicPr>
          <p:cNvPr id="3" name="Imagen 2"/>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28318769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C568C-5214-1C24-A7B1-23C61EDB0D4D}"/>
            </a:ext>
          </a:extLst>
        </p:cNvPr>
        <p:cNvGrpSpPr/>
        <p:nvPr/>
      </p:nvGrpSpPr>
      <p:grpSpPr>
        <a:xfrm>
          <a:off x="0" y="0"/>
          <a:ext cx="0" cy="0"/>
          <a:chOff x="0" y="0"/>
          <a:chExt cx="0" cy="0"/>
        </a:xfrm>
      </p:grpSpPr>
      <p:sp>
        <p:nvSpPr>
          <p:cNvPr id="8" name="CuadroTexto 7">
            <a:extLst>
              <a:ext uri="{FF2B5EF4-FFF2-40B4-BE49-F238E27FC236}">
                <a16:creationId xmlns:a16="http://schemas.microsoft.com/office/drawing/2014/main" id="{68D73D98-0DAF-2EE9-3C7E-A435F4780C09}"/>
              </a:ext>
            </a:extLst>
          </p:cNvPr>
          <p:cNvSpPr txBox="1"/>
          <p:nvPr/>
        </p:nvSpPr>
        <p:spPr>
          <a:xfrm>
            <a:off x="2569923" y="2870281"/>
            <a:ext cx="7052153" cy="1200329"/>
          </a:xfrm>
          <a:prstGeom prst="rect">
            <a:avLst/>
          </a:prstGeom>
          <a:noFill/>
        </p:spPr>
        <p:txBody>
          <a:bodyPr wrap="square" rtlCol="0">
            <a:spAutoFit/>
          </a:bodyPr>
          <a:lstStyle/>
          <a:p>
            <a:pPr algn="ctr"/>
            <a:r>
              <a:rPr lang="es-ES" sz="3600" dirty="0">
                <a:solidFill>
                  <a:srgbClr val="485C87"/>
                </a:solidFill>
                <a:latin typeface="Lucida Sans" panose="020B0602030504020204" pitchFamily="34" charset="77"/>
              </a:rPr>
              <a:t>Visión, Misión y Valores de la Organización</a:t>
            </a:r>
            <a:endParaRPr lang="es-ES_tradnl" sz="3600" dirty="0">
              <a:solidFill>
                <a:srgbClr val="485C87"/>
              </a:solidFill>
              <a:latin typeface="Lucida Sans" panose="020B0602030504020204" pitchFamily="34" charset="77"/>
            </a:endParaRPr>
          </a:p>
        </p:txBody>
      </p:sp>
      <p:pic>
        <p:nvPicPr>
          <p:cNvPr id="3" name="Imagen 2"/>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3805159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05E25-E4BD-4B11-BF2E-5B848804A04D}"/>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5827B3C7-C29A-F2F1-4BF7-06340CC130DF}"/>
              </a:ext>
            </a:extLst>
          </p:cNvPr>
          <p:cNvSpPr txBox="1"/>
          <p:nvPr/>
        </p:nvSpPr>
        <p:spPr>
          <a:xfrm>
            <a:off x="1428779" y="1993377"/>
            <a:ext cx="9334442" cy="1938992"/>
          </a:xfrm>
          <a:prstGeom prst="rect">
            <a:avLst/>
          </a:prstGeom>
          <a:noFill/>
        </p:spPr>
        <p:txBody>
          <a:bodyPr wrap="square" rtlCol="0">
            <a:spAutoFit/>
          </a:bodyPr>
          <a:lstStyle/>
          <a:p>
            <a:pPr algn="ctr">
              <a:buClr>
                <a:srgbClr val="941914"/>
              </a:buClr>
            </a:pPr>
            <a:r>
              <a:rPr lang="es-ES" sz="2400" b="1" i="0" dirty="0">
                <a:solidFill>
                  <a:srgbClr val="485C87"/>
                </a:solidFill>
                <a:effectLst/>
                <a:latin typeface="Lucida Sans" panose="020B0602030504020204" pitchFamily="34" charset="77"/>
              </a:rPr>
              <a:t>El desarrollo de la </a:t>
            </a:r>
            <a:r>
              <a:rPr lang="es-ES" sz="2400" b="1" i="0" dirty="0">
                <a:solidFill>
                  <a:srgbClr val="941914"/>
                </a:solidFill>
                <a:effectLst/>
                <a:latin typeface="Lucida Sans" panose="020B0602030504020204" pitchFamily="34" charset="77"/>
              </a:rPr>
              <a:t>visión</a:t>
            </a:r>
            <a:r>
              <a:rPr lang="es-ES" sz="2400" b="1" i="0" dirty="0">
                <a:solidFill>
                  <a:srgbClr val="485C87"/>
                </a:solidFill>
                <a:effectLst/>
                <a:latin typeface="Lucida Sans" panose="020B0602030504020204" pitchFamily="34" charset="77"/>
              </a:rPr>
              <a:t> y la </a:t>
            </a:r>
            <a:r>
              <a:rPr lang="es-ES" sz="2400" b="1" i="0" dirty="0">
                <a:solidFill>
                  <a:srgbClr val="941914"/>
                </a:solidFill>
                <a:effectLst/>
                <a:latin typeface="Lucida Sans" panose="020B0602030504020204" pitchFamily="34" charset="77"/>
              </a:rPr>
              <a:t>misión</a:t>
            </a:r>
            <a:r>
              <a:rPr lang="es-ES" sz="2400" b="1" i="0" dirty="0">
                <a:solidFill>
                  <a:srgbClr val="485C87"/>
                </a:solidFill>
                <a:effectLst/>
                <a:latin typeface="Lucida Sans" panose="020B0602030504020204" pitchFamily="34" charset="77"/>
              </a:rPr>
              <a:t> de una organización es un paso fundamental en el proceso de </a:t>
            </a:r>
            <a:r>
              <a:rPr lang="es-ES" sz="2400" b="1" i="0" dirty="0">
                <a:solidFill>
                  <a:srgbClr val="941914"/>
                </a:solidFill>
                <a:effectLst/>
                <a:latin typeface="Lucida Sans" panose="020B0602030504020204" pitchFamily="34" charset="77"/>
              </a:rPr>
              <a:t>gestión estratégica.</a:t>
            </a:r>
            <a:r>
              <a:rPr lang="es-ES" sz="2400" b="1" i="0" dirty="0">
                <a:solidFill>
                  <a:srgbClr val="485C87"/>
                </a:solidFill>
                <a:effectLst/>
                <a:latin typeface="Lucida Sans" panose="020B0602030504020204" pitchFamily="34" charset="77"/>
              </a:rPr>
              <a:t> Estos elementos proporcionan una declaración </a:t>
            </a:r>
            <a:r>
              <a:rPr lang="es-ES" sz="2400" b="1" i="0" dirty="0">
                <a:solidFill>
                  <a:srgbClr val="941914"/>
                </a:solidFill>
                <a:effectLst/>
                <a:latin typeface="Lucida Sans" panose="020B0602030504020204" pitchFamily="34" charset="77"/>
              </a:rPr>
              <a:t>clara y orientadora </a:t>
            </a:r>
            <a:r>
              <a:rPr lang="es-ES" sz="2400" b="1" i="0" dirty="0">
                <a:solidFill>
                  <a:srgbClr val="485C87"/>
                </a:solidFill>
                <a:effectLst/>
                <a:latin typeface="Lucida Sans" panose="020B0602030504020204" pitchFamily="34" charset="77"/>
              </a:rPr>
              <a:t>sobre la identidad, los propósitos y las metas a </a:t>
            </a:r>
            <a:r>
              <a:rPr lang="es-ES" sz="2400" b="1" i="0" dirty="0">
                <a:solidFill>
                  <a:srgbClr val="941914"/>
                </a:solidFill>
                <a:effectLst/>
                <a:latin typeface="Lucida Sans" panose="020B0602030504020204" pitchFamily="34" charset="77"/>
              </a:rPr>
              <a:t>largo plazo </a:t>
            </a:r>
            <a:r>
              <a:rPr lang="es-ES" sz="2400" b="1" i="0" dirty="0">
                <a:solidFill>
                  <a:srgbClr val="485C87"/>
                </a:solidFill>
                <a:effectLst/>
                <a:latin typeface="Lucida Sans" panose="020B0602030504020204" pitchFamily="34" charset="77"/>
              </a:rPr>
              <a:t>de la organización.</a:t>
            </a:r>
            <a:endParaRPr lang="es-ES_tradnl" sz="2400" dirty="0">
              <a:latin typeface="Lucida Sans" panose="020B0602030504020204" pitchFamily="34" charset="77"/>
            </a:endParaRPr>
          </a:p>
        </p:txBody>
      </p:sp>
      <p:pic>
        <p:nvPicPr>
          <p:cNvPr id="3" name="Imagen 2"/>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24041282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3F896B-7D20-C246-7B24-145F5433E048}"/>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87D76CBC-A3DC-7DAE-9ECC-0E2CB987996A}"/>
              </a:ext>
            </a:extLst>
          </p:cNvPr>
          <p:cNvSpPr txBox="1"/>
          <p:nvPr/>
        </p:nvSpPr>
        <p:spPr>
          <a:xfrm>
            <a:off x="248867" y="644919"/>
            <a:ext cx="7052153" cy="615553"/>
          </a:xfrm>
          <a:prstGeom prst="rect">
            <a:avLst/>
          </a:prstGeom>
          <a:noFill/>
        </p:spPr>
        <p:txBody>
          <a:bodyPr wrap="square" rtlCol="0">
            <a:spAutoFit/>
          </a:bodyPr>
          <a:lstStyle/>
          <a:p>
            <a:r>
              <a:rPr lang="es-ES" sz="3400" dirty="0">
                <a:solidFill>
                  <a:srgbClr val="485C87"/>
                </a:solidFill>
                <a:latin typeface="Lucida Sans" panose="020B0602030504020204" pitchFamily="34" charset="77"/>
              </a:rPr>
              <a:t>Definición de la Visión </a:t>
            </a:r>
          </a:p>
        </p:txBody>
      </p:sp>
      <p:sp>
        <p:nvSpPr>
          <p:cNvPr id="3" name="CuadroTexto 2">
            <a:extLst>
              <a:ext uri="{FF2B5EF4-FFF2-40B4-BE49-F238E27FC236}">
                <a16:creationId xmlns:a16="http://schemas.microsoft.com/office/drawing/2014/main" id="{C5D6DEAD-FB97-1B4C-84ED-6332D5DA1A22}"/>
              </a:ext>
            </a:extLst>
          </p:cNvPr>
          <p:cNvSpPr txBox="1"/>
          <p:nvPr/>
        </p:nvSpPr>
        <p:spPr>
          <a:xfrm>
            <a:off x="248867" y="1380989"/>
            <a:ext cx="5427822" cy="4524315"/>
          </a:xfrm>
          <a:prstGeom prst="rect">
            <a:avLst/>
          </a:prstGeom>
          <a:noFill/>
        </p:spPr>
        <p:txBody>
          <a:bodyPr wrap="square" rtlCol="0">
            <a:spAutoFit/>
          </a:bodyPr>
          <a:lstStyle/>
          <a:p>
            <a:pPr marL="342900" indent="-342900" algn="just">
              <a:buClr>
                <a:srgbClr val="941914"/>
              </a:buClr>
              <a:buFont typeface="Wingdings" pitchFamily="2" charset="2"/>
              <a:buChar char="§"/>
            </a:pPr>
            <a:r>
              <a:rPr lang="es-ES" sz="1600" b="1" i="0" dirty="0">
                <a:solidFill>
                  <a:srgbClr val="485C87"/>
                </a:solidFill>
                <a:effectLst/>
                <a:latin typeface="Lucida Sans" panose="020B0602030504020204" pitchFamily="34" charset="77"/>
              </a:rPr>
              <a:t>Visión: E</a:t>
            </a:r>
            <a:r>
              <a:rPr lang="es-ES" sz="1600" dirty="0">
                <a:solidFill>
                  <a:srgbClr val="000000"/>
                </a:solidFill>
                <a:latin typeface="Lucida Sans" panose="020B0602030504020204" pitchFamily="34" charset="77"/>
              </a:rPr>
              <a:t>s una declaración </a:t>
            </a:r>
            <a:r>
              <a:rPr lang="es-ES" sz="1600" b="1" dirty="0">
                <a:solidFill>
                  <a:srgbClr val="941914"/>
                </a:solidFill>
                <a:latin typeface="Lucida Sans" panose="020B0602030504020204" pitchFamily="34" charset="77"/>
              </a:rPr>
              <a:t>inspiradora</a:t>
            </a:r>
            <a:r>
              <a:rPr lang="es-ES" sz="1600" dirty="0">
                <a:solidFill>
                  <a:srgbClr val="000000"/>
                </a:solidFill>
                <a:latin typeface="Lucida Sans" panose="020B0602030504020204" pitchFamily="34" charset="77"/>
              </a:rPr>
              <a:t> que describe el </a:t>
            </a:r>
            <a:r>
              <a:rPr lang="es-ES" sz="1600" b="1" dirty="0">
                <a:solidFill>
                  <a:srgbClr val="941914"/>
                </a:solidFill>
                <a:latin typeface="Lucida Sans" panose="020B0602030504020204" pitchFamily="34" charset="77"/>
              </a:rPr>
              <a:t>estado futuro deseado </a:t>
            </a:r>
            <a:r>
              <a:rPr lang="es-ES" sz="1600" dirty="0">
                <a:solidFill>
                  <a:srgbClr val="000000"/>
                </a:solidFill>
                <a:latin typeface="Lucida Sans" panose="020B0602030504020204" pitchFamily="34" charset="77"/>
              </a:rPr>
              <a:t>de la organización. Es una imagen convincente de lo que la organización </a:t>
            </a:r>
            <a:r>
              <a:rPr lang="es-ES" sz="1600" b="1" dirty="0">
                <a:solidFill>
                  <a:srgbClr val="941914"/>
                </a:solidFill>
                <a:latin typeface="Lucida Sans" panose="020B0602030504020204" pitchFamily="34" charset="77"/>
              </a:rPr>
              <a:t>aspira a ser </a:t>
            </a:r>
            <a:r>
              <a:rPr lang="es-ES" sz="1600" dirty="0">
                <a:solidFill>
                  <a:srgbClr val="000000"/>
                </a:solidFill>
                <a:latin typeface="Lucida Sans" panose="020B0602030504020204" pitchFamily="34" charset="77"/>
              </a:rPr>
              <a:t>en el futuro.</a:t>
            </a:r>
          </a:p>
          <a:p>
            <a:pPr marL="342900" indent="-342900" algn="just">
              <a:buClr>
                <a:srgbClr val="941914"/>
              </a:buClr>
              <a:buFont typeface="Wingdings" pitchFamily="2" charset="2"/>
              <a:buChar char="§"/>
            </a:pPr>
            <a:endParaRPr lang="es-ES" sz="1600" b="1" dirty="0">
              <a:solidFill>
                <a:srgbClr val="000000"/>
              </a:solidFill>
              <a:latin typeface="Lucida Sans" panose="020B0602030504020204" pitchFamily="34" charset="77"/>
            </a:endParaRPr>
          </a:p>
          <a:p>
            <a:pPr marL="342900" indent="-342900" algn="just">
              <a:buClr>
                <a:srgbClr val="941914"/>
              </a:buClr>
              <a:buFont typeface="Wingdings" pitchFamily="2" charset="2"/>
              <a:buChar char="§"/>
            </a:pPr>
            <a:r>
              <a:rPr lang="es-ES" sz="1600" b="1" dirty="0">
                <a:solidFill>
                  <a:srgbClr val="485C87"/>
                </a:solidFill>
                <a:latin typeface="Lucida Sans" panose="020B0602030504020204" pitchFamily="34" charset="77"/>
              </a:rPr>
              <a:t>Características:</a:t>
            </a:r>
          </a:p>
          <a:p>
            <a:pPr marL="342900" indent="-342900" algn="just">
              <a:buClr>
                <a:srgbClr val="941914"/>
              </a:buClr>
              <a:buFont typeface="+mj-lt"/>
              <a:buAutoNum type="arabicPeriod"/>
            </a:pPr>
            <a:r>
              <a:rPr lang="es-ES" sz="1600" b="1" dirty="0">
                <a:solidFill>
                  <a:srgbClr val="941914"/>
                </a:solidFill>
                <a:latin typeface="Lucida Sans" panose="020B0602030504020204" pitchFamily="34" charset="77"/>
              </a:rPr>
              <a:t>Inspiradora: </a:t>
            </a:r>
            <a:r>
              <a:rPr lang="es-ES" sz="1600" dirty="0">
                <a:solidFill>
                  <a:srgbClr val="000000"/>
                </a:solidFill>
                <a:latin typeface="Lucida Sans" panose="020B0602030504020204" pitchFamily="34" charset="77"/>
              </a:rPr>
              <a:t>Debe motivar y energizar a los miembros de la organización.</a:t>
            </a:r>
          </a:p>
          <a:p>
            <a:pPr marL="342900" indent="-342900" algn="just">
              <a:buClr>
                <a:srgbClr val="941914"/>
              </a:buClr>
              <a:buFont typeface="+mj-lt"/>
              <a:buAutoNum type="arabicPeriod"/>
            </a:pPr>
            <a:r>
              <a:rPr lang="es-ES" sz="1600" b="1" dirty="0">
                <a:solidFill>
                  <a:srgbClr val="941914"/>
                </a:solidFill>
                <a:latin typeface="Lucida Sans" panose="020B0602030504020204" pitchFamily="34" charset="77"/>
              </a:rPr>
              <a:t>A largo plazo: </a:t>
            </a:r>
            <a:r>
              <a:rPr lang="es-ES" sz="1600" dirty="0">
                <a:solidFill>
                  <a:srgbClr val="000000"/>
                </a:solidFill>
                <a:latin typeface="Lucida Sans" panose="020B0602030504020204" pitchFamily="34" charset="77"/>
              </a:rPr>
              <a:t>Se enfoca en el futuro a largo plazo.</a:t>
            </a:r>
          </a:p>
          <a:p>
            <a:pPr marL="342900" indent="-342900" algn="just">
              <a:buClr>
                <a:srgbClr val="941914"/>
              </a:buClr>
              <a:buFont typeface="+mj-lt"/>
              <a:buAutoNum type="arabicPeriod"/>
            </a:pPr>
            <a:r>
              <a:rPr lang="es-ES" sz="1600" b="1" dirty="0">
                <a:solidFill>
                  <a:srgbClr val="941914"/>
                </a:solidFill>
                <a:latin typeface="Lucida Sans" panose="020B0602030504020204" pitchFamily="34" charset="77"/>
              </a:rPr>
              <a:t>Ambiciosa:</a:t>
            </a:r>
            <a:r>
              <a:rPr lang="es-ES" sz="1600" dirty="0">
                <a:solidFill>
                  <a:srgbClr val="000000"/>
                </a:solidFill>
                <a:latin typeface="Lucida Sans" panose="020B0602030504020204" pitchFamily="34" charset="77"/>
              </a:rPr>
              <a:t> Debe ser desafiante pero alcanzable.</a:t>
            </a:r>
          </a:p>
          <a:p>
            <a:pPr marL="342900" indent="-342900" algn="just">
              <a:buClr>
                <a:srgbClr val="941914"/>
              </a:buClr>
              <a:buFont typeface="+mj-lt"/>
              <a:buAutoNum type="arabicPeriod"/>
            </a:pPr>
            <a:endParaRPr lang="es-ES" sz="1600" dirty="0">
              <a:solidFill>
                <a:srgbClr val="000000"/>
              </a:solidFill>
              <a:latin typeface="Lucida Sans" panose="020B0602030504020204" pitchFamily="34" charset="77"/>
            </a:endParaRPr>
          </a:p>
          <a:p>
            <a:pPr marL="285750" indent="-285750" algn="just">
              <a:buClr>
                <a:srgbClr val="941914"/>
              </a:buClr>
              <a:buFont typeface="Wingdings" panose="05000000000000000000" pitchFamily="2" charset="2"/>
              <a:buChar char="§"/>
            </a:pPr>
            <a:r>
              <a:rPr lang="es-ES" sz="1600" b="1" dirty="0">
                <a:solidFill>
                  <a:srgbClr val="485C87"/>
                </a:solidFill>
                <a:latin typeface="Lucida Sans" panose="020B0602030504020204" pitchFamily="34" charset="77"/>
              </a:rPr>
              <a:t>Propósito:</a:t>
            </a:r>
          </a:p>
          <a:p>
            <a:pPr marL="342900" indent="-342900" algn="just">
              <a:buClr>
                <a:srgbClr val="941914"/>
              </a:buClr>
              <a:buFont typeface="+mj-lt"/>
              <a:buAutoNum type="arabicPeriod"/>
            </a:pPr>
            <a:r>
              <a:rPr lang="es-ES" sz="1600" dirty="0">
                <a:solidFill>
                  <a:srgbClr val="000000"/>
                </a:solidFill>
                <a:latin typeface="Lucida Sans" panose="020B0602030504020204" pitchFamily="34" charset="77"/>
              </a:rPr>
              <a:t>Orienta y motiva a los colaboradores.</a:t>
            </a:r>
          </a:p>
          <a:p>
            <a:pPr marL="342900" indent="-342900" algn="just">
              <a:buClr>
                <a:srgbClr val="941914"/>
              </a:buClr>
              <a:buFont typeface="+mj-lt"/>
              <a:buAutoNum type="arabicPeriod"/>
            </a:pPr>
            <a:r>
              <a:rPr lang="es-ES" sz="1600" dirty="0">
                <a:solidFill>
                  <a:srgbClr val="000000"/>
                </a:solidFill>
                <a:latin typeface="Lucida Sans" panose="020B0602030504020204" pitchFamily="34" charset="77"/>
              </a:rPr>
              <a:t>Sirve como un faro guía para las decisiones estratégicas.</a:t>
            </a:r>
          </a:p>
          <a:p>
            <a:pPr marL="342900" indent="-342900" algn="just">
              <a:buClr>
                <a:srgbClr val="941914"/>
              </a:buClr>
              <a:buFont typeface="+mj-lt"/>
              <a:buAutoNum type="arabicPeriod"/>
            </a:pPr>
            <a:r>
              <a:rPr lang="es-ES" sz="1600" dirty="0">
                <a:solidFill>
                  <a:srgbClr val="000000"/>
                </a:solidFill>
                <a:latin typeface="Lucida Sans" panose="020B0602030504020204" pitchFamily="34" charset="77"/>
              </a:rPr>
              <a:t>Ayuda a alinear los esfuerzos de toda la organización.</a:t>
            </a:r>
          </a:p>
        </p:txBody>
      </p:sp>
      <p:pic>
        <p:nvPicPr>
          <p:cNvPr id="6" name="Imagen 5">
            <a:extLst>
              <a:ext uri="{FF2B5EF4-FFF2-40B4-BE49-F238E27FC236}">
                <a16:creationId xmlns:a16="http://schemas.microsoft.com/office/drawing/2014/main" id="{EE1AB799-75D3-C08D-26C0-439C3AADCDE1}"/>
              </a:ext>
            </a:extLst>
          </p:cNvPr>
          <p:cNvPicPr>
            <a:picLocks noChangeAspect="1"/>
          </p:cNvPicPr>
          <p:nvPr/>
        </p:nvPicPr>
        <p:blipFill>
          <a:blip r:embed="rId2"/>
          <a:stretch>
            <a:fillRect/>
          </a:stretch>
        </p:blipFill>
        <p:spPr>
          <a:xfrm>
            <a:off x="6343650" y="1610165"/>
            <a:ext cx="5848350" cy="3896463"/>
          </a:xfrm>
          <a:prstGeom prst="rect">
            <a:avLst/>
          </a:prstGeom>
        </p:spPr>
      </p:pic>
      <p:pic>
        <p:nvPicPr>
          <p:cNvPr id="5" name="Imagen 4"/>
          <p:cNvPicPr>
            <a:picLocks noChangeAspect="1"/>
          </p:cNvPicPr>
          <p:nvPr/>
        </p:nvPicPr>
        <p:blipFill>
          <a:blip r:embed="rId3"/>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31532483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8EBB8E-8BF6-5C53-C305-0B06B8DB9868}"/>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3B009103-03F0-0E7B-CE61-B15CDC939BD2}"/>
              </a:ext>
            </a:extLst>
          </p:cNvPr>
          <p:cNvSpPr txBox="1"/>
          <p:nvPr/>
        </p:nvSpPr>
        <p:spPr>
          <a:xfrm>
            <a:off x="248867" y="644919"/>
            <a:ext cx="7052153" cy="615553"/>
          </a:xfrm>
          <a:prstGeom prst="rect">
            <a:avLst/>
          </a:prstGeom>
          <a:noFill/>
        </p:spPr>
        <p:txBody>
          <a:bodyPr wrap="square" rtlCol="0">
            <a:spAutoFit/>
          </a:bodyPr>
          <a:lstStyle/>
          <a:p>
            <a:r>
              <a:rPr lang="es-ES" sz="3400" dirty="0">
                <a:solidFill>
                  <a:srgbClr val="485C87"/>
                </a:solidFill>
                <a:latin typeface="Lucida Sans" panose="020B0602030504020204" pitchFamily="34" charset="77"/>
              </a:rPr>
              <a:t>Definición de la Visión </a:t>
            </a:r>
          </a:p>
        </p:txBody>
      </p:sp>
      <p:sp>
        <p:nvSpPr>
          <p:cNvPr id="2" name="CuadroTexto 1">
            <a:extLst>
              <a:ext uri="{FF2B5EF4-FFF2-40B4-BE49-F238E27FC236}">
                <a16:creationId xmlns:a16="http://schemas.microsoft.com/office/drawing/2014/main" id="{75B0AAF0-74FE-F7BB-E447-9438A0917FA6}"/>
              </a:ext>
            </a:extLst>
          </p:cNvPr>
          <p:cNvSpPr txBox="1"/>
          <p:nvPr/>
        </p:nvSpPr>
        <p:spPr>
          <a:xfrm>
            <a:off x="2742076" y="1260472"/>
            <a:ext cx="8942734" cy="5078313"/>
          </a:xfrm>
          <a:prstGeom prst="rect">
            <a:avLst/>
          </a:prstGeom>
          <a:noFill/>
        </p:spPr>
        <p:txBody>
          <a:bodyPr wrap="square" rtlCol="0">
            <a:spAutoFit/>
          </a:bodyPr>
          <a:lstStyle/>
          <a:p>
            <a:pPr algn="just">
              <a:buClr>
                <a:srgbClr val="941914"/>
              </a:buClr>
            </a:pPr>
            <a:r>
              <a:rPr lang="es-ES" i="0" dirty="0">
                <a:solidFill>
                  <a:srgbClr val="485C87"/>
                </a:solidFill>
                <a:effectLst/>
                <a:latin typeface="Lucida Sans" panose="020B0602030504020204" pitchFamily="34" charset="77"/>
              </a:rPr>
              <a:t>“Ser una institución reconocida como referente a nivel mundial, que opera bajo una cultura innovadora, de excelencia, orientada al contribuyente y su pleno cumplimiento tributario, y que asegura una recaudación adecuada, justa y equitativa”.</a:t>
            </a:r>
          </a:p>
          <a:p>
            <a:pPr algn="just">
              <a:buClr>
                <a:srgbClr val="941914"/>
              </a:buClr>
            </a:pPr>
            <a:endParaRPr lang="es-ES" b="1" dirty="0">
              <a:solidFill>
                <a:srgbClr val="941914"/>
              </a:solidFill>
              <a:latin typeface="Lucida Sans" panose="020B0602030504020204" pitchFamily="34" charset="77"/>
            </a:endParaRPr>
          </a:p>
          <a:p>
            <a:pPr algn="just">
              <a:buClr>
                <a:srgbClr val="941914"/>
              </a:buClr>
            </a:pPr>
            <a:r>
              <a:rPr lang="es-ES" dirty="0">
                <a:solidFill>
                  <a:srgbClr val="485C87"/>
                </a:solidFill>
                <a:latin typeface="Lucida Sans" panose="020B0602030504020204" pitchFamily="34" charset="77"/>
              </a:rPr>
              <a:t>“Ser una institución pública confiable, de carácter técnico y de excelencia en el cumplimiento de su mandato y en el logro de sus objetivos”.</a:t>
            </a:r>
          </a:p>
          <a:p>
            <a:pPr marL="285750" indent="-285750" algn="just">
              <a:buClr>
                <a:srgbClr val="941914"/>
              </a:buClr>
              <a:buFont typeface="Wingdings" panose="05000000000000000000" pitchFamily="2" charset="2"/>
              <a:buChar char="§"/>
            </a:pPr>
            <a:endParaRPr lang="es-ES" dirty="0">
              <a:solidFill>
                <a:srgbClr val="485C87"/>
              </a:solidFill>
              <a:latin typeface="Lucida Sans" panose="020B0602030504020204" pitchFamily="34" charset="77"/>
            </a:endParaRPr>
          </a:p>
          <a:p>
            <a:pPr algn="just">
              <a:buClr>
                <a:srgbClr val="941914"/>
              </a:buClr>
            </a:pPr>
            <a:r>
              <a:rPr lang="es-ES" dirty="0">
                <a:solidFill>
                  <a:srgbClr val="485C87"/>
                </a:solidFill>
                <a:latin typeface="Lucida Sans" panose="020B0602030504020204" pitchFamily="34" charset="77"/>
              </a:rPr>
              <a:t>“Ser el organismo público líder y de vanguardia que apoya la internacionalización de las empresas chilenas”.</a:t>
            </a:r>
          </a:p>
          <a:p>
            <a:pPr algn="just">
              <a:buClr>
                <a:srgbClr val="941914"/>
              </a:buClr>
            </a:pPr>
            <a:endParaRPr lang="es-ES" dirty="0">
              <a:solidFill>
                <a:srgbClr val="485C87"/>
              </a:solidFill>
              <a:latin typeface="Lucida Sans" panose="020B0602030504020204" pitchFamily="34" charset="77"/>
            </a:endParaRPr>
          </a:p>
          <a:p>
            <a:pPr algn="just">
              <a:buClr>
                <a:srgbClr val="941914"/>
              </a:buClr>
            </a:pPr>
            <a:r>
              <a:rPr lang="es-ES" dirty="0">
                <a:solidFill>
                  <a:srgbClr val="485C87"/>
                </a:solidFill>
                <a:latin typeface="Lucida Sans" panose="020B0602030504020204" pitchFamily="34" charset="77"/>
              </a:rPr>
              <a:t>“Ser el grupo de aerolíneas que conecta Latinoamérica con el mundo y el mundo con Latinoamérica, que asume su responsabilidad social siendo justos, empáticos, transparentes y simples con sus clientes, empleados y otros </a:t>
            </a:r>
            <a:r>
              <a:rPr lang="es-ES" dirty="0" err="1">
                <a:solidFill>
                  <a:srgbClr val="485C87"/>
                </a:solidFill>
                <a:latin typeface="Lucida Sans" panose="020B0602030504020204" pitchFamily="34" charset="77"/>
              </a:rPr>
              <a:t>stakeholders</a:t>
            </a:r>
            <a:r>
              <a:rPr lang="es-ES" dirty="0">
                <a:solidFill>
                  <a:srgbClr val="485C87"/>
                </a:solidFill>
                <a:latin typeface="Lucida Sans" panose="020B0602030504020204" pitchFamily="34" charset="77"/>
              </a:rPr>
              <a:t> clave”.</a:t>
            </a:r>
          </a:p>
          <a:p>
            <a:pPr algn="just">
              <a:buClr>
                <a:srgbClr val="941914"/>
              </a:buClr>
            </a:pPr>
            <a:endParaRPr lang="es-ES" dirty="0">
              <a:solidFill>
                <a:srgbClr val="485C87"/>
              </a:solidFill>
              <a:latin typeface="Lucida Sans" panose="020B0602030504020204" pitchFamily="34" charset="77"/>
            </a:endParaRPr>
          </a:p>
          <a:p>
            <a:pPr algn="just">
              <a:buClr>
                <a:srgbClr val="941914"/>
              </a:buClr>
            </a:pPr>
            <a:r>
              <a:rPr lang="es-ES" dirty="0">
                <a:solidFill>
                  <a:srgbClr val="485C87"/>
                </a:solidFill>
                <a:latin typeface="Lucida Sans" panose="020B0602030504020204" pitchFamily="34" charset="77"/>
              </a:rPr>
              <a:t>“Ser la empresa líder en innovación sostenible, transformando positivamente la industria y mejorando la calidad de vida global”.</a:t>
            </a:r>
            <a:endParaRPr lang="es-ES_tradnl" dirty="0">
              <a:solidFill>
                <a:srgbClr val="485C87"/>
              </a:solidFill>
              <a:latin typeface="Lucida Sans" panose="020B0602030504020204" pitchFamily="34" charset="77"/>
            </a:endParaRPr>
          </a:p>
        </p:txBody>
      </p:sp>
      <p:pic>
        <p:nvPicPr>
          <p:cNvPr id="5" name="Imagen 4">
            <a:extLst>
              <a:ext uri="{FF2B5EF4-FFF2-40B4-BE49-F238E27FC236}">
                <a16:creationId xmlns:a16="http://schemas.microsoft.com/office/drawing/2014/main" id="{6FD475A3-F81F-CC9E-3151-70F1721D898C}"/>
              </a:ext>
            </a:extLst>
          </p:cNvPr>
          <p:cNvPicPr>
            <a:picLocks noChangeAspect="1"/>
          </p:cNvPicPr>
          <p:nvPr/>
        </p:nvPicPr>
        <p:blipFill>
          <a:blip r:embed="rId2"/>
          <a:stretch>
            <a:fillRect/>
          </a:stretch>
        </p:blipFill>
        <p:spPr>
          <a:xfrm>
            <a:off x="719184" y="1595616"/>
            <a:ext cx="1552575" cy="561975"/>
          </a:xfrm>
          <a:prstGeom prst="rect">
            <a:avLst/>
          </a:prstGeom>
        </p:spPr>
      </p:pic>
      <p:grpSp>
        <p:nvGrpSpPr>
          <p:cNvPr id="11" name="Grupo 10">
            <a:extLst>
              <a:ext uri="{FF2B5EF4-FFF2-40B4-BE49-F238E27FC236}">
                <a16:creationId xmlns:a16="http://schemas.microsoft.com/office/drawing/2014/main" id="{00CBCFD5-EC98-A6FF-5D1C-425D27488760}"/>
              </a:ext>
            </a:extLst>
          </p:cNvPr>
          <p:cNvGrpSpPr/>
          <p:nvPr/>
        </p:nvGrpSpPr>
        <p:grpSpPr>
          <a:xfrm>
            <a:off x="796707" y="2492735"/>
            <a:ext cx="1397530" cy="790746"/>
            <a:chOff x="109537" y="2235200"/>
            <a:chExt cx="1770063" cy="1021226"/>
          </a:xfrm>
        </p:grpSpPr>
        <p:sp>
          <p:nvSpPr>
            <p:cNvPr id="12" name="Rectángulo 11">
              <a:extLst>
                <a:ext uri="{FF2B5EF4-FFF2-40B4-BE49-F238E27FC236}">
                  <a16:creationId xmlns:a16="http://schemas.microsoft.com/office/drawing/2014/main" id="{89978BE3-46BF-F0C8-0793-4DE73345B9D1}"/>
                </a:ext>
              </a:extLst>
            </p:cNvPr>
            <p:cNvSpPr/>
            <p:nvPr/>
          </p:nvSpPr>
          <p:spPr>
            <a:xfrm>
              <a:off x="109537" y="2235200"/>
              <a:ext cx="1770063" cy="1021226"/>
            </a:xfrm>
            <a:prstGeom prst="rect">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13" name="Imagen 12">
              <a:extLst>
                <a:ext uri="{FF2B5EF4-FFF2-40B4-BE49-F238E27FC236}">
                  <a16:creationId xmlns:a16="http://schemas.microsoft.com/office/drawing/2014/main" id="{B173736A-CF97-DBAF-80E0-795779B46856}"/>
                </a:ext>
              </a:extLst>
            </p:cNvPr>
            <p:cNvPicPr>
              <a:picLocks noChangeAspect="1"/>
            </p:cNvPicPr>
            <p:nvPr/>
          </p:nvPicPr>
          <p:blipFill>
            <a:blip r:embed="rId3"/>
            <a:stretch>
              <a:fillRect/>
            </a:stretch>
          </p:blipFill>
          <p:spPr>
            <a:xfrm>
              <a:off x="130856" y="2309020"/>
              <a:ext cx="1613277" cy="847528"/>
            </a:xfrm>
            <a:prstGeom prst="rect">
              <a:avLst/>
            </a:prstGeom>
          </p:spPr>
        </p:pic>
      </p:grpSp>
      <p:pic>
        <p:nvPicPr>
          <p:cNvPr id="18" name="Imagen 17">
            <a:extLst>
              <a:ext uri="{FF2B5EF4-FFF2-40B4-BE49-F238E27FC236}">
                <a16:creationId xmlns:a16="http://schemas.microsoft.com/office/drawing/2014/main" id="{1067A34E-B19B-2C2A-14AE-65BAE3C76F15}"/>
              </a:ext>
            </a:extLst>
          </p:cNvPr>
          <p:cNvPicPr>
            <a:picLocks noChangeAspect="1"/>
          </p:cNvPicPr>
          <p:nvPr/>
        </p:nvPicPr>
        <p:blipFill>
          <a:blip r:embed="rId4"/>
          <a:stretch>
            <a:fillRect/>
          </a:stretch>
        </p:blipFill>
        <p:spPr>
          <a:xfrm>
            <a:off x="719184" y="3340641"/>
            <a:ext cx="1552575" cy="648394"/>
          </a:xfrm>
          <a:prstGeom prst="rect">
            <a:avLst/>
          </a:prstGeom>
        </p:spPr>
      </p:pic>
      <p:pic>
        <p:nvPicPr>
          <p:cNvPr id="19" name="Imagen 18">
            <a:extLst>
              <a:ext uri="{FF2B5EF4-FFF2-40B4-BE49-F238E27FC236}">
                <a16:creationId xmlns:a16="http://schemas.microsoft.com/office/drawing/2014/main" id="{263C6697-2B09-BBB7-70C2-59FA773C1B87}"/>
              </a:ext>
            </a:extLst>
          </p:cNvPr>
          <p:cNvPicPr>
            <a:picLocks noChangeAspect="1"/>
          </p:cNvPicPr>
          <p:nvPr/>
        </p:nvPicPr>
        <p:blipFill>
          <a:blip r:embed="rId5"/>
          <a:stretch>
            <a:fillRect/>
          </a:stretch>
        </p:blipFill>
        <p:spPr>
          <a:xfrm>
            <a:off x="109537" y="4395894"/>
            <a:ext cx="2623913" cy="702834"/>
          </a:xfrm>
          <a:prstGeom prst="rect">
            <a:avLst/>
          </a:prstGeom>
        </p:spPr>
      </p:pic>
      <p:sp>
        <p:nvSpPr>
          <p:cNvPr id="20" name="CuadroTexto 19">
            <a:extLst>
              <a:ext uri="{FF2B5EF4-FFF2-40B4-BE49-F238E27FC236}">
                <a16:creationId xmlns:a16="http://schemas.microsoft.com/office/drawing/2014/main" id="{F89AF8C7-89A6-62E8-22EC-AC4C68B28470}"/>
              </a:ext>
            </a:extLst>
          </p:cNvPr>
          <p:cNvSpPr txBox="1"/>
          <p:nvPr/>
        </p:nvSpPr>
        <p:spPr>
          <a:xfrm>
            <a:off x="450102" y="5642563"/>
            <a:ext cx="2090738" cy="584775"/>
          </a:xfrm>
          <a:prstGeom prst="rect">
            <a:avLst/>
          </a:prstGeom>
          <a:noFill/>
        </p:spPr>
        <p:txBody>
          <a:bodyPr wrap="square">
            <a:spAutoFit/>
          </a:bodyPr>
          <a:lstStyle/>
          <a:p>
            <a:r>
              <a:rPr lang="es-CL" sz="3200" b="1" dirty="0">
                <a:solidFill>
                  <a:srgbClr val="941914"/>
                </a:solidFill>
                <a:latin typeface="Lucida Sans" panose="020B0602030504020204" pitchFamily="34" charset="77"/>
              </a:rPr>
              <a:t>Ejemplo</a:t>
            </a:r>
          </a:p>
        </p:txBody>
      </p:sp>
      <p:pic>
        <p:nvPicPr>
          <p:cNvPr id="14" name="Imagen 13"/>
          <p:cNvPicPr>
            <a:picLocks noChangeAspect="1"/>
          </p:cNvPicPr>
          <p:nvPr/>
        </p:nvPicPr>
        <p:blipFill>
          <a:blip r:embed="rId6"/>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40593707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00E96B-0F3C-3B53-4EB8-ECE99E855101}"/>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B92C2C49-C915-D9D6-6456-CCC021BE8135}"/>
              </a:ext>
            </a:extLst>
          </p:cNvPr>
          <p:cNvSpPr txBox="1"/>
          <p:nvPr/>
        </p:nvSpPr>
        <p:spPr>
          <a:xfrm>
            <a:off x="248867" y="644919"/>
            <a:ext cx="7052153" cy="615553"/>
          </a:xfrm>
          <a:prstGeom prst="rect">
            <a:avLst/>
          </a:prstGeom>
          <a:noFill/>
        </p:spPr>
        <p:txBody>
          <a:bodyPr wrap="square" rtlCol="0">
            <a:spAutoFit/>
          </a:bodyPr>
          <a:lstStyle/>
          <a:p>
            <a:r>
              <a:rPr lang="es-ES" sz="3400" dirty="0">
                <a:solidFill>
                  <a:srgbClr val="485C87"/>
                </a:solidFill>
                <a:latin typeface="Lucida Sans" panose="020B0602030504020204" pitchFamily="34" charset="77"/>
              </a:rPr>
              <a:t>Definición de la Visión </a:t>
            </a:r>
          </a:p>
        </p:txBody>
      </p:sp>
      <p:sp>
        <p:nvSpPr>
          <p:cNvPr id="2" name="CuadroTexto 1">
            <a:extLst>
              <a:ext uri="{FF2B5EF4-FFF2-40B4-BE49-F238E27FC236}">
                <a16:creationId xmlns:a16="http://schemas.microsoft.com/office/drawing/2014/main" id="{F8D3885E-3A5B-6309-63E8-10B0BB60D46D}"/>
              </a:ext>
            </a:extLst>
          </p:cNvPr>
          <p:cNvSpPr txBox="1"/>
          <p:nvPr/>
        </p:nvSpPr>
        <p:spPr>
          <a:xfrm>
            <a:off x="1743402" y="1691793"/>
            <a:ext cx="8942734" cy="646331"/>
          </a:xfrm>
          <a:prstGeom prst="rect">
            <a:avLst/>
          </a:prstGeom>
          <a:noFill/>
        </p:spPr>
        <p:txBody>
          <a:bodyPr wrap="square" rtlCol="0">
            <a:spAutoFit/>
          </a:bodyPr>
          <a:lstStyle/>
          <a:p>
            <a:pPr algn="ctr">
              <a:buClr>
                <a:srgbClr val="941914"/>
              </a:buClr>
            </a:pPr>
            <a:r>
              <a:rPr lang="es-ES" i="0" dirty="0">
                <a:solidFill>
                  <a:srgbClr val="485C87"/>
                </a:solidFill>
                <a:effectLst/>
                <a:latin typeface="Lucida Sans" panose="020B0602030504020204" pitchFamily="34" charset="77"/>
              </a:rPr>
              <a:t>“</a:t>
            </a:r>
            <a:r>
              <a:rPr lang="es-MX" i="0" dirty="0">
                <a:solidFill>
                  <a:srgbClr val="485C87"/>
                </a:solidFill>
                <a:effectLst/>
                <a:latin typeface="Lucida Sans" panose="020B0602030504020204" pitchFamily="34" charset="77"/>
              </a:rPr>
              <a:t>Ser la empresa minera de cobre de baja ley más </a:t>
            </a:r>
            <a:r>
              <a:rPr lang="es-MX" b="1" dirty="0">
                <a:solidFill>
                  <a:srgbClr val="941914"/>
                </a:solidFill>
                <a:latin typeface="Lucida Sans" panose="020B0602030504020204" pitchFamily="34" charset="77"/>
              </a:rPr>
              <a:t>segura</a:t>
            </a:r>
            <a:r>
              <a:rPr lang="es-MX" i="0" dirty="0">
                <a:solidFill>
                  <a:srgbClr val="485C87"/>
                </a:solidFill>
                <a:effectLst/>
                <a:latin typeface="Lucida Sans" panose="020B0602030504020204" pitchFamily="34" charset="77"/>
              </a:rPr>
              <a:t>, </a:t>
            </a:r>
            <a:r>
              <a:rPr lang="es-MX" b="1" dirty="0">
                <a:solidFill>
                  <a:srgbClr val="941914"/>
                </a:solidFill>
                <a:latin typeface="Lucida Sans" panose="020B0602030504020204" pitchFamily="34" charset="77"/>
              </a:rPr>
              <a:t>sostenible</a:t>
            </a:r>
            <a:r>
              <a:rPr lang="es-MX" i="0" dirty="0">
                <a:solidFill>
                  <a:srgbClr val="485C87"/>
                </a:solidFill>
                <a:effectLst/>
                <a:latin typeface="Lucida Sans" panose="020B0602030504020204" pitchFamily="34" charset="77"/>
              </a:rPr>
              <a:t> y </a:t>
            </a:r>
            <a:r>
              <a:rPr lang="es-MX" b="1" dirty="0">
                <a:solidFill>
                  <a:srgbClr val="941914"/>
                </a:solidFill>
                <a:latin typeface="Lucida Sans" panose="020B0602030504020204" pitchFamily="34" charset="77"/>
              </a:rPr>
              <a:t>eficiente</a:t>
            </a:r>
            <a:r>
              <a:rPr lang="es-MX" i="0" dirty="0">
                <a:solidFill>
                  <a:srgbClr val="485C87"/>
                </a:solidFill>
                <a:effectLst/>
                <a:latin typeface="Lucida Sans" panose="020B0602030504020204" pitchFamily="34" charset="77"/>
              </a:rPr>
              <a:t> del mundo</a:t>
            </a:r>
            <a:r>
              <a:rPr lang="es-ES" i="0" dirty="0">
                <a:solidFill>
                  <a:srgbClr val="485C87"/>
                </a:solidFill>
                <a:effectLst/>
                <a:latin typeface="Lucida Sans" panose="020B0602030504020204" pitchFamily="34" charset="77"/>
              </a:rPr>
              <a:t>”.</a:t>
            </a:r>
          </a:p>
        </p:txBody>
      </p:sp>
      <p:grpSp>
        <p:nvGrpSpPr>
          <p:cNvPr id="7" name="Grupo 6">
            <a:extLst>
              <a:ext uri="{FF2B5EF4-FFF2-40B4-BE49-F238E27FC236}">
                <a16:creationId xmlns:a16="http://schemas.microsoft.com/office/drawing/2014/main" id="{5FC81CCA-7556-BBAB-DA15-77C5231A024F}"/>
              </a:ext>
            </a:extLst>
          </p:cNvPr>
          <p:cNvGrpSpPr/>
          <p:nvPr/>
        </p:nvGrpSpPr>
        <p:grpSpPr>
          <a:xfrm>
            <a:off x="1793169" y="3358903"/>
            <a:ext cx="8843201" cy="2791732"/>
            <a:chOff x="1793169" y="3358903"/>
            <a:chExt cx="8843201" cy="2791732"/>
          </a:xfrm>
        </p:grpSpPr>
        <p:sp>
          <p:nvSpPr>
            <p:cNvPr id="6" name="Rectángulo 5">
              <a:extLst>
                <a:ext uri="{FF2B5EF4-FFF2-40B4-BE49-F238E27FC236}">
                  <a16:creationId xmlns:a16="http://schemas.microsoft.com/office/drawing/2014/main" id="{F6D50487-8AA9-A57B-09A7-DDF4F1179569}"/>
                </a:ext>
              </a:extLst>
            </p:cNvPr>
            <p:cNvSpPr/>
            <p:nvPr/>
          </p:nvSpPr>
          <p:spPr>
            <a:xfrm>
              <a:off x="1793169" y="3358903"/>
              <a:ext cx="8843201" cy="2791732"/>
            </a:xfrm>
            <a:prstGeom prst="rect">
              <a:avLst/>
            </a:prstGeom>
            <a:solidFill>
              <a:schemeClr val="tx2">
                <a:lumMod val="25000"/>
                <a:lumOff val="75000"/>
              </a:schemeClr>
            </a:solidFill>
            <a:ln>
              <a:solidFill>
                <a:schemeClr val="tx2">
                  <a:lumMod val="25000"/>
                  <a:lumOff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3" name="Imagen 2">
              <a:extLst>
                <a:ext uri="{FF2B5EF4-FFF2-40B4-BE49-F238E27FC236}">
                  <a16:creationId xmlns:a16="http://schemas.microsoft.com/office/drawing/2014/main" id="{AFBECE73-D0E1-9005-F4A8-6C7EA438B5A2}"/>
                </a:ext>
              </a:extLst>
            </p:cNvPr>
            <p:cNvPicPr>
              <a:picLocks noChangeAspect="1"/>
            </p:cNvPicPr>
            <p:nvPr/>
          </p:nvPicPr>
          <p:blipFill>
            <a:blip r:embed="rId2"/>
            <a:stretch>
              <a:fillRect/>
            </a:stretch>
          </p:blipFill>
          <p:spPr>
            <a:xfrm>
              <a:off x="2003087" y="3429000"/>
              <a:ext cx="8522898" cy="2626953"/>
            </a:xfrm>
            <a:prstGeom prst="rect">
              <a:avLst/>
            </a:prstGeom>
          </p:spPr>
        </p:pic>
      </p:grpSp>
      <p:pic>
        <p:nvPicPr>
          <p:cNvPr id="8" name="Imagen 7"/>
          <p:cNvPicPr>
            <a:picLocks noChangeAspect="1"/>
          </p:cNvPicPr>
          <p:nvPr/>
        </p:nvPicPr>
        <p:blipFill>
          <a:blip r:embed="rId3"/>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3250821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88B81D9D-9145-5E57-65DE-B53814936F6D}"/>
              </a:ext>
            </a:extLst>
          </p:cNvPr>
          <p:cNvSpPr txBox="1"/>
          <p:nvPr/>
        </p:nvSpPr>
        <p:spPr>
          <a:xfrm>
            <a:off x="248867" y="644919"/>
            <a:ext cx="7052153" cy="615553"/>
          </a:xfrm>
          <a:prstGeom prst="rect">
            <a:avLst/>
          </a:prstGeom>
          <a:noFill/>
        </p:spPr>
        <p:txBody>
          <a:bodyPr wrap="square" rtlCol="0">
            <a:spAutoFit/>
          </a:bodyPr>
          <a:lstStyle/>
          <a:p>
            <a:r>
              <a:rPr lang="es-ES" sz="3400" dirty="0">
                <a:solidFill>
                  <a:srgbClr val="485C87"/>
                </a:solidFill>
                <a:latin typeface="Lucida Sans" panose="020B0602030504020204" pitchFamily="34" charset="77"/>
              </a:rPr>
              <a:t>Definición de la Misión </a:t>
            </a:r>
          </a:p>
        </p:txBody>
      </p:sp>
      <p:sp>
        <p:nvSpPr>
          <p:cNvPr id="5" name="CuadroTexto 4">
            <a:extLst>
              <a:ext uri="{FF2B5EF4-FFF2-40B4-BE49-F238E27FC236}">
                <a16:creationId xmlns:a16="http://schemas.microsoft.com/office/drawing/2014/main" id="{6FE1838C-8D14-764D-0343-C18A693565AF}"/>
              </a:ext>
            </a:extLst>
          </p:cNvPr>
          <p:cNvSpPr txBox="1"/>
          <p:nvPr/>
        </p:nvSpPr>
        <p:spPr>
          <a:xfrm>
            <a:off x="6272801" y="1166842"/>
            <a:ext cx="5427822" cy="4524315"/>
          </a:xfrm>
          <a:prstGeom prst="rect">
            <a:avLst/>
          </a:prstGeom>
          <a:noFill/>
        </p:spPr>
        <p:txBody>
          <a:bodyPr wrap="square" rtlCol="0">
            <a:spAutoFit/>
          </a:bodyPr>
          <a:lstStyle/>
          <a:p>
            <a:pPr marL="342900" indent="-342900" algn="just">
              <a:buClr>
                <a:srgbClr val="941914"/>
              </a:buClr>
              <a:buFont typeface="Wingdings" pitchFamily="2" charset="2"/>
              <a:buChar char="§"/>
            </a:pPr>
            <a:r>
              <a:rPr lang="es-ES" sz="1600" b="1" i="0" dirty="0">
                <a:solidFill>
                  <a:srgbClr val="485C87"/>
                </a:solidFill>
                <a:effectLst/>
                <a:latin typeface="Lucida Sans" panose="020B0602030504020204" pitchFamily="34" charset="77"/>
              </a:rPr>
              <a:t>Misión: </a:t>
            </a:r>
            <a:r>
              <a:rPr lang="es-ES" sz="1600" dirty="0">
                <a:solidFill>
                  <a:srgbClr val="000000"/>
                </a:solidFill>
                <a:latin typeface="Lucida Sans" panose="020B0602030504020204" pitchFamily="34" charset="77"/>
              </a:rPr>
              <a:t>Es una declaración que define la razón de ser de la organización, sus actividades principales y a quiénes sirve. Proporciona un enfoque más práctico y concreto que la visión.</a:t>
            </a:r>
          </a:p>
          <a:p>
            <a:pPr marL="342900" indent="-342900" algn="just">
              <a:buClr>
                <a:srgbClr val="941914"/>
              </a:buClr>
              <a:buFont typeface="Wingdings" pitchFamily="2" charset="2"/>
              <a:buChar char="§"/>
            </a:pPr>
            <a:endParaRPr lang="es-ES" sz="1600" b="1" dirty="0">
              <a:solidFill>
                <a:srgbClr val="000000"/>
              </a:solidFill>
              <a:latin typeface="Lucida Sans" panose="020B0602030504020204" pitchFamily="34" charset="77"/>
            </a:endParaRPr>
          </a:p>
          <a:p>
            <a:pPr marL="342900" indent="-342900" algn="just">
              <a:buClr>
                <a:srgbClr val="941914"/>
              </a:buClr>
              <a:buFont typeface="Wingdings" pitchFamily="2" charset="2"/>
              <a:buChar char="§"/>
            </a:pPr>
            <a:r>
              <a:rPr lang="es-ES" sz="1600" b="1" dirty="0">
                <a:solidFill>
                  <a:srgbClr val="485C87"/>
                </a:solidFill>
                <a:latin typeface="Lucida Sans" panose="020B0602030504020204" pitchFamily="34" charset="77"/>
              </a:rPr>
              <a:t>Características:</a:t>
            </a:r>
          </a:p>
          <a:p>
            <a:pPr marL="342900" indent="-342900" algn="just">
              <a:buClr>
                <a:srgbClr val="941914"/>
              </a:buClr>
              <a:buFont typeface="+mj-lt"/>
              <a:buAutoNum type="arabicPeriod"/>
            </a:pPr>
            <a:r>
              <a:rPr lang="es-ES" sz="1600" b="1" dirty="0">
                <a:solidFill>
                  <a:srgbClr val="941914"/>
                </a:solidFill>
                <a:latin typeface="Lucida Sans" panose="020B0602030504020204" pitchFamily="34" charset="77"/>
              </a:rPr>
              <a:t>Concreta: </a:t>
            </a:r>
            <a:r>
              <a:rPr lang="es-ES" sz="1600" dirty="0">
                <a:solidFill>
                  <a:srgbClr val="000000"/>
                </a:solidFill>
                <a:latin typeface="Lucida Sans" panose="020B0602030504020204" pitchFamily="34" charset="77"/>
              </a:rPr>
              <a:t>Describe las actividades y el propósito actual de la organización.</a:t>
            </a:r>
          </a:p>
          <a:p>
            <a:pPr marL="342900" indent="-342900" algn="just">
              <a:buClr>
                <a:srgbClr val="941914"/>
              </a:buClr>
              <a:buFont typeface="+mj-lt"/>
              <a:buAutoNum type="arabicPeriod"/>
            </a:pPr>
            <a:r>
              <a:rPr lang="es-ES" sz="1600" b="1" dirty="0">
                <a:solidFill>
                  <a:srgbClr val="941914"/>
                </a:solidFill>
                <a:latin typeface="Lucida Sans" panose="020B0602030504020204" pitchFamily="34" charset="77"/>
              </a:rPr>
              <a:t>Orientada a resultados: </a:t>
            </a:r>
            <a:r>
              <a:rPr lang="es-ES" sz="1600" dirty="0">
                <a:solidFill>
                  <a:srgbClr val="000000"/>
                </a:solidFill>
                <a:latin typeface="Lucida Sans" panose="020B0602030504020204" pitchFamily="34" charset="77"/>
              </a:rPr>
              <a:t>Debe indicar qué hace la organización y para quién lo hace.</a:t>
            </a:r>
          </a:p>
          <a:p>
            <a:pPr marL="342900" indent="-342900" algn="just">
              <a:buClr>
                <a:srgbClr val="941914"/>
              </a:buClr>
              <a:buFont typeface="+mj-lt"/>
              <a:buAutoNum type="arabicPeriod"/>
            </a:pPr>
            <a:r>
              <a:rPr lang="es-ES" sz="1600" b="1" dirty="0">
                <a:solidFill>
                  <a:srgbClr val="941914"/>
                </a:solidFill>
                <a:latin typeface="Lucida Sans" panose="020B0602030504020204" pitchFamily="34" charset="77"/>
              </a:rPr>
              <a:t>Establece la identidad:</a:t>
            </a:r>
            <a:r>
              <a:rPr lang="es-ES" sz="1600" dirty="0">
                <a:solidFill>
                  <a:srgbClr val="000000"/>
                </a:solidFill>
                <a:latin typeface="Lucida Sans" panose="020B0602030504020204" pitchFamily="34" charset="77"/>
              </a:rPr>
              <a:t> Ayuda a distinguir a la organización de otras en la misma industria.</a:t>
            </a:r>
          </a:p>
          <a:p>
            <a:pPr marL="342900" indent="-342900" algn="just">
              <a:buClr>
                <a:srgbClr val="941914"/>
              </a:buClr>
              <a:buFont typeface="+mj-lt"/>
              <a:buAutoNum type="arabicPeriod"/>
            </a:pPr>
            <a:endParaRPr lang="es-ES" sz="1600" dirty="0">
              <a:solidFill>
                <a:srgbClr val="000000"/>
              </a:solidFill>
              <a:latin typeface="Lucida Sans" panose="020B0602030504020204" pitchFamily="34" charset="77"/>
            </a:endParaRPr>
          </a:p>
          <a:p>
            <a:pPr marL="285750" indent="-285750" algn="just">
              <a:buClr>
                <a:srgbClr val="941914"/>
              </a:buClr>
              <a:buFont typeface="Wingdings" panose="05000000000000000000" pitchFamily="2" charset="2"/>
              <a:buChar char="§"/>
            </a:pPr>
            <a:r>
              <a:rPr lang="es-ES" sz="1600" b="1" dirty="0">
                <a:solidFill>
                  <a:srgbClr val="485C87"/>
                </a:solidFill>
                <a:latin typeface="Lucida Sans" panose="020B0602030504020204" pitchFamily="34" charset="77"/>
              </a:rPr>
              <a:t>Propósito:</a:t>
            </a:r>
          </a:p>
          <a:p>
            <a:pPr marL="342900" indent="-342900" algn="just">
              <a:buClr>
                <a:srgbClr val="941914"/>
              </a:buClr>
              <a:buFont typeface="+mj-lt"/>
              <a:buAutoNum type="arabicPeriod"/>
            </a:pPr>
            <a:r>
              <a:rPr lang="es-ES" sz="1600" dirty="0">
                <a:solidFill>
                  <a:srgbClr val="000000"/>
                </a:solidFill>
                <a:latin typeface="Lucida Sans" panose="020B0602030504020204" pitchFamily="34" charset="77"/>
              </a:rPr>
              <a:t>Guía las operaciones diarias y las decisiones tácticas.</a:t>
            </a:r>
          </a:p>
          <a:p>
            <a:pPr marL="342900" indent="-342900" algn="just">
              <a:buClr>
                <a:srgbClr val="941914"/>
              </a:buClr>
              <a:buFont typeface="+mj-lt"/>
              <a:buAutoNum type="arabicPeriod"/>
            </a:pPr>
            <a:r>
              <a:rPr lang="es-ES" sz="1600" dirty="0">
                <a:solidFill>
                  <a:srgbClr val="000000"/>
                </a:solidFill>
                <a:latin typeface="Lucida Sans" panose="020B0602030504020204" pitchFamily="34" charset="77"/>
              </a:rPr>
              <a:t>Comunica a los </a:t>
            </a:r>
            <a:r>
              <a:rPr lang="es-ES" sz="1600" dirty="0" err="1">
                <a:solidFill>
                  <a:srgbClr val="000000"/>
                </a:solidFill>
                <a:latin typeface="Lucida Sans" panose="020B0602030504020204" pitchFamily="34" charset="77"/>
              </a:rPr>
              <a:t>stakeholders</a:t>
            </a:r>
            <a:r>
              <a:rPr lang="es-ES" sz="1600" dirty="0">
                <a:solidFill>
                  <a:srgbClr val="000000"/>
                </a:solidFill>
                <a:latin typeface="Lucida Sans" panose="020B0602030504020204" pitchFamily="34" charset="77"/>
              </a:rPr>
              <a:t> la función y el propósito de la organización.</a:t>
            </a:r>
          </a:p>
        </p:txBody>
      </p:sp>
      <p:pic>
        <p:nvPicPr>
          <p:cNvPr id="6" name="Imagen 5">
            <a:extLst>
              <a:ext uri="{FF2B5EF4-FFF2-40B4-BE49-F238E27FC236}">
                <a16:creationId xmlns:a16="http://schemas.microsoft.com/office/drawing/2014/main" id="{667CB2E5-67F9-266D-2446-C4752DE86A41}"/>
              </a:ext>
            </a:extLst>
          </p:cNvPr>
          <p:cNvPicPr>
            <a:picLocks noChangeAspect="1"/>
          </p:cNvPicPr>
          <p:nvPr/>
        </p:nvPicPr>
        <p:blipFill>
          <a:blip r:embed="rId2"/>
          <a:stretch>
            <a:fillRect/>
          </a:stretch>
        </p:blipFill>
        <p:spPr>
          <a:xfrm>
            <a:off x="0" y="1630283"/>
            <a:ext cx="6096000" cy="4060874"/>
          </a:xfrm>
          <a:prstGeom prst="rect">
            <a:avLst/>
          </a:prstGeom>
        </p:spPr>
      </p:pic>
      <p:pic>
        <p:nvPicPr>
          <p:cNvPr id="7" name="Imagen 6"/>
          <p:cNvPicPr>
            <a:picLocks noChangeAspect="1"/>
          </p:cNvPicPr>
          <p:nvPr/>
        </p:nvPicPr>
        <p:blipFill>
          <a:blip r:embed="rId3"/>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28068722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8A94EE-459E-B590-1C1A-C9EFF7C4FD27}"/>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683EDEAF-6901-69FB-9334-5FE61D265802}"/>
              </a:ext>
            </a:extLst>
          </p:cNvPr>
          <p:cNvSpPr txBox="1"/>
          <p:nvPr/>
        </p:nvSpPr>
        <p:spPr>
          <a:xfrm>
            <a:off x="248867" y="644919"/>
            <a:ext cx="7052153" cy="615553"/>
          </a:xfrm>
          <a:prstGeom prst="rect">
            <a:avLst/>
          </a:prstGeom>
          <a:noFill/>
        </p:spPr>
        <p:txBody>
          <a:bodyPr wrap="square" rtlCol="0">
            <a:spAutoFit/>
          </a:bodyPr>
          <a:lstStyle/>
          <a:p>
            <a:r>
              <a:rPr lang="es-ES" sz="3400" dirty="0">
                <a:solidFill>
                  <a:srgbClr val="485C87"/>
                </a:solidFill>
                <a:latin typeface="Lucida Sans" panose="020B0602030504020204" pitchFamily="34" charset="77"/>
              </a:rPr>
              <a:t>Definición de la Misión </a:t>
            </a:r>
          </a:p>
        </p:txBody>
      </p:sp>
      <p:pic>
        <p:nvPicPr>
          <p:cNvPr id="5" name="Imagen 4">
            <a:extLst>
              <a:ext uri="{FF2B5EF4-FFF2-40B4-BE49-F238E27FC236}">
                <a16:creationId xmlns:a16="http://schemas.microsoft.com/office/drawing/2014/main" id="{97613E12-0436-42C8-407B-75F09D0CD41A}"/>
              </a:ext>
            </a:extLst>
          </p:cNvPr>
          <p:cNvPicPr>
            <a:picLocks noChangeAspect="1"/>
          </p:cNvPicPr>
          <p:nvPr/>
        </p:nvPicPr>
        <p:blipFill>
          <a:blip r:embed="rId2"/>
          <a:stretch>
            <a:fillRect/>
          </a:stretch>
        </p:blipFill>
        <p:spPr>
          <a:xfrm>
            <a:off x="719184" y="1595616"/>
            <a:ext cx="1552575" cy="561975"/>
          </a:xfrm>
          <a:prstGeom prst="rect">
            <a:avLst/>
          </a:prstGeom>
        </p:spPr>
      </p:pic>
      <p:grpSp>
        <p:nvGrpSpPr>
          <p:cNvPr id="11" name="Grupo 10">
            <a:extLst>
              <a:ext uri="{FF2B5EF4-FFF2-40B4-BE49-F238E27FC236}">
                <a16:creationId xmlns:a16="http://schemas.microsoft.com/office/drawing/2014/main" id="{0AB1D31E-2BBD-214E-CB64-96FA7B4BB999}"/>
              </a:ext>
            </a:extLst>
          </p:cNvPr>
          <p:cNvGrpSpPr/>
          <p:nvPr/>
        </p:nvGrpSpPr>
        <p:grpSpPr>
          <a:xfrm>
            <a:off x="796707" y="2492735"/>
            <a:ext cx="1397530" cy="790746"/>
            <a:chOff x="109537" y="2235200"/>
            <a:chExt cx="1770063" cy="1021226"/>
          </a:xfrm>
        </p:grpSpPr>
        <p:sp>
          <p:nvSpPr>
            <p:cNvPr id="12" name="Rectángulo 11">
              <a:extLst>
                <a:ext uri="{FF2B5EF4-FFF2-40B4-BE49-F238E27FC236}">
                  <a16:creationId xmlns:a16="http://schemas.microsoft.com/office/drawing/2014/main" id="{29772C4F-E229-179E-77D8-39EA55387836}"/>
                </a:ext>
              </a:extLst>
            </p:cNvPr>
            <p:cNvSpPr/>
            <p:nvPr/>
          </p:nvSpPr>
          <p:spPr>
            <a:xfrm>
              <a:off x="109537" y="2235200"/>
              <a:ext cx="1770063" cy="1021226"/>
            </a:xfrm>
            <a:prstGeom prst="rect">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13" name="Imagen 12">
              <a:extLst>
                <a:ext uri="{FF2B5EF4-FFF2-40B4-BE49-F238E27FC236}">
                  <a16:creationId xmlns:a16="http://schemas.microsoft.com/office/drawing/2014/main" id="{41C213FB-AC16-C323-8C8C-29630CD9450A}"/>
                </a:ext>
              </a:extLst>
            </p:cNvPr>
            <p:cNvPicPr>
              <a:picLocks noChangeAspect="1"/>
            </p:cNvPicPr>
            <p:nvPr/>
          </p:nvPicPr>
          <p:blipFill>
            <a:blip r:embed="rId3"/>
            <a:stretch>
              <a:fillRect/>
            </a:stretch>
          </p:blipFill>
          <p:spPr>
            <a:xfrm>
              <a:off x="130856" y="2309020"/>
              <a:ext cx="1613277" cy="847528"/>
            </a:xfrm>
            <a:prstGeom prst="rect">
              <a:avLst/>
            </a:prstGeom>
          </p:spPr>
        </p:pic>
      </p:grpSp>
      <p:pic>
        <p:nvPicPr>
          <p:cNvPr id="18" name="Imagen 17">
            <a:extLst>
              <a:ext uri="{FF2B5EF4-FFF2-40B4-BE49-F238E27FC236}">
                <a16:creationId xmlns:a16="http://schemas.microsoft.com/office/drawing/2014/main" id="{D77E75A2-5832-7338-97AD-FC4135872DB5}"/>
              </a:ext>
            </a:extLst>
          </p:cNvPr>
          <p:cNvPicPr>
            <a:picLocks noChangeAspect="1"/>
          </p:cNvPicPr>
          <p:nvPr/>
        </p:nvPicPr>
        <p:blipFill>
          <a:blip r:embed="rId4"/>
          <a:stretch>
            <a:fillRect/>
          </a:stretch>
        </p:blipFill>
        <p:spPr>
          <a:xfrm>
            <a:off x="719184" y="3340641"/>
            <a:ext cx="1552575" cy="648394"/>
          </a:xfrm>
          <a:prstGeom prst="rect">
            <a:avLst/>
          </a:prstGeom>
        </p:spPr>
      </p:pic>
      <p:pic>
        <p:nvPicPr>
          <p:cNvPr id="19" name="Imagen 18">
            <a:extLst>
              <a:ext uri="{FF2B5EF4-FFF2-40B4-BE49-F238E27FC236}">
                <a16:creationId xmlns:a16="http://schemas.microsoft.com/office/drawing/2014/main" id="{E1B7205E-08F6-B7A6-9702-7D2E36676A44}"/>
              </a:ext>
            </a:extLst>
          </p:cNvPr>
          <p:cNvPicPr>
            <a:picLocks noChangeAspect="1"/>
          </p:cNvPicPr>
          <p:nvPr/>
        </p:nvPicPr>
        <p:blipFill>
          <a:blip r:embed="rId5"/>
          <a:stretch>
            <a:fillRect/>
          </a:stretch>
        </p:blipFill>
        <p:spPr>
          <a:xfrm>
            <a:off x="109537" y="4395894"/>
            <a:ext cx="2623913" cy="702834"/>
          </a:xfrm>
          <a:prstGeom prst="rect">
            <a:avLst/>
          </a:prstGeom>
        </p:spPr>
      </p:pic>
      <p:sp>
        <p:nvSpPr>
          <p:cNvPr id="20" name="CuadroTexto 19">
            <a:extLst>
              <a:ext uri="{FF2B5EF4-FFF2-40B4-BE49-F238E27FC236}">
                <a16:creationId xmlns:a16="http://schemas.microsoft.com/office/drawing/2014/main" id="{62237B73-36ED-A791-A95F-AA98937D8007}"/>
              </a:ext>
            </a:extLst>
          </p:cNvPr>
          <p:cNvSpPr txBox="1"/>
          <p:nvPr/>
        </p:nvSpPr>
        <p:spPr>
          <a:xfrm>
            <a:off x="651128" y="5100790"/>
            <a:ext cx="2090738" cy="584775"/>
          </a:xfrm>
          <a:prstGeom prst="rect">
            <a:avLst/>
          </a:prstGeom>
          <a:noFill/>
        </p:spPr>
        <p:txBody>
          <a:bodyPr wrap="square">
            <a:spAutoFit/>
          </a:bodyPr>
          <a:lstStyle/>
          <a:p>
            <a:r>
              <a:rPr lang="es-CL" sz="3200" b="1" dirty="0">
                <a:solidFill>
                  <a:srgbClr val="941914"/>
                </a:solidFill>
                <a:latin typeface="Lucida Sans" panose="020B0602030504020204" pitchFamily="34" charset="77"/>
              </a:rPr>
              <a:t>Ejemplo</a:t>
            </a:r>
          </a:p>
        </p:txBody>
      </p:sp>
      <p:sp>
        <p:nvSpPr>
          <p:cNvPr id="3" name="CuadroTexto 2">
            <a:extLst>
              <a:ext uri="{FF2B5EF4-FFF2-40B4-BE49-F238E27FC236}">
                <a16:creationId xmlns:a16="http://schemas.microsoft.com/office/drawing/2014/main" id="{AF42B34A-DF5E-A00E-8778-A1463B95FD4D}"/>
              </a:ext>
            </a:extLst>
          </p:cNvPr>
          <p:cNvSpPr txBox="1"/>
          <p:nvPr/>
        </p:nvSpPr>
        <p:spPr>
          <a:xfrm>
            <a:off x="2750282" y="1185645"/>
            <a:ext cx="9196613" cy="4616648"/>
          </a:xfrm>
          <a:prstGeom prst="rect">
            <a:avLst/>
          </a:prstGeom>
          <a:noFill/>
        </p:spPr>
        <p:txBody>
          <a:bodyPr wrap="square" rtlCol="0">
            <a:spAutoFit/>
          </a:bodyPr>
          <a:lstStyle/>
          <a:p>
            <a:pPr algn="just">
              <a:buClr>
                <a:srgbClr val="941914"/>
              </a:buClr>
            </a:pPr>
            <a:r>
              <a:rPr lang="es-ES" sz="1400" i="0" dirty="0">
                <a:solidFill>
                  <a:srgbClr val="485C87"/>
                </a:solidFill>
                <a:effectLst/>
                <a:latin typeface="Lucida Sans" panose="020B0602030504020204" pitchFamily="34" charset="77"/>
              </a:rPr>
              <a:t>“Asegurar el cumplimiento tributario, procurando que cada contribuyente cumpla cabalmente sus obligaciones tributarias, aplicando y fiscalizando los impuestos internos de manera efectiva y eficiente, con estricto apego a la legalidad vigente y buscando la facilitación del cumplimiento, en el marco que establecen los principios de probidad, equidad y transparencia, en un ambiente de trabajo que propicie el desarrollo integral de los funcionarios y funcionarias, para lograr un desempeño de excelencia que aporte al progreso del país”.</a:t>
            </a:r>
          </a:p>
          <a:p>
            <a:pPr algn="just">
              <a:buClr>
                <a:srgbClr val="941914"/>
              </a:buClr>
            </a:pPr>
            <a:endParaRPr lang="es-ES" sz="1400" b="1" dirty="0">
              <a:solidFill>
                <a:srgbClr val="941914"/>
              </a:solidFill>
              <a:latin typeface="Lucida Sans" panose="020B0602030504020204" pitchFamily="34" charset="77"/>
            </a:endParaRPr>
          </a:p>
          <a:p>
            <a:pPr algn="just">
              <a:buClr>
                <a:srgbClr val="941914"/>
              </a:buClr>
            </a:pPr>
            <a:r>
              <a:rPr lang="es-ES" sz="1400" dirty="0">
                <a:solidFill>
                  <a:srgbClr val="485C87"/>
                </a:solidFill>
                <a:latin typeface="Lucida Sans" panose="020B0602030504020204" pitchFamily="34" charset="77"/>
              </a:rPr>
              <a:t>“Velar por el control de la inflación y la estabilidad financiera, contribuyendo con ello al bienestar de la sociedad y al desarrollo del país”.</a:t>
            </a:r>
          </a:p>
          <a:p>
            <a:pPr algn="just">
              <a:buClr>
                <a:srgbClr val="941914"/>
              </a:buClr>
            </a:pPr>
            <a:endParaRPr lang="es-ES" sz="1400" dirty="0">
              <a:solidFill>
                <a:srgbClr val="485C87"/>
              </a:solidFill>
              <a:latin typeface="Lucida Sans" panose="020B0602030504020204" pitchFamily="34" charset="77"/>
            </a:endParaRPr>
          </a:p>
          <a:p>
            <a:pPr algn="just">
              <a:buClr>
                <a:srgbClr val="941914"/>
              </a:buClr>
            </a:pPr>
            <a:r>
              <a:rPr lang="es-ES" sz="1400" dirty="0">
                <a:solidFill>
                  <a:srgbClr val="485C87"/>
                </a:solidFill>
                <a:latin typeface="Lucida Sans" panose="020B0602030504020204" pitchFamily="34" charset="77"/>
              </a:rPr>
              <a:t>“Contribuir al desarrollo sostenible del país, mediante la internacionalización de las empresas chilenas y la promoción de bienes y servicios, para el impulso del comercio exterior inclusivo que incorpore la perspectiva de género en la diversificación de las exportaciones, la atracción de la inversión extranjera y del turismo, así como el fortalecimiento de la imagen país, a través de una red nacional e internacional de personas especializadas y comprometidas”.</a:t>
            </a:r>
          </a:p>
          <a:p>
            <a:pPr algn="just">
              <a:buClr>
                <a:srgbClr val="941914"/>
              </a:buClr>
            </a:pPr>
            <a:endParaRPr lang="es-ES" sz="1400" dirty="0">
              <a:solidFill>
                <a:srgbClr val="485C87"/>
              </a:solidFill>
              <a:latin typeface="Lucida Sans" panose="020B0602030504020204" pitchFamily="34" charset="77"/>
            </a:endParaRPr>
          </a:p>
          <a:p>
            <a:pPr algn="just">
              <a:buClr>
                <a:srgbClr val="941914"/>
              </a:buClr>
            </a:pPr>
            <a:r>
              <a:rPr lang="es-ES" sz="1400" dirty="0">
                <a:solidFill>
                  <a:srgbClr val="485C87"/>
                </a:solidFill>
                <a:latin typeface="Lucida Sans" panose="020B0602030504020204" pitchFamily="34" charset="77"/>
              </a:rPr>
              <a:t>“Cuidar que los sueños lleguen a su destino”.</a:t>
            </a:r>
          </a:p>
          <a:p>
            <a:pPr algn="just">
              <a:buClr>
                <a:srgbClr val="941914"/>
              </a:buClr>
            </a:pPr>
            <a:endParaRPr lang="es-ES" sz="1400" dirty="0">
              <a:solidFill>
                <a:srgbClr val="485C87"/>
              </a:solidFill>
              <a:latin typeface="Lucida Sans" panose="020B0602030504020204" pitchFamily="34" charset="77"/>
            </a:endParaRPr>
          </a:p>
          <a:p>
            <a:pPr algn="just">
              <a:buClr>
                <a:srgbClr val="941914"/>
              </a:buClr>
            </a:pPr>
            <a:r>
              <a:rPr lang="es-ES" sz="1400" dirty="0">
                <a:solidFill>
                  <a:srgbClr val="485C87"/>
                </a:solidFill>
                <a:latin typeface="Lucida Sans" panose="020B0602030504020204" pitchFamily="34" charset="77"/>
              </a:rPr>
              <a:t>“Proveer productos de alta calidad que mejoren la salud y el bienestar, comprometidos con la sostenibilidad y la responsabilidad social, para satisfacer las necesidades de nuestros clientes y contribuir al desarrollo de las comunidades en las que operamos”.</a:t>
            </a:r>
            <a:endParaRPr lang="es-ES_tradnl" sz="1400" dirty="0">
              <a:solidFill>
                <a:srgbClr val="485C87"/>
              </a:solidFill>
              <a:latin typeface="Lucida Sans" panose="020B0602030504020204" pitchFamily="34" charset="77"/>
            </a:endParaRPr>
          </a:p>
        </p:txBody>
      </p:sp>
      <p:pic>
        <p:nvPicPr>
          <p:cNvPr id="14" name="Imagen 13"/>
          <p:cNvPicPr>
            <a:picLocks noChangeAspect="1"/>
          </p:cNvPicPr>
          <p:nvPr/>
        </p:nvPicPr>
        <p:blipFill>
          <a:blip r:embed="rId6"/>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40907554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B8F388-3EB9-72D8-F048-4C7B2E589ECE}"/>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15814E78-0CB2-FC8F-7D34-1D31793D5B7A}"/>
              </a:ext>
            </a:extLst>
          </p:cNvPr>
          <p:cNvSpPr txBox="1"/>
          <p:nvPr/>
        </p:nvSpPr>
        <p:spPr>
          <a:xfrm>
            <a:off x="248867" y="644919"/>
            <a:ext cx="7052153" cy="615553"/>
          </a:xfrm>
          <a:prstGeom prst="rect">
            <a:avLst/>
          </a:prstGeom>
          <a:noFill/>
        </p:spPr>
        <p:txBody>
          <a:bodyPr wrap="square" rtlCol="0">
            <a:spAutoFit/>
          </a:bodyPr>
          <a:lstStyle/>
          <a:p>
            <a:r>
              <a:rPr lang="es-ES" sz="3400" dirty="0">
                <a:solidFill>
                  <a:srgbClr val="485C87"/>
                </a:solidFill>
                <a:latin typeface="Lucida Sans" panose="020B0602030504020204" pitchFamily="34" charset="77"/>
              </a:rPr>
              <a:t>Definición de la Misión </a:t>
            </a:r>
          </a:p>
        </p:txBody>
      </p:sp>
      <p:sp>
        <p:nvSpPr>
          <p:cNvPr id="2" name="CuadroTexto 1">
            <a:extLst>
              <a:ext uri="{FF2B5EF4-FFF2-40B4-BE49-F238E27FC236}">
                <a16:creationId xmlns:a16="http://schemas.microsoft.com/office/drawing/2014/main" id="{D8C58D77-9F1F-D291-DD52-9B65CDCDBFC9}"/>
              </a:ext>
            </a:extLst>
          </p:cNvPr>
          <p:cNvSpPr txBox="1"/>
          <p:nvPr/>
        </p:nvSpPr>
        <p:spPr>
          <a:xfrm>
            <a:off x="1743402" y="1691793"/>
            <a:ext cx="8942734" cy="923330"/>
          </a:xfrm>
          <a:prstGeom prst="rect">
            <a:avLst/>
          </a:prstGeom>
          <a:noFill/>
        </p:spPr>
        <p:txBody>
          <a:bodyPr wrap="square" rtlCol="0">
            <a:spAutoFit/>
          </a:bodyPr>
          <a:lstStyle/>
          <a:p>
            <a:pPr algn="ctr">
              <a:buClr>
                <a:srgbClr val="941914"/>
              </a:buClr>
            </a:pPr>
            <a:r>
              <a:rPr lang="es-ES" i="0" dirty="0">
                <a:solidFill>
                  <a:srgbClr val="485C87"/>
                </a:solidFill>
                <a:effectLst/>
                <a:latin typeface="Lucida Sans" panose="020B0602030504020204" pitchFamily="34" charset="77"/>
              </a:rPr>
              <a:t>“</a:t>
            </a:r>
            <a:r>
              <a:rPr lang="es-MX" i="0" dirty="0">
                <a:solidFill>
                  <a:srgbClr val="485C87"/>
                </a:solidFill>
                <a:effectLst/>
                <a:latin typeface="Lucida Sans" panose="020B0602030504020204" pitchFamily="34" charset="77"/>
              </a:rPr>
              <a:t>Para abastecer de Cobre y Molibdeno al mundo, de manera </a:t>
            </a:r>
            <a:r>
              <a:rPr lang="es-MX" b="1" dirty="0">
                <a:solidFill>
                  <a:srgbClr val="941914"/>
                </a:solidFill>
                <a:latin typeface="Lucida Sans" panose="020B0602030504020204" pitchFamily="34" charset="77"/>
              </a:rPr>
              <a:t>segura</a:t>
            </a:r>
            <a:r>
              <a:rPr lang="es-MX" i="0" dirty="0">
                <a:solidFill>
                  <a:srgbClr val="485C87"/>
                </a:solidFill>
                <a:effectLst/>
                <a:latin typeface="Lucida Sans" panose="020B0602030504020204" pitchFamily="34" charset="77"/>
              </a:rPr>
              <a:t> y </a:t>
            </a:r>
            <a:r>
              <a:rPr lang="es-MX" b="1" dirty="0">
                <a:solidFill>
                  <a:srgbClr val="941914"/>
                </a:solidFill>
                <a:latin typeface="Lucida Sans" panose="020B0602030504020204" pitchFamily="34" charset="77"/>
              </a:rPr>
              <a:t>sostenible</a:t>
            </a:r>
            <a:r>
              <a:rPr lang="es-MX" i="0" dirty="0">
                <a:solidFill>
                  <a:srgbClr val="485C87"/>
                </a:solidFill>
                <a:effectLst/>
                <a:latin typeface="Lucida Sans" panose="020B0602030504020204" pitchFamily="34" charset="77"/>
              </a:rPr>
              <a:t>, comprometidos con nuestras </a:t>
            </a:r>
            <a:r>
              <a:rPr lang="es-MX" b="1" dirty="0">
                <a:solidFill>
                  <a:srgbClr val="941914"/>
                </a:solidFill>
                <a:latin typeface="Lucida Sans" panose="020B0602030504020204" pitchFamily="34" charset="77"/>
              </a:rPr>
              <a:t>comunidades vecinas</a:t>
            </a:r>
            <a:r>
              <a:rPr lang="es-MX" i="0" dirty="0">
                <a:solidFill>
                  <a:srgbClr val="485C87"/>
                </a:solidFill>
                <a:effectLst/>
                <a:latin typeface="Lucida Sans" panose="020B0602030504020204" pitchFamily="34" charset="77"/>
              </a:rPr>
              <a:t>, generando </a:t>
            </a:r>
            <a:r>
              <a:rPr lang="es-MX" b="1" dirty="0">
                <a:solidFill>
                  <a:srgbClr val="941914"/>
                </a:solidFill>
                <a:latin typeface="Lucida Sans" panose="020B0602030504020204" pitchFamily="34" charset="77"/>
              </a:rPr>
              <a:t>valor</a:t>
            </a:r>
            <a:r>
              <a:rPr lang="es-MX" i="0" dirty="0">
                <a:solidFill>
                  <a:srgbClr val="485C87"/>
                </a:solidFill>
                <a:effectLst/>
                <a:latin typeface="Lucida Sans" panose="020B0602030504020204" pitchFamily="34" charset="77"/>
              </a:rPr>
              <a:t> para </a:t>
            </a:r>
            <a:r>
              <a:rPr lang="es-MX" b="1" dirty="0">
                <a:solidFill>
                  <a:srgbClr val="941914"/>
                </a:solidFill>
                <a:latin typeface="Lucida Sans" panose="020B0602030504020204" pitchFamily="34" charset="77"/>
              </a:rPr>
              <a:t>nuestros trabajadores </a:t>
            </a:r>
            <a:r>
              <a:rPr lang="es-MX" i="0" dirty="0">
                <a:solidFill>
                  <a:srgbClr val="485C87"/>
                </a:solidFill>
                <a:effectLst/>
                <a:latin typeface="Lucida Sans" panose="020B0602030504020204" pitchFamily="34" charset="77"/>
              </a:rPr>
              <a:t>y </a:t>
            </a:r>
            <a:r>
              <a:rPr lang="es-MX" b="1" dirty="0">
                <a:solidFill>
                  <a:srgbClr val="941914"/>
                </a:solidFill>
                <a:latin typeface="Lucida Sans" panose="020B0602030504020204" pitchFamily="34" charset="77"/>
              </a:rPr>
              <a:t>accionistas</a:t>
            </a:r>
            <a:r>
              <a:rPr lang="es-ES" b="1" dirty="0">
                <a:solidFill>
                  <a:srgbClr val="941914"/>
                </a:solidFill>
                <a:latin typeface="Lucida Sans" panose="020B0602030504020204" pitchFamily="34" charset="77"/>
              </a:rPr>
              <a:t> sustentabilidad</a:t>
            </a:r>
            <a:r>
              <a:rPr lang="es-ES" i="0" dirty="0">
                <a:solidFill>
                  <a:srgbClr val="485C87"/>
                </a:solidFill>
                <a:effectLst/>
                <a:latin typeface="Lucida Sans" panose="020B0602030504020204" pitchFamily="34" charset="77"/>
              </a:rPr>
              <a:t>”.</a:t>
            </a:r>
          </a:p>
        </p:txBody>
      </p:sp>
      <p:grpSp>
        <p:nvGrpSpPr>
          <p:cNvPr id="7" name="Grupo 6">
            <a:extLst>
              <a:ext uri="{FF2B5EF4-FFF2-40B4-BE49-F238E27FC236}">
                <a16:creationId xmlns:a16="http://schemas.microsoft.com/office/drawing/2014/main" id="{B06C33B2-9EEF-B02F-2B65-AD767ACB9BCB}"/>
              </a:ext>
            </a:extLst>
          </p:cNvPr>
          <p:cNvGrpSpPr/>
          <p:nvPr/>
        </p:nvGrpSpPr>
        <p:grpSpPr>
          <a:xfrm>
            <a:off x="1793169" y="3358903"/>
            <a:ext cx="8843201" cy="2791732"/>
            <a:chOff x="1793169" y="3358903"/>
            <a:chExt cx="8843201" cy="2791732"/>
          </a:xfrm>
        </p:grpSpPr>
        <p:sp>
          <p:nvSpPr>
            <p:cNvPr id="6" name="Rectángulo 5">
              <a:extLst>
                <a:ext uri="{FF2B5EF4-FFF2-40B4-BE49-F238E27FC236}">
                  <a16:creationId xmlns:a16="http://schemas.microsoft.com/office/drawing/2014/main" id="{73B0D0B1-48E2-D576-E9CD-BD6D967F3659}"/>
                </a:ext>
              </a:extLst>
            </p:cNvPr>
            <p:cNvSpPr/>
            <p:nvPr/>
          </p:nvSpPr>
          <p:spPr>
            <a:xfrm>
              <a:off x="1793169" y="3358903"/>
              <a:ext cx="8843201" cy="2791732"/>
            </a:xfrm>
            <a:prstGeom prst="rect">
              <a:avLst/>
            </a:prstGeom>
            <a:solidFill>
              <a:schemeClr val="tx2">
                <a:lumMod val="25000"/>
                <a:lumOff val="75000"/>
              </a:schemeClr>
            </a:solidFill>
            <a:ln>
              <a:solidFill>
                <a:schemeClr val="tx2">
                  <a:lumMod val="25000"/>
                  <a:lumOff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3" name="Imagen 2">
              <a:extLst>
                <a:ext uri="{FF2B5EF4-FFF2-40B4-BE49-F238E27FC236}">
                  <a16:creationId xmlns:a16="http://schemas.microsoft.com/office/drawing/2014/main" id="{F00D11C6-9CCE-0B55-ACFE-9E0C01660A4F}"/>
                </a:ext>
              </a:extLst>
            </p:cNvPr>
            <p:cNvPicPr>
              <a:picLocks noChangeAspect="1"/>
            </p:cNvPicPr>
            <p:nvPr/>
          </p:nvPicPr>
          <p:blipFill>
            <a:blip r:embed="rId2"/>
            <a:stretch>
              <a:fillRect/>
            </a:stretch>
          </p:blipFill>
          <p:spPr>
            <a:xfrm>
              <a:off x="2003087" y="3429000"/>
              <a:ext cx="8522898" cy="2626953"/>
            </a:xfrm>
            <a:prstGeom prst="rect">
              <a:avLst/>
            </a:prstGeom>
          </p:spPr>
        </p:pic>
      </p:grpSp>
      <p:pic>
        <p:nvPicPr>
          <p:cNvPr id="8" name="Imagen 7"/>
          <p:cNvPicPr>
            <a:picLocks noChangeAspect="1"/>
          </p:cNvPicPr>
          <p:nvPr/>
        </p:nvPicPr>
        <p:blipFill>
          <a:blip r:embed="rId3"/>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19874419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9C1420-286E-E101-58FF-3D95137B6139}"/>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94338392-EDDB-4DD8-C2D7-52C8C85B0F2A}"/>
              </a:ext>
            </a:extLst>
          </p:cNvPr>
          <p:cNvSpPr txBox="1"/>
          <p:nvPr/>
        </p:nvSpPr>
        <p:spPr>
          <a:xfrm>
            <a:off x="1428779" y="1993377"/>
            <a:ext cx="9334442" cy="2308324"/>
          </a:xfrm>
          <a:prstGeom prst="rect">
            <a:avLst/>
          </a:prstGeom>
          <a:noFill/>
        </p:spPr>
        <p:txBody>
          <a:bodyPr wrap="square" rtlCol="0">
            <a:spAutoFit/>
          </a:bodyPr>
          <a:lstStyle/>
          <a:p>
            <a:pPr algn="ctr">
              <a:buClr>
                <a:srgbClr val="941914"/>
              </a:buClr>
            </a:pPr>
            <a:r>
              <a:rPr lang="es-ES" sz="2400" b="1" i="0" dirty="0">
                <a:solidFill>
                  <a:srgbClr val="485C87"/>
                </a:solidFill>
                <a:effectLst/>
                <a:latin typeface="Lucida Sans" panose="020B0602030504020204" pitchFamily="34" charset="77"/>
              </a:rPr>
              <a:t>El proceso de </a:t>
            </a:r>
            <a:r>
              <a:rPr lang="es-ES" sz="2400" b="1" i="0" dirty="0">
                <a:solidFill>
                  <a:srgbClr val="941914"/>
                </a:solidFill>
                <a:effectLst/>
                <a:latin typeface="Lucida Sans" panose="020B0602030504020204" pitchFamily="34" charset="77"/>
              </a:rPr>
              <a:t>desarrollo</a:t>
            </a:r>
            <a:r>
              <a:rPr lang="es-ES" sz="2400" b="1" i="0" dirty="0">
                <a:solidFill>
                  <a:srgbClr val="485C87"/>
                </a:solidFill>
                <a:effectLst/>
                <a:latin typeface="Lucida Sans" panose="020B0602030504020204" pitchFamily="34" charset="77"/>
              </a:rPr>
              <a:t> de la visión y la misión generalmente implica la </a:t>
            </a:r>
            <a:r>
              <a:rPr lang="es-ES" sz="2400" b="1" i="0" dirty="0">
                <a:solidFill>
                  <a:srgbClr val="941914"/>
                </a:solidFill>
                <a:effectLst/>
                <a:latin typeface="Lucida Sans" panose="020B0602030504020204" pitchFamily="34" charset="77"/>
              </a:rPr>
              <a:t>participación de los líderes </a:t>
            </a:r>
            <a:r>
              <a:rPr lang="es-ES" sz="2400" b="1" i="0" dirty="0">
                <a:solidFill>
                  <a:srgbClr val="485C87"/>
                </a:solidFill>
                <a:effectLst/>
                <a:latin typeface="Lucida Sans" panose="020B0602030504020204" pitchFamily="34" charset="77"/>
              </a:rPr>
              <a:t>y </a:t>
            </a:r>
            <a:r>
              <a:rPr lang="es-ES" sz="2400" b="1" i="0" dirty="0">
                <a:solidFill>
                  <a:srgbClr val="941914"/>
                </a:solidFill>
                <a:effectLst/>
                <a:latin typeface="Lucida Sans" panose="020B0602030504020204" pitchFamily="34" charset="77"/>
              </a:rPr>
              <a:t>miembros clave </a:t>
            </a:r>
            <a:r>
              <a:rPr lang="es-ES" sz="2400" b="1" i="0" dirty="0">
                <a:solidFill>
                  <a:srgbClr val="485C87"/>
                </a:solidFill>
                <a:effectLst/>
                <a:latin typeface="Lucida Sans" panose="020B0602030504020204" pitchFamily="34" charset="77"/>
              </a:rPr>
              <a:t>de la organización. Estos elementos son esenciales para establecer un </a:t>
            </a:r>
            <a:r>
              <a:rPr lang="es-ES" sz="2400" b="1" i="0" dirty="0">
                <a:solidFill>
                  <a:srgbClr val="941914"/>
                </a:solidFill>
                <a:effectLst/>
                <a:latin typeface="Lucida Sans" panose="020B0602030504020204" pitchFamily="34" charset="77"/>
              </a:rPr>
              <a:t>marco claro </a:t>
            </a:r>
            <a:r>
              <a:rPr lang="es-ES" sz="2400" b="1" i="0" dirty="0">
                <a:solidFill>
                  <a:srgbClr val="485C87"/>
                </a:solidFill>
                <a:effectLst/>
                <a:latin typeface="Lucida Sans" panose="020B0602030504020204" pitchFamily="34" charset="77"/>
              </a:rPr>
              <a:t>que guíe la toma de </a:t>
            </a:r>
            <a:r>
              <a:rPr lang="es-ES" sz="2400" b="1" i="0" dirty="0">
                <a:solidFill>
                  <a:srgbClr val="941914"/>
                </a:solidFill>
                <a:effectLst/>
                <a:latin typeface="Lucida Sans" panose="020B0602030504020204" pitchFamily="34" charset="77"/>
              </a:rPr>
              <a:t>decisiones estratégicas </a:t>
            </a:r>
            <a:r>
              <a:rPr lang="es-ES" sz="2400" b="1" i="0" dirty="0">
                <a:solidFill>
                  <a:srgbClr val="485C87"/>
                </a:solidFill>
                <a:effectLst/>
                <a:latin typeface="Lucida Sans" panose="020B0602030504020204" pitchFamily="34" charset="77"/>
              </a:rPr>
              <a:t>y oriente el </a:t>
            </a:r>
            <a:r>
              <a:rPr lang="es-ES" sz="2400" b="1" i="0" dirty="0">
                <a:solidFill>
                  <a:srgbClr val="941914"/>
                </a:solidFill>
                <a:effectLst/>
                <a:latin typeface="Lucida Sans" panose="020B0602030504020204" pitchFamily="34" charset="77"/>
              </a:rPr>
              <a:t>comportamiento organizacional </a:t>
            </a:r>
            <a:r>
              <a:rPr lang="es-ES" sz="2400" b="1" i="0" dirty="0">
                <a:solidFill>
                  <a:srgbClr val="485C87"/>
                </a:solidFill>
                <a:effectLst/>
                <a:latin typeface="Lucida Sans" panose="020B0602030504020204" pitchFamily="34" charset="77"/>
              </a:rPr>
              <a:t>a largo plazo.</a:t>
            </a:r>
            <a:endParaRPr lang="es-ES_tradnl" sz="2400" dirty="0">
              <a:latin typeface="Lucida Sans" panose="020B0602030504020204" pitchFamily="34" charset="77"/>
            </a:endParaRPr>
          </a:p>
        </p:txBody>
      </p:sp>
      <p:pic>
        <p:nvPicPr>
          <p:cNvPr id="4" name="Imagen 3"/>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8573187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FF9984-2598-6368-011C-1B8A82236066}"/>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DC58B393-54FE-AF6F-6620-0AB4D1CB815B}"/>
              </a:ext>
            </a:extLst>
          </p:cNvPr>
          <p:cNvSpPr txBox="1"/>
          <p:nvPr/>
        </p:nvSpPr>
        <p:spPr>
          <a:xfrm>
            <a:off x="248867" y="644919"/>
            <a:ext cx="7052153" cy="615553"/>
          </a:xfrm>
          <a:prstGeom prst="rect">
            <a:avLst/>
          </a:prstGeom>
          <a:noFill/>
        </p:spPr>
        <p:txBody>
          <a:bodyPr wrap="square" rtlCol="0">
            <a:spAutoFit/>
          </a:bodyPr>
          <a:lstStyle/>
          <a:p>
            <a:r>
              <a:rPr lang="es-ES" sz="3400" dirty="0">
                <a:solidFill>
                  <a:srgbClr val="485C87"/>
                </a:solidFill>
                <a:latin typeface="Lucida Sans" panose="020B0602030504020204" pitchFamily="34" charset="77"/>
              </a:rPr>
              <a:t>Establecimiento de Valores</a:t>
            </a:r>
          </a:p>
        </p:txBody>
      </p:sp>
      <p:sp>
        <p:nvSpPr>
          <p:cNvPr id="5" name="CuadroTexto 4">
            <a:extLst>
              <a:ext uri="{FF2B5EF4-FFF2-40B4-BE49-F238E27FC236}">
                <a16:creationId xmlns:a16="http://schemas.microsoft.com/office/drawing/2014/main" id="{C8B699A6-1889-8F17-418A-E9ACCF243F62}"/>
              </a:ext>
            </a:extLst>
          </p:cNvPr>
          <p:cNvSpPr txBox="1"/>
          <p:nvPr/>
        </p:nvSpPr>
        <p:spPr>
          <a:xfrm>
            <a:off x="6272801" y="1166842"/>
            <a:ext cx="5670332" cy="5401479"/>
          </a:xfrm>
          <a:prstGeom prst="rect">
            <a:avLst/>
          </a:prstGeom>
          <a:noFill/>
        </p:spPr>
        <p:txBody>
          <a:bodyPr wrap="square" rtlCol="0">
            <a:spAutoFit/>
          </a:bodyPr>
          <a:lstStyle/>
          <a:p>
            <a:pPr marL="342900" indent="-342900" algn="just">
              <a:buClr>
                <a:srgbClr val="941914"/>
              </a:buClr>
              <a:buFont typeface="Wingdings" pitchFamily="2" charset="2"/>
              <a:buChar char="§"/>
            </a:pPr>
            <a:r>
              <a:rPr lang="es-ES" sz="1500" b="1" i="0" dirty="0">
                <a:solidFill>
                  <a:srgbClr val="485C87"/>
                </a:solidFill>
                <a:effectLst/>
                <a:latin typeface="Lucida Sans" panose="020B0602030504020204" pitchFamily="34" charset="77"/>
              </a:rPr>
              <a:t>Los valores organizacionales: </a:t>
            </a:r>
            <a:r>
              <a:rPr lang="es-ES" sz="1500" dirty="0">
                <a:solidFill>
                  <a:srgbClr val="000000"/>
                </a:solidFill>
                <a:latin typeface="Lucida Sans" panose="020B0602030504020204" pitchFamily="34" charset="77"/>
              </a:rPr>
              <a:t>son los principios éticos y creencias fundamentales que guían la conducta, decisiones y cultura de una organización. Estos valores definen la identidad de la empresa, influyen en su relación con los colaboradores, clientes y la sociedad, y sirven como base para su visión, misión y objetivos estratégicos.</a:t>
            </a:r>
          </a:p>
          <a:p>
            <a:pPr marL="342900" indent="-342900" algn="just">
              <a:buClr>
                <a:srgbClr val="941914"/>
              </a:buClr>
              <a:buFont typeface="Wingdings" pitchFamily="2" charset="2"/>
              <a:buChar char="§"/>
            </a:pPr>
            <a:endParaRPr lang="es-ES" sz="1500" b="1" dirty="0">
              <a:solidFill>
                <a:srgbClr val="000000"/>
              </a:solidFill>
              <a:latin typeface="Lucida Sans" panose="020B0602030504020204" pitchFamily="34" charset="77"/>
            </a:endParaRPr>
          </a:p>
          <a:p>
            <a:pPr marL="342900" indent="-342900" algn="just">
              <a:buClr>
                <a:srgbClr val="941914"/>
              </a:buClr>
              <a:buFont typeface="Wingdings" pitchFamily="2" charset="2"/>
              <a:buChar char="§"/>
            </a:pPr>
            <a:r>
              <a:rPr lang="es-ES" sz="1500" b="1" dirty="0">
                <a:solidFill>
                  <a:srgbClr val="485C87"/>
                </a:solidFill>
                <a:latin typeface="Lucida Sans" panose="020B0602030504020204" pitchFamily="34" charset="77"/>
              </a:rPr>
              <a:t>Características:</a:t>
            </a:r>
          </a:p>
          <a:p>
            <a:pPr marL="342900" indent="-342900" algn="just">
              <a:buClr>
                <a:srgbClr val="941914"/>
              </a:buClr>
              <a:buFont typeface="+mj-lt"/>
              <a:buAutoNum type="arabicPeriod"/>
            </a:pPr>
            <a:r>
              <a:rPr lang="es-ES" sz="1500" b="1" dirty="0">
                <a:solidFill>
                  <a:srgbClr val="941914"/>
                </a:solidFill>
                <a:latin typeface="Lucida Sans" panose="020B0602030504020204" pitchFamily="34" charset="77"/>
              </a:rPr>
              <a:t>Permanentes: </a:t>
            </a:r>
            <a:r>
              <a:rPr lang="es-ES" sz="1500" dirty="0">
                <a:solidFill>
                  <a:srgbClr val="000000"/>
                </a:solidFill>
                <a:latin typeface="Lucida Sans" panose="020B0602030504020204" pitchFamily="34" charset="77"/>
              </a:rPr>
              <a:t>Son duraderos y representan los principios que la organización desea mantener a largo plazo.</a:t>
            </a:r>
          </a:p>
          <a:p>
            <a:pPr marL="342900" indent="-342900" algn="just">
              <a:buClr>
                <a:srgbClr val="941914"/>
              </a:buClr>
              <a:buFont typeface="+mj-lt"/>
              <a:buAutoNum type="arabicPeriod"/>
            </a:pPr>
            <a:r>
              <a:rPr lang="es-ES" sz="1500" b="1" dirty="0">
                <a:solidFill>
                  <a:srgbClr val="941914"/>
                </a:solidFill>
                <a:latin typeface="Lucida Sans" panose="020B0602030504020204" pitchFamily="34" charset="77"/>
              </a:rPr>
              <a:t>Consistentes:</a:t>
            </a:r>
            <a:r>
              <a:rPr lang="es-ES" sz="1500" dirty="0">
                <a:solidFill>
                  <a:srgbClr val="000000"/>
                </a:solidFill>
                <a:latin typeface="Lucida Sans" panose="020B0602030504020204" pitchFamily="34" charset="77"/>
              </a:rPr>
              <a:t> Los valores deben ser coherentes en toda la organización y aplicarse en todas las áreas y niveles.</a:t>
            </a:r>
          </a:p>
          <a:p>
            <a:pPr marL="342900" indent="-342900" algn="just">
              <a:buClr>
                <a:srgbClr val="941914"/>
              </a:buClr>
              <a:buFont typeface="+mj-lt"/>
              <a:buAutoNum type="arabicPeriod"/>
            </a:pPr>
            <a:r>
              <a:rPr lang="es-ES" sz="1500" b="1" dirty="0">
                <a:solidFill>
                  <a:srgbClr val="941914"/>
                </a:solidFill>
                <a:latin typeface="Lucida Sans" panose="020B0602030504020204" pitchFamily="34" charset="77"/>
              </a:rPr>
              <a:t>Inspiradores: </a:t>
            </a:r>
            <a:r>
              <a:rPr lang="es-ES" sz="1500" dirty="0">
                <a:solidFill>
                  <a:srgbClr val="000000"/>
                </a:solidFill>
                <a:latin typeface="Lucida Sans" panose="020B0602030504020204" pitchFamily="34" charset="77"/>
              </a:rPr>
              <a:t>Motivan y dan sentido a los colaboradores, impulsándolos a trabajar con compromiso y lealtad.</a:t>
            </a:r>
          </a:p>
          <a:p>
            <a:pPr marL="342900" indent="-342900" algn="just">
              <a:buClr>
                <a:srgbClr val="941914"/>
              </a:buClr>
              <a:buFont typeface="+mj-lt"/>
              <a:buAutoNum type="arabicPeriod"/>
            </a:pPr>
            <a:r>
              <a:rPr lang="es-ES" sz="1500" b="1" dirty="0">
                <a:solidFill>
                  <a:srgbClr val="941914"/>
                </a:solidFill>
                <a:latin typeface="Lucida Sans" panose="020B0602030504020204" pitchFamily="34" charset="77"/>
              </a:rPr>
              <a:t>Guías de conducta: </a:t>
            </a:r>
            <a:r>
              <a:rPr lang="es-ES" sz="1500" dirty="0">
                <a:solidFill>
                  <a:srgbClr val="000000"/>
                </a:solidFill>
                <a:latin typeface="Lucida Sans" panose="020B0602030504020204" pitchFamily="34" charset="77"/>
              </a:rPr>
              <a:t>Actúan como pautas de comportamiento para todos los miembros de la organización, orientando las decisiones y acciones.</a:t>
            </a:r>
          </a:p>
          <a:p>
            <a:pPr marL="342900" indent="-342900" algn="just">
              <a:buClr>
                <a:srgbClr val="941914"/>
              </a:buClr>
              <a:buFont typeface="+mj-lt"/>
              <a:buAutoNum type="arabicPeriod"/>
            </a:pPr>
            <a:r>
              <a:rPr lang="es-ES" sz="1500" b="1" dirty="0">
                <a:solidFill>
                  <a:srgbClr val="941914"/>
                </a:solidFill>
                <a:latin typeface="Lucida Sans" panose="020B0602030504020204" pitchFamily="34" charset="77"/>
              </a:rPr>
              <a:t>Únicos y representativos: </a:t>
            </a:r>
            <a:r>
              <a:rPr lang="es-ES" sz="1500" dirty="0">
                <a:solidFill>
                  <a:srgbClr val="000000"/>
                </a:solidFill>
                <a:latin typeface="Lucida Sans" panose="020B0602030504020204" pitchFamily="34" charset="77"/>
              </a:rPr>
              <a:t>Reflejan la identidad de la empresa y la diferencian de otras organizaciones.</a:t>
            </a:r>
          </a:p>
        </p:txBody>
      </p:sp>
      <p:pic>
        <p:nvPicPr>
          <p:cNvPr id="2" name="Imagen 1">
            <a:extLst>
              <a:ext uri="{FF2B5EF4-FFF2-40B4-BE49-F238E27FC236}">
                <a16:creationId xmlns:a16="http://schemas.microsoft.com/office/drawing/2014/main" id="{4B112B8C-6159-E792-6C86-A66D5565525D}"/>
              </a:ext>
            </a:extLst>
          </p:cNvPr>
          <p:cNvPicPr>
            <a:picLocks noChangeAspect="1"/>
          </p:cNvPicPr>
          <p:nvPr/>
        </p:nvPicPr>
        <p:blipFill>
          <a:blip r:embed="rId2"/>
          <a:stretch>
            <a:fillRect/>
          </a:stretch>
        </p:blipFill>
        <p:spPr>
          <a:xfrm>
            <a:off x="0" y="1794294"/>
            <a:ext cx="5818285" cy="3881887"/>
          </a:xfrm>
          <a:prstGeom prst="rect">
            <a:avLst/>
          </a:prstGeom>
        </p:spPr>
      </p:pic>
      <p:pic>
        <p:nvPicPr>
          <p:cNvPr id="6" name="Imagen 5"/>
          <p:cNvPicPr>
            <a:picLocks noChangeAspect="1"/>
          </p:cNvPicPr>
          <p:nvPr/>
        </p:nvPicPr>
        <p:blipFill>
          <a:blip r:embed="rId3"/>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24945822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866D0F-F340-59E3-F23D-5BF9A42B9876}"/>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323846B2-D27D-806C-48F5-76FD0DC174EE}"/>
              </a:ext>
            </a:extLst>
          </p:cNvPr>
          <p:cNvSpPr txBox="1"/>
          <p:nvPr/>
        </p:nvSpPr>
        <p:spPr>
          <a:xfrm>
            <a:off x="248867" y="765436"/>
            <a:ext cx="7052153" cy="615553"/>
          </a:xfrm>
          <a:prstGeom prst="rect">
            <a:avLst/>
          </a:prstGeom>
          <a:noFill/>
        </p:spPr>
        <p:txBody>
          <a:bodyPr wrap="square" rtlCol="0">
            <a:spAutoFit/>
          </a:bodyPr>
          <a:lstStyle/>
          <a:p>
            <a:r>
              <a:rPr lang="es-ES" sz="3400" dirty="0">
                <a:solidFill>
                  <a:srgbClr val="485C87"/>
                </a:solidFill>
                <a:latin typeface="Lucida Sans" panose="020B0602030504020204" pitchFamily="34" charset="77"/>
              </a:rPr>
              <a:t>Tipos de Valores</a:t>
            </a:r>
            <a:endParaRPr lang="es-ES_tradnl" sz="3400" dirty="0">
              <a:solidFill>
                <a:srgbClr val="485C87"/>
              </a:solidFill>
              <a:latin typeface="Lucida Sans" panose="020B0602030504020204" pitchFamily="34" charset="77"/>
            </a:endParaRPr>
          </a:p>
        </p:txBody>
      </p:sp>
      <p:sp>
        <p:nvSpPr>
          <p:cNvPr id="5" name="CuadroTexto 4">
            <a:extLst>
              <a:ext uri="{FF2B5EF4-FFF2-40B4-BE49-F238E27FC236}">
                <a16:creationId xmlns:a16="http://schemas.microsoft.com/office/drawing/2014/main" id="{1F6434A9-A878-B286-A773-E7F4E4676BAA}"/>
              </a:ext>
            </a:extLst>
          </p:cNvPr>
          <p:cNvSpPr txBox="1"/>
          <p:nvPr/>
        </p:nvSpPr>
        <p:spPr>
          <a:xfrm>
            <a:off x="248867" y="1481515"/>
            <a:ext cx="11577948" cy="3493264"/>
          </a:xfrm>
          <a:prstGeom prst="rect">
            <a:avLst/>
          </a:prstGeom>
          <a:noFill/>
        </p:spPr>
        <p:txBody>
          <a:bodyPr wrap="square" rtlCol="0">
            <a:spAutoFit/>
          </a:bodyPr>
          <a:lstStyle/>
          <a:p>
            <a:pPr marL="342900" indent="-342900" algn="just">
              <a:buClr>
                <a:srgbClr val="941914"/>
              </a:buClr>
              <a:buFont typeface="+mj-lt"/>
              <a:buAutoNum type="arabicPeriod"/>
            </a:pPr>
            <a:r>
              <a:rPr lang="es-ES" sz="1700" b="1" dirty="0">
                <a:solidFill>
                  <a:srgbClr val="941914"/>
                </a:solidFill>
                <a:latin typeface="Lucida Sans" panose="020B0602030504020204" pitchFamily="34" charset="77"/>
              </a:rPr>
              <a:t>Valores éticos: </a:t>
            </a:r>
            <a:r>
              <a:rPr lang="es-ES" sz="1700" dirty="0">
                <a:solidFill>
                  <a:srgbClr val="000000"/>
                </a:solidFill>
                <a:latin typeface="Lucida Sans" panose="020B0602030504020204" pitchFamily="34" charset="77"/>
              </a:rPr>
              <a:t>Se refieren a los principios morales que orientan el comportamiento de la organización, como la honestidad, la integridad y el respeto. Estos valores aseguran que la empresa actúe de forma ética y justa.</a:t>
            </a:r>
          </a:p>
          <a:p>
            <a:pPr marL="342900" indent="-342900" algn="just">
              <a:buClr>
                <a:srgbClr val="941914"/>
              </a:buClr>
              <a:buFont typeface="+mj-lt"/>
              <a:buAutoNum type="arabicPeriod"/>
            </a:pPr>
            <a:r>
              <a:rPr lang="es-ES" sz="1700" b="1" dirty="0">
                <a:solidFill>
                  <a:srgbClr val="941914"/>
                </a:solidFill>
                <a:latin typeface="Lucida Sans" panose="020B0602030504020204" pitchFamily="34" charset="77"/>
              </a:rPr>
              <a:t>Valores de servicio: </a:t>
            </a:r>
            <a:r>
              <a:rPr lang="es-ES" sz="1700" dirty="0">
                <a:solidFill>
                  <a:srgbClr val="000000"/>
                </a:solidFill>
                <a:latin typeface="Lucida Sans" panose="020B0602030504020204" pitchFamily="34" charset="77"/>
              </a:rPr>
              <a:t>Son aquellos que guían la relación de la organización con sus clientes o usuarios, como la orientación al cliente, la empatía y la calidad. Buscan satisfacer las expectativas y necesidades del cliente.</a:t>
            </a:r>
          </a:p>
          <a:p>
            <a:pPr marL="342900" indent="-342900" algn="just">
              <a:buClr>
                <a:srgbClr val="941914"/>
              </a:buClr>
              <a:buFont typeface="+mj-lt"/>
              <a:buAutoNum type="arabicPeriod"/>
            </a:pPr>
            <a:r>
              <a:rPr lang="es-ES" sz="1700" b="1" dirty="0">
                <a:solidFill>
                  <a:srgbClr val="941914"/>
                </a:solidFill>
                <a:latin typeface="Lucida Sans" panose="020B0602030504020204" pitchFamily="34" charset="77"/>
              </a:rPr>
              <a:t>Valores de innovación: </a:t>
            </a:r>
            <a:r>
              <a:rPr lang="es-ES" sz="1700" dirty="0">
                <a:solidFill>
                  <a:srgbClr val="000000"/>
                </a:solidFill>
                <a:latin typeface="Lucida Sans" panose="020B0602030504020204" pitchFamily="34" charset="77"/>
              </a:rPr>
              <a:t>Están enfocados en el desarrollo y el cambio, fomentando la creatividad, la flexibilidad y la mejora continua. Permiten que la organización se adapte a los cambios y evolucione.</a:t>
            </a:r>
          </a:p>
          <a:p>
            <a:pPr marL="342900" indent="-342900" algn="just">
              <a:buClr>
                <a:srgbClr val="941914"/>
              </a:buClr>
              <a:buFont typeface="+mj-lt"/>
              <a:buAutoNum type="arabicPeriod"/>
            </a:pPr>
            <a:r>
              <a:rPr lang="es-ES" sz="1700" b="1" dirty="0">
                <a:solidFill>
                  <a:srgbClr val="941914"/>
                </a:solidFill>
                <a:latin typeface="Lucida Sans" panose="020B0602030504020204" pitchFamily="34" charset="77"/>
              </a:rPr>
              <a:t>Valores de responsabilidad social: </a:t>
            </a:r>
            <a:r>
              <a:rPr lang="es-ES" sz="1700" dirty="0">
                <a:solidFill>
                  <a:srgbClr val="000000"/>
                </a:solidFill>
                <a:latin typeface="Lucida Sans" panose="020B0602030504020204" pitchFamily="34" charset="77"/>
              </a:rPr>
              <a:t>Incluyen principios como la sostenibilidad, el respeto al medio ambiente y el compromiso con la comunidad. Reflejan el interés de la organización por contribuir positivamente a la sociedad.</a:t>
            </a:r>
          </a:p>
          <a:p>
            <a:pPr marL="342900" indent="-342900" algn="just">
              <a:buClr>
                <a:srgbClr val="941914"/>
              </a:buClr>
              <a:buFont typeface="+mj-lt"/>
              <a:buAutoNum type="arabicPeriod"/>
            </a:pPr>
            <a:r>
              <a:rPr lang="es-ES" sz="1700" b="1" dirty="0">
                <a:solidFill>
                  <a:srgbClr val="941914"/>
                </a:solidFill>
                <a:latin typeface="Lucida Sans" panose="020B0602030504020204" pitchFamily="34" charset="77"/>
              </a:rPr>
              <a:t>Valores de trabajo en equipo: </a:t>
            </a:r>
            <a:r>
              <a:rPr lang="es-ES" sz="1700" dirty="0">
                <a:solidFill>
                  <a:srgbClr val="000000"/>
                </a:solidFill>
                <a:latin typeface="Lucida Sans" panose="020B0602030504020204" pitchFamily="34" charset="77"/>
              </a:rPr>
              <a:t>Fomentan la colaboración, la confianza y el respeto mutuo entre los empleados. Son fundamentales para lograr un ambiente de trabajo positivo y productivo.</a:t>
            </a:r>
          </a:p>
        </p:txBody>
      </p:sp>
      <p:pic>
        <p:nvPicPr>
          <p:cNvPr id="6" name="Imagen 5"/>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32650574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AA831B-9CF9-CF48-5119-9A0411342075}"/>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A9DAB94B-8EC0-7D3C-5349-4049845460BD}"/>
              </a:ext>
            </a:extLst>
          </p:cNvPr>
          <p:cNvSpPr txBox="1"/>
          <p:nvPr/>
        </p:nvSpPr>
        <p:spPr>
          <a:xfrm>
            <a:off x="1428779" y="1993377"/>
            <a:ext cx="9334442" cy="2308324"/>
          </a:xfrm>
          <a:prstGeom prst="rect">
            <a:avLst/>
          </a:prstGeom>
          <a:noFill/>
        </p:spPr>
        <p:txBody>
          <a:bodyPr wrap="square" rtlCol="0">
            <a:spAutoFit/>
          </a:bodyPr>
          <a:lstStyle/>
          <a:p>
            <a:pPr algn="ctr">
              <a:buClr>
                <a:srgbClr val="941914"/>
              </a:buClr>
            </a:pPr>
            <a:r>
              <a:rPr lang="es-ES" sz="2400" b="1" i="0" dirty="0">
                <a:solidFill>
                  <a:srgbClr val="485C87"/>
                </a:solidFill>
                <a:effectLst/>
                <a:latin typeface="Lucida Sans" panose="020B0602030504020204" pitchFamily="34" charset="77"/>
              </a:rPr>
              <a:t>Los valores organizacionales son esenciales porque </a:t>
            </a:r>
            <a:r>
              <a:rPr lang="es-ES" sz="2400" b="1" dirty="0">
                <a:solidFill>
                  <a:srgbClr val="941914"/>
                </a:solidFill>
                <a:latin typeface="Lucida Sans" panose="020B0602030504020204" pitchFamily="34" charset="77"/>
              </a:rPr>
              <a:t>refuerzan la cultura </a:t>
            </a:r>
            <a:r>
              <a:rPr lang="es-ES" sz="2400" b="1" i="0" dirty="0">
                <a:solidFill>
                  <a:srgbClr val="485C87"/>
                </a:solidFill>
                <a:effectLst/>
                <a:latin typeface="Lucida Sans" panose="020B0602030504020204" pitchFamily="34" charset="77"/>
              </a:rPr>
              <a:t>de la empresa, </a:t>
            </a:r>
            <a:r>
              <a:rPr lang="es-ES" sz="2400" b="1" dirty="0">
                <a:solidFill>
                  <a:srgbClr val="941914"/>
                </a:solidFill>
                <a:latin typeface="Lucida Sans" panose="020B0602030504020204" pitchFamily="34" charset="77"/>
              </a:rPr>
              <a:t>aumentan la cohesión </a:t>
            </a:r>
            <a:r>
              <a:rPr lang="es-ES" sz="2400" b="1" i="0" dirty="0">
                <a:solidFill>
                  <a:srgbClr val="485C87"/>
                </a:solidFill>
                <a:effectLst/>
                <a:latin typeface="Lucida Sans" panose="020B0602030504020204" pitchFamily="34" charset="77"/>
              </a:rPr>
              <a:t>y el </a:t>
            </a:r>
            <a:r>
              <a:rPr lang="es-ES" sz="2400" b="1" dirty="0">
                <a:solidFill>
                  <a:srgbClr val="941914"/>
                </a:solidFill>
                <a:latin typeface="Lucida Sans" panose="020B0602030504020204" pitchFamily="34" charset="77"/>
              </a:rPr>
              <a:t>compromiso</a:t>
            </a:r>
            <a:r>
              <a:rPr lang="es-ES" sz="2400" b="1" i="0" dirty="0">
                <a:solidFill>
                  <a:srgbClr val="485C87"/>
                </a:solidFill>
                <a:effectLst/>
                <a:latin typeface="Lucida Sans" panose="020B0602030504020204" pitchFamily="34" charset="77"/>
              </a:rPr>
              <a:t> de los colaboradores, y mejoran la </a:t>
            </a:r>
            <a:r>
              <a:rPr lang="es-ES" sz="2400" b="1" dirty="0">
                <a:solidFill>
                  <a:srgbClr val="941914"/>
                </a:solidFill>
                <a:latin typeface="Lucida Sans" panose="020B0602030504020204" pitchFamily="34" charset="77"/>
              </a:rPr>
              <a:t>reputación</a:t>
            </a:r>
            <a:r>
              <a:rPr lang="es-ES" sz="2400" b="1" i="0" dirty="0">
                <a:solidFill>
                  <a:srgbClr val="485C87"/>
                </a:solidFill>
                <a:effectLst/>
                <a:latin typeface="Lucida Sans" panose="020B0602030504020204" pitchFamily="34" charset="77"/>
              </a:rPr>
              <a:t> de la organización en el mercado. Además, sirven como </a:t>
            </a:r>
            <a:r>
              <a:rPr lang="es-ES" sz="2400" b="1" dirty="0">
                <a:solidFill>
                  <a:srgbClr val="941914"/>
                </a:solidFill>
                <a:latin typeface="Lucida Sans" panose="020B0602030504020204" pitchFamily="34" charset="77"/>
              </a:rPr>
              <a:t>guía</a:t>
            </a:r>
            <a:r>
              <a:rPr lang="es-ES" sz="2400" b="1" i="0" dirty="0">
                <a:solidFill>
                  <a:srgbClr val="485C87"/>
                </a:solidFill>
                <a:effectLst/>
                <a:latin typeface="Lucida Sans" panose="020B0602030504020204" pitchFamily="34" charset="77"/>
              </a:rPr>
              <a:t> para la toma de </a:t>
            </a:r>
            <a:r>
              <a:rPr lang="es-ES" sz="2400" b="1" dirty="0">
                <a:solidFill>
                  <a:srgbClr val="941914"/>
                </a:solidFill>
                <a:latin typeface="Lucida Sans" panose="020B0602030504020204" pitchFamily="34" charset="77"/>
              </a:rPr>
              <a:t>decisiones</a:t>
            </a:r>
            <a:r>
              <a:rPr lang="es-ES" sz="2400" b="1" i="0" dirty="0">
                <a:solidFill>
                  <a:srgbClr val="485C87"/>
                </a:solidFill>
                <a:effectLst/>
                <a:latin typeface="Lucida Sans" panose="020B0602030504020204" pitchFamily="34" charset="77"/>
              </a:rPr>
              <a:t> y ayudan a construir una </a:t>
            </a:r>
            <a:r>
              <a:rPr lang="es-ES" sz="2400" b="1" dirty="0">
                <a:solidFill>
                  <a:srgbClr val="941914"/>
                </a:solidFill>
                <a:latin typeface="Lucida Sans" panose="020B0602030504020204" pitchFamily="34" charset="77"/>
              </a:rPr>
              <a:t>identidad</a:t>
            </a:r>
            <a:r>
              <a:rPr lang="es-ES" sz="2400" b="1" i="0" dirty="0">
                <a:solidFill>
                  <a:srgbClr val="485C87"/>
                </a:solidFill>
                <a:effectLst/>
                <a:latin typeface="Lucida Sans" panose="020B0602030504020204" pitchFamily="34" charset="77"/>
              </a:rPr>
              <a:t> sólida y coherente.</a:t>
            </a:r>
            <a:endParaRPr lang="es-ES_tradnl" sz="2400" dirty="0">
              <a:latin typeface="Lucida Sans" panose="020B0602030504020204" pitchFamily="34" charset="77"/>
            </a:endParaRPr>
          </a:p>
        </p:txBody>
      </p:sp>
      <p:pic>
        <p:nvPicPr>
          <p:cNvPr id="4" name="Imagen 3"/>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28058304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56B81E-07C7-1E0B-B80D-E110BCA88462}"/>
            </a:ext>
          </a:extLst>
        </p:cNvPr>
        <p:cNvGrpSpPr/>
        <p:nvPr/>
      </p:nvGrpSpPr>
      <p:grpSpPr>
        <a:xfrm>
          <a:off x="0" y="0"/>
          <a:ext cx="0" cy="0"/>
          <a:chOff x="0" y="0"/>
          <a:chExt cx="0" cy="0"/>
        </a:xfrm>
      </p:grpSpPr>
      <p:pic>
        <p:nvPicPr>
          <p:cNvPr id="6" name="Imagen 5">
            <a:extLst>
              <a:ext uri="{FF2B5EF4-FFF2-40B4-BE49-F238E27FC236}">
                <a16:creationId xmlns:a16="http://schemas.microsoft.com/office/drawing/2014/main" id="{FD7D8E2A-1176-0E14-1D38-30EBE4B94765}"/>
              </a:ext>
            </a:extLst>
          </p:cNvPr>
          <p:cNvPicPr>
            <a:picLocks noChangeAspect="1"/>
          </p:cNvPicPr>
          <p:nvPr/>
        </p:nvPicPr>
        <p:blipFill>
          <a:blip r:embed="rId2"/>
          <a:stretch>
            <a:fillRect/>
          </a:stretch>
        </p:blipFill>
        <p:spPr>
          <a:xfrm>
            <a:off x="1997881" y="480204"/>
            <a:ext cx="8196238" cy="6147179"/>
          </a:xfrm>
          <a:prstGeom prst="rect">
            <a:avLst/>
          </a:prstGeom>
        </p:spPr>
      </p:pic>
      <p:pic>
        <p:nvPicPr>
          <p:cNvPr id="4" name="Imagen 3"/>
          <p:cNvPicPr>
            <a:picLocks noChangeAspect="1"/>
          </p:cNvPicPr>
          <p:nvPr/>
        </p:nvPicPr>
        <p:blipFill>
          <a:blip r:embed="rId3"/>
          <a:stretch>
            <a:fillRect/>
          </a:stretch>
        </p:blipFill>
        <p:spPr>
          <a:xfrm>
            <a:off x="10061238" y="230617"/>
            <a:ext cx="1501467" cy="859273"/>
          </a:xfrm>
          <a:prstGeom prst="rect">
            <a:avLst/>
          </a:prstGeom>
        </p:spPr>
      </p:pic>
      <p:pic>
        <p:nvPicPr>
          <p:cNvPr id="3" name="Imagen 2">
            <a:extLst>
              <a:ext uri="{FF2B5EF4-FFF2-40B4-BE49-F238E27FC236}">
                <a16:creationId xmlns:a16="http://schemas.microsoft.com/office/drawing/2014/main" id="{852AEEE1-C8AB-B002-AA59-5700C426C3F8}"/>
              </a:ext>
            </a:extLst>
          </p:cNvPr>
          <p:cNvPicPr>
            <a:picLocks noChangeAspect="1"/>
          </p:cNvPicPr>
          <p:nvPr/>
        </p:nvPicPr>
        <p:blipFill>
          <a:blip r:embed="rId4"/>
          <a:stretch>
            <a:fillRect/>
          </a:stretch>
        </p:blipFill>
        <p:spPr>
          <a:xfrm>
            <a:off x="94086" y="923397"/>
            <a:ext cx="2297453" cy="728422"/>
          </a:xfrm>
          <a:prstGeom prst="rect">
            <a:avLst/>
          </a:prstGeom>
        </p:spPr>
      </p:pic>
    </p:spTree>
    <p:extLst>
      <p:ext uri="{BB962C8B-B14F-4D97-AF65-F5344CB8AC3E}">
        <p14:creationId xmlns:p14="http://schemas.microsoft.com/office/powerpoint/2010/main" val="41529838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Diferencia entre VISIÓN, MISIÓN y VALORES de una empresa Estrategi">
            <a:hlinkClick r:id="" action="ppaction://media"/>
            <a:extLst>
              <a:ext uri="{FF2B5EF4-FFF2-40B4-BE49-F238E27FC236}">
                <a16:creationId xmlns:a16="http://schemas.microsoft.com/office/drawing/2014/main" id="{7895AE8E-1C39-D9D1-D625-937D10E8655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763982" y="1107281"/>
            <a:ext cx="2664036" cy="4643438"/>
          </a:xfrm>
          <a:prstGeom prst="rect">
            <a:avLst/>
          </a:prstGeom>
        </p:spPr>
      </p:pic>
      <p:pic>
        <p:nvPicPr>
          <p:cNvPr id="5" name="Gráfico 4" descr="Smartphone contorno">
            <a:extLst>
              <a:ext uri="{FF2B5EF4-FFF2-40B4-BE49-F238E27FC236}">
                <a16:creationId xmlns:a16="http://schemas.microsoft.com/office/drawing/2014/main" id="{8CC940E8-87EE-17A4-B319-66B80F2CD4F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671762" y="0"/>
            <a:ext cx="6848476" cy="6848476"/>
          </a:xfrm>
          <a:prstGeom prst="rect">
            <a:avLst/>
          </a:prstGeom>
        </p:spPr>
      </p:pic>
      <p:pic>
        <p:nvPicPr>
          <p:cNvPr id="6" name="Imagen 5"/>
          <p:cNvPicPr>
            <a:picLocks noChangeAspect="1"/>
          </p:cNvPicPr>
          <p:nvPr/>
        </p:nvPicPr>
        <p:blipFill>
          <a:blip r:embed="rId6"/>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3707923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52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100000">
                <p:cTn id="12" fill="hold" display="0">
                  <p:stCondLst>
                    <p:cond delay="indefinite"/>
                  </p:stCondLst>
                </p:cTn>
                <p:tgtEl>
                  <p:spTgt spid="4"/>
                </p:tgtEl>
              </p:cMediaNode>
            </p:vide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B7B0F-316A-5C63-BB41-3A9B0728A262}"/>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2445A8E7-8BEB-D7A8-005B-8235B0273757}"/>
              </a:ext>
            </a:extLst>
          </p:cNvPr>
          <p:cNvPicPr>
            <a:picLocks noChangeAspect="1"/>
          </p:cNvPicPr>
          <p:nvPr/>
        </p:nvPicPr>
        <p:blipFill>
          <a:blip r:embed="rId2"/>
          <a:stretch>
            <a:fillRect/>
          </a:stretch>
        </p:blipFill>
        <p:spPr>
          <a:xfrm>
            <a:off x="6940116" y="43402"/>
            <a:ext cx="1765231" cy="1428750"/>
          </a:xfrm>
          <a:prstGeom prst="rect">
            <a:avLst/>
          </a:prstGeom>
        </p:spPr>
      </p:pic>
      <p:sp>
        <p:nvSpPr>
          <p:cNvPr id="2" name="CuadroTexto 1">
            <a:extLst>
              <a:ext uri="{FF2B5EF4-FFF2-40B4-BE49-F238E27FC236}">
                <a16:creationId xmlns:a16="http://schemas.microsoft.com/office/drawing/2014/main" id="{1246DB27-ED29-6136-336C-88F6E3955B94}"/>
              </a:ext>
            </a:extLst>
          </p:cNvPr>
          <p:cNvSpPr txBox="1"/>
          <p:nvPr/>
        </p:nvSpPr>
        <p:spPr>
          <a:xfrm>
            <a:off x="222988" y="825821"/>
            <a:ext cx="7052153" cy="646331"/>
          </a:xfrm>
          <a:prstGeom prst="rect">
            <a:avLst/>
          </a:prstGeom>
          <a:noFill/>
        </p:spPr>
        <p:txBody>
          <a:bodyPr wrap="square" rtlCol="0">
            <a:spAutoFit/>
          </a:bodyPr>
          <a:lstStyle/>
          <a:p>
            <a:r>
              <a:rPr lang="es-ES_tradnl" sz="3600" dirty="0">
                <a:solidFill>
                  <a:srgbClr val="485C87"/>
                </a:solidFill>
                <a:latin typeface="Lucida Sans" panose="020B0602030504020204" pitchFamily="34" charset="77"/>
              </a:rPr>
              <a:t>Objetivos Estratégicos y Metas</a:t>
            </a:r>
          </a:p>
        </p:txBody>
      </p:sp>
      <p:sp>
        <p:nvSpPr>
          <p:cNvPr id="3" name="CuadroTexto 2">
            <a:extLst>
              <a:ext uri="{FF2B5EF4-FFF2-40B4-BE49-F238E27FC236}">
                <a16:creationId xmlns:a16="http://schemas.microsoft.com/office/drawing/2014/main" id="{1DE4D721-41AD-DF98-8E6F-A6610E87F6E6}"/>
              </a:ext>
            </a:extLst>
          </p:cNvPr>
          <p:cNvSpPr txBox="1"/>
          <p:nvPr/>
        </p:nvSpPr>
        <p:spPr>
          <a:xfrm>
            <a:off x="222988" y="1472152"/>
            <a:ext cx="11586575" cy="3785652"/>
          </a:xfrm>
          <a:prstGeom prst="rect">
            <a:avLst/>
          </a:prstGeom>
          <a:noFill/>
        </p:spPr>
        <p:txBody>
          <a:bodyPr wrap="square" rtlCol="0">
            <a:spAutoFit/>
          </a:bodyPr>
          <a:lstStyle/>
          <a:p>
            <a:pPr algn="just">
              <a:buClr>
                <a:srgbClr val="941914"/>
              </a:buClr>
            </a:pPr>
            <a:r>
              <a:rPr lang="es-ES" sz="2000" b="1" dirty="0">
                <a:solidFill>
                  <a:srgbClr val="485C87"/>
                </a:solidFill>
                <a:latin typeface="Lucida Sans" panose="020B0602030504020204" pitchFamily="34" charset="77"/>
              </a:rPr>
              <a:t>El establecimiento de objetivos estratégicos y metas es otro </a:t>
            </a:r>
            <a:r>
              <a:rPr lang="es-ES" sz="2000" b="1" dirty="0">
                <a:solidFill>
                  <a:srgbClr val="941914"/>
                </a:solidFill>
                <a:latin typeface="Lucida Sans" panose="020B0602030504020204" pitchFamily="34" charset="77"/>
              </a:rPr>
              <a:t>componente cru</a:t>
            </a:r>
            <a:r>
              <a:rPr lang="es-ES" sz="2000" b="1" dirty="0">
                <a:solidFill>
                  <a:srgbClr val="485C87"/>
                </a:solidFill>
                <a:latin typeface="Lucida Sans" panose="020B0602030504020204" pitchFamily="34" charset="77"/>
              </a:rPr>
              <a:t>cial de la gestión estratégica. Después de definir la visión y la misión, la organización </a:t>
            </a:r>
            <a:r>
              <a:rPr lang="es-ES" sz="2000" b="1" dirty="0">
                <a:solidFill>
                  <a:srgbClr val="941914"/>
                </a:solidFill>
                <a:latin typeface="Lucida Sans" panose="020B0602030504020204" pitchFamily="34" charset="77"/>
              </a:rPr>
              <a:t>necesita traducir</a:t>
            </a:r>
            <a:r>
              <a:rPr lang="es-ES" sz="2000" b="1" dirty="0">
                <a:solidFill>
                  <a:srgbClr val="485C87"/>
                </a:solidFill>
                <a:latin typeface="Lucida Sans" panose="020B0602030504020204" pitchFamily="34" charset="77"/>
              </a:rPr>
              <a:t> esas declaraciones inspiradoras en </a:t>
            </a:r>
            <a:r>
              <a:rPr lang="es-ES" sz="2000" b="1" dirty="0">
                <a:solidFill>
                  <a:srgbClr val="941914"/>
                </a:solidFill>
                <a:latin typeface="Lucida Sans" panose="020B0602030504020204" pitchFamily="34" charset="77"/>
              </a:rPr>
              <a:t>acciones concretas y medibles</a:t>
            </a:r>
            <a:r>
              <a:rPr lang="es-ES" sz="2000" b="1" dirty="0">
                <a:solidFill>
                  <a:srgbClr val="485C87"/>
                </a:solidFill>
                <a:latin typeface="Lucida Sans" panose="020B0602030504020204" pitchFamily="34" charset="77"/>
              </a:rPr>
              <a:t>.</a:t>
            </a:r>
          </a:p>
          <a:p>
            <a:pPr algn="just">
              <a:buClr>
                <a:srgbClr val="941914"/>
              </a:buClr>
            </a:pPr>
            <a:endParaRPr lang="es-ES" sz="2000" b="1" dirty="0">
              <a:solidFill>
                <a:srgbClr val="485C87"/>
              </a:solidFill>
              <a:latin typeface="Lucida Sans" panose="020B0602030504020204" pitchFamily="34" charset="77"/>
            </a:endParaRPr>
          </a:p>
          <a:p>
            <a:pPr algn="just">
              <a:buClr>
                <a:srgbClr val="941914"/>
              </a:buClr>
            </a:pPr>
            <a:r>
              <a:rPr lang="es-ES" sz="2000" b="1" dirty="0">
                <a:solidFill>
                  <a:srgbClr val="485C87"/>
                </a:solidFill>
                <a:latin typeface="Lucida Sans" panose="020B0602030504020204" pitchFamily="34" charset="77"/>
              </a:rPr>
              <a:t>Los objetivos estratégicos son </a:t>
            </a:r>
            <a:r>
              <a:rPr lang="es-ES" sz="2000" b="1" dirty="0">
                <a:solidFill>
                  <a:srgbClr val="941914"/>
                </a:solidFill>
                <a:latin typeface="Lucida Sans" panose="020B0602030504020204" pitchFamily="34" charset="77"/>
              </a:rPr>
              <a:t>declaraciones específicas y cuantificables </a:t>
            </a:r>
            <a:r>
              <a:rPr lang="es-ES" sz="2000" b="1" dirty="0">
                <a:solidFill>
                  <a:srgbClr val="485C87"/>
                </a:solidFill>
                <a:latin typeface="Lucida Sans" panose="020B0602030504020204" pitchFamily="34" charset="77"/>
              </a:rPr>
              <a:t>que una organización se propone </a:t>
            </a:r>
            <a:r>
              <a:rPr lang="es-ES" sz="2000" b="1" dirty="0">
                <a:solidFill>
                  <a:srgbClr val="941914"/>
                </a:solidFill>
                <a:latin typeface="Lucida Sans" panose="020B0602030504020204" pitchFamily="34" charset="77"/>
              </a:rPr>
              <a:t>alcanzar</a:t>
            </a:r>
            <a:r>
              <a:rPr lang="es-ES" sz="2000" b="1" dirty="0">
                <a:solidFill>
                  <a:srgbClr val="485C87"/>
                </a:solidFill>
                <a:latin typeface="Lucida Sans" panose="020B0602030504020204" pitchFamily="34" charset="77"/>
              </a:rPr>
              <a:t> para </a:t>
            </a:r>
            <a:r>
              <a:rPr lang="es-ES" sz="2000" b="1" dirty="0">
                <a:solidFill>
                  <a:srgbClr val="941914"/>
                </a:solidFill>
                <a:latin typeface="Lucida Sans" panose="020B0602030504020204" pitchFamily="34" charset="77"/>
              </a:rPr>
              <a:t>avanzar</a:t>
            </a:r>
            <a:r>
              <a:rPr lang="es-ES" sz="2000" b="1" dirty="0">
                <a:solidFill>
                  <a:srgbClr val="485C87"/>
                </a:solidFill>
                <a:latin typeface="Lucida Sans" panose="020B0602030504020204" pitchFamily="34" charset="77"/>
              </a:rPr>
              <a:t> hacia su visión y misión</a:t>
            </a:r>
          </a:p>
          <a:p>
            <a:pPr algn="just">
              <a:buClr>
                <a:srgbClr val="941914"/>
              </a:buClr>
            </a:pPr>
            <a:endParaRPr lang="es-ES" sz="2000" b="1" dirty="0">
              <a:solidFill>
                <a:srgbClr val="485C87"/>
              </a:solidFill>
              <a:latin typeface="Lucida Sans" panose="020B0602030504020204" pitchFamily="34" charset="77"/>
            </a:endParaRPr>
          </a:p>
          <a:p>
            <a:pPr algn="just">
              <a:buClr>
                <a:srgbClr val="941914"/>
              </a:buClr>
            </a:pPr>
            <a:r>
              <a:rPr lang="es-ES" sz="2000" b="1" dirty="0">
                <a:solidFill>
                  <a:srgbClr val="485C87"/>
                </a:solidFill>
                <a:latin typeface="Lucida Sans" panose="020B0602030504020204" pitchFamily="34" charset="77"/>
              </a:rPr>
              <a:t>Los objetivos de una organización son los </a:t>
            </a:r>
            <a:r>
              <a:rPr lang="es-ES" sz="2000" b="1" dirty="0">
                <a:solidFill>
                  <a:srgbClr val="941914"/>
                </a:solidFill>
                <a:latin typeface="Lucida Sans" panose="020B0602030504020204" pitchFamily="34" charset="77"/>
              </a:rPr>
              <a:t>logros</a:t>
            </a:r>
            <a:r>
              <a:rPr lang="es-ES" sz="2000" b="1" dirty="0">
                <a:solidFill>
                  <a:srgbClr val="485C87"/>
                </a:solidFill>
                <a:latin typeface="Lucida Sans" panose="020B0602030504020204" pitchFamily="34" charset="77"/>
              </a:rPr>
              <a:t> que la organización quiere alcanzar mediante su </a:t>
            </a:r>
            <a:r>
              <a:rPr lang="es-ES" sz="2000" b="1" dirty="0">
                <a:solidFill>
                  <a:srgbClr val="941914"/>
                </a:solidFill>
                <a:latin typeface="Lucida Sans" panose="020B0602030504020204" pitchFamily="34" charset="77"/>
              </a:rPr>
              <a:t>actividad económica</a:t>
            </a:r>
            <a:r>
              <a:rPr lang="es-ES" sz="2000" b="1" dirty="0">
                <a:solidFill>
                  <a:srgbClr val="485C87"/>
                </a:solidFill>
                <a:latin typeface="Lucida Sans" panose="020B0602030504020204" pitchFamily="34" charset="77"/>
              </a:rPr>
              <a:t>. Estos objetivos han de ser </a:t>
            </a:r>
            <a:r>
              <a:rPr lang="es-ES" sz="2000" b="1" dirty="0">
                <a:solidFill>
                  <a:srgbClr val="941914"/>
                </a:solidFill>
                <a:latin typeface="Lucida Sans" panose="020B0602030504020204" pitchFamily="34" charset="77"/>
              </a:rPr>
              <a:t>múltiples</a:t>
            </a:r>
            <a:r>
              <a:rPr lang="es-ES" sz="2000" b="1" dirty="0">
                <a:solidFill>
                  <a:srgbClr val="485C87"/>
                </a:solidFill>
                <a:latin typeface="Lucida Sans" panose="020B0602030504020204" pitchFamily="34" charset="77"/>
              </a:rPr>
              <a:t> y deben estar </a:t>
            </a:r>
            <a:r>
              <a:rPr lang="es-ES" sz="2000" b="1" dirty="0">
                <a:solidFill>
                  <a:srgbClr val="941914"/>
                </a:solidFill>
                <a:latin typeface="Lucida Sans" panose="020B0602030504020204" pitchFamily="34" charset="77"/>
              </a:rPr>
              <a:t>bien definidos </a:t>
            </a:r>
            <a:r>
              <a:rPr lang="es-ES" sz="2000" b="1" dirty="0">
                <a:solidFill>
                  <a:srgbClr val="485C87"/>
                </a:solidFill>
                <a:latin typeface="Lucida Sans" panose="020B0602030504020204" pitchFamily="34" charset="77"/>
              </a:rPr>
              <a:t>para lograr el éxito, ya que de estos va a depender el </a:t>
            </a:r>
            <a:r>
              <a:rPr lang="es-ES" sz="2000" b="1" dirty="0">
                <a:solidFill>
                  <a:srgbClr val="941914"/>
                </a:solidFill>
                <a:latin typeface="Lucida Sans" panose="020B0602030504020204" pitchFamily="34" charset="77"/>
              </a:rPr>
              <a:t>futuro de la organización y su supervivencia</a:t>
            </a:r>
            <a:r>
              <a:rPr lang="es-ES" sz="2000" b="1" dirty="0">
                <a:solidFill>
                  <a:srgbClr val="485C87"/>
                </a:solidFill>
                <a:latin typeface="Lucida Sans" panose="020B0602030504020204" pitchFamily="34" charset="77"/>
              </a:rPr>
              <a:t>.</a:t>
            </a:r>
          </a:p>
          <a:p>
            <a:pPr algn="just">
              <a:buClr>
                <a:srgbClr val="941914"/>
              </a:buClr>
            </a:pPr>
            <a:endParaRPr lang="es-ES" sz="2000" b="1" dirty="0">
              <a:solidFill>
                <a:srgbClr val="485C87"/>
              </a:solidFill>
              <a:latin typeface="Lucida Sans" panose="020B0602030504020204" pitchFamily="34" charset="77"/>
            </a:endParaRPr>
          </a:p>
        </p:txBody>
      </p:sp>
      <p:pic>
        <p:nvPicPr>
          <p:cNvPr id="5" name="Imagen 4"/>
          <p:cNvPicPr>
            <a:picLocks noChangeAspect="1"/>
          </p:cNvPicPr>
          <p:nvPr/>
        </p:nvPicPr>
        <p:blipFill>
          <a:blip r:embed="rId3"/>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39451089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D70EC3-D711-302E-ADE4-47AC64D1FC3D}"/>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6DB5EA2C-6F78-3DBD-E16A-53034FFBEDD0}"/>
              </a:ext>
            </a:extLst>
          </p:cNvPr>
          <p:cNvSpPr txBox="1"/>
          <p:nvPr/>
        </p:nvSpPr>
        <p:spPr>
          <a:xfrm>
            <a:off x="222988" y="825821"/>
            <a:ext cx="7052153" cy="646331"/>
          </a:xfrm>
          <a:prstGeom prst="rect">
            <a:avLst/>
          </a:prstGeom>
          <a:noFill/>
        </p:spPr>
        <p:txBody>
          <a:bodyPr wrap="square" rtlCol="0">
            <a:spAutoFit/>
          </a:bodyPr>
          <a:lstStyle/>
          <a:p>
            <a:r>
              <a:rPr lang="es-ES" sz="3600" dirty="0">
                <a:solidFill>
                  <a:srgbClr val="485C87"/>
                </a:solidFill>
                <a:latin typeface="Lucida Sans" panose="020B0602030504020204" pitchFamily="34" charset="77"/>
              </a:rPr>
              <a:t>Tipos de Objetivos</a:t>
            </a:r>
          </a:p>
        </p:txBody>
      </p:sp>
      <p:sp>
        <p:nvSpPr>
          <p:cNvPr id="5" name="CuadroTexto 4">
            <a:extLst>
              <a:ext uri="{FF2B5EF4-FFF2-40B4-BE49-F238E27FC236}">
                <a16:creationId xmlns:a16="http://schemas.microsoft.com/office/drawing/2014/main" id="{9023D45A-ABFE-5279-44B2-205895F332D2}"/>
              </a:ext>
            </a:extLst>
          </p:cNvPr>
          <p:cNvSpPr txBox="1"/>
          <p:nvPr/>
        </p:nvSpPr>
        <p:spPr>
          <a:xfrm>
            <a:off x="222988" y="1472152"/>
            <a:ext cx="11400837" cy="923330"/>
          </a:xfrm>
          <a:prstGeom prst="rect">
            <a:avLst/>
          </a:prstGeom>
          <a:noFill/>
        </p:spPr>
        <p:txBody>
          <a:bodyPr wrap="square" rtlCol="0">
            <a:spAutoFit/>
          </a:bodyPr>
          <a:lstStyle/>
          <a:p>
            <a:pPr algn="just">
              <a:buClr>
                <a:srgbClr val="941914"/>
              </a:buClr>
            </a:pPr>
            <a:r>
              <a:rPr lang="es-ES" dirty="0">
                <a:solidFill>
                  <a:srgbClr val="000000"/>
                </a:solidFill>
                <a:latin typeface="Lucida Sans" panose="020B0602030504020204" pitchFamily="34" charset="77"/>
              </a:rPr>
              <a:t>Los objetivos pueden dividirse en múltiples formas; sin embargo, una manera muy común de organizarlos es según los siguientes elementos: </a:t>
            </a:r>
            <a:r>
              <a:rPr lang="es-ES" b="1" dirty="0">
                <a:solidFill>
                  <a:srgbClr val="941914"/>
                </a:solidFill>
                <a:latin typeface="Lucida Sans" panose="020B0602030504020204" pitchFamily="34" charset="77"/>
              </a:rPr>
              <a:t>el tiempo, la naturaleza, la jerarquía y su medición</a:t>
            </a:r>
            <a:r>
              <a:rPr lang="es-ES" dirty="0">
                <a:solidFill>
                  <a:srgbClr val="000000"/>
                </a:solidFill>
                <a:latin typeface="Lucida Sans" panose="020B0602030504020204" pitchFamily="34" charset="77"/>
              </a:rPr>
              <a:t>.</a:t>
            </a:r>
          </a:p>
        </p:txBody>
      </p:sp>
      <p:sp>
        <p:nvSpPr>
          <p:cNvPr id="6" name="CuadroTexto 5">
            <a:extLst>
              <a:ext uri="{FF2B5EF4-FFF2-40B4-BE49-F238E27FC236}">
                <a16:creationId xmlns:a16="http://schemas.microsoft.com/office/drawing/2014/main" id="{E1668A50-845C-7D3B-F290-730A7948DF52}"/>
              </a:ext>
            </a:extLst>
          </p:cNvPr>
          <p:cNvSpPr txBox="1"/>
          <p:nvPr/>
        </p:nvSpPr>
        <p:spPr>
          <a:xfrm>
            <a:off x="222988" y="2395482"/>
            <a:ext cx="5569763" cy="3493264"/>
          </a:xfrm>
          <a:prstGeom prst="rect">
            <a:avLst/>
          </a:prstGeom>
          <a:noFill/>
        </p:spPr>
        <p:txBody>
          <a:bodyPr wrap="square" rtlCol="0">
            <a:spAutoFit/>
          </a:bodyPr>
          <a:lstStyle/>
          <a:p>
            <a:pPr marL="342900" indent="-342900" algn="just">
              <a:buClr>
                <a:srgbClr val="941914"/>
              </a:buClr>
              <a:buFont typeface="Wingdings" pitchFamily="2" charset="2"/>
              <a:buChar char="§"/>
            </a:pPr>
            <a:r>
              <a:rPr lang="es-ES" sz="1700" b="1" dirty="0">
                <a:solidFill>
                  <a:srgbClr val="485C87"/>
                </a:solidFill>
                <a:latin typeface="Lucida Sans" panose="020B0602030504020204" pitchFamily="34" charset="77"/>
              </a:rPr>
              <a:t>Según el tiempo: </a:t>
            </a:r>
            <a:r>
              <a:rPr lang="es-ES" sz="1700" dirty="0">
                <a:solidFill>
                  <a:srgbClr val="000000"/>
                </a:solidFill>
                <a:latin typeface="Lucida Sans" panose="020B0602030504020204" pitchFamily="34" charset="77"/>
              </a:rPr>
              <a:t>Si se tiene en cuenta el tiempo que va a llevar la consecución de cada objetivo, se pueden dividir en tres tipos:</a:t>
            </a:r>
          </a:p>
          <a:p>
            <a:pPr algn="just">
              <a:buClr>
                <a:srgbClr val="941914"/>
              </a:buClr>
            </a:pPr>
            <a:endParaRPr lang="es-ES" sz="1700" dirty="0">
              <a:solidFill>
                <a:srgbClr val="000000"/>
              </a:solidFill>
              <a:latin typeface="Lucida Sans" panose="020B0602030504020204" pitchFamily="34" charset="77"/>
            </a:endParaRPr>
          </a:p>
          <a:p>
            <a:pPr marL="342900" indent="-342900" algn="just">
              <a:buClr>
                <a:srgbClr val="941914"/>
              </a:buClr>
              <a:buFont typeface="+mj-lt"/>
              <a:buAutoNum type="arabicPeriod"/>
            </a:pPr>
            <a:r>
              <a:rPr lang="es-ES" sz="1700" b="1" dirty="0">
                <a:solidFill>
                  <a:srgbClr val="941914"/>
                </a:solidFill>
                <a:latin typeface="Lucida Sans" panose="020B0602030504020204" pitchFamily="34" charset="77"/>
              </a:rPr>
              <a:t>Largo plazo: </a:t>
            </a:r>
            <a:r>
              <a:rPr lang="es-ES" sz="1700" dirty="0">
                <a:solidFill>
                  <a:srgbClr val="000000"/>
                </a:solidFill>
                <a:latin typeface="Lucida Sans" panose="020B0602030504020204" pitchFamily="34" charset="77"/>
              </a:rPr>
              <a:t>Se consideran a largo plazo los objetivos que han de lograrse en un plazo de tres o más años.</a:t>
            </a:r>
          </a:p>
          <a:p>
            <a:pPr marL="342900" indent="-342900" algn="just">
              <a:buClr>
                <a:srgbClr val="941914"/>
              </a:buClr>
              <a:buFont typeface="+mj-lt"/>
              <a:buAutoNum type="arabicPeriod"/>
            </a:pPr>
            <a:r>
              <a:rPr lang="es-ES" sz="1700" b="1" dirty="0">
                <a:solidFill>
                  <a:srgbClr val="941914"/>
                </a:solidFill>
                <a:latin typeface="Lucida Sans" panose="020B0602030504020204" pitchFamily="34" charset="77"/>
              </a:rPr>
              <a:t>Mediano plazo: </a:t>
            </a:r>
            <a:r>
              <a:rPr lang="es-ES" sz="1700" dirty="0">
                <a:solidFill>
                  <a:srgbClr val="000000"/>
                </a:solidFill>
                <a:latin typeface="Lucida Sans" panose="020B0602030504020204" pitchFamily="34" charset="77"/>
              </a:rPr>
              <a:t>Se consideran a mediano plazo las metas que han de llevarse a cabo en un periodo de entre uno y tres años.</a:t>
            </a:r>
          </a:p>
          <a:p>
            <a:pPr marL="342900" indent="-342900" algn="just">
              <a:buClr>
                <a:srgbClr val="941914"/>
              </a:buClr>
              <a:buFont typeface="+mj-lt"/>
              <a:buAutoNum type="arabicPeriod"/>
            </a:pPr>
            <a:r>
              <a:rPr lang="es-ES" sz="1700" b="1" dirty="0">
                <a:solidFill>
                  <a:srgbClr val="941914"/>
                </a:solidFill>
                <a:latin typeface="Lucida Sans" panose="020B0602030504020204" pitchFamily="34" charset="77"/>
              </a:rPr>
              <a:t>Corto plazo: </a:t>
            </a:r>
            <a:r>
              <a:rPr lang="es-ES" sz="1700" dirty="0">
                <a:solidFill>
                  <a:srgbClr val="000000"/>
                </a:solidFill>
                <a:latin typeface="Lucida Sans" panose="020B0602030504020204" pitchFamily="34" charset="77"/>
              </a:rPr>
              <a:t>Estos son los objetivos que han de conseguirse en menos de un año.</a:t>
            </a:r>
          </a:p>
          <a:p>
            <a:pPr marL="342900" indent="-342900" algn="just">
              <a:buClr>
                <a:srgbClr val="941914"/>
              </a:buClr>
              <a:buFont typeface="+mj-lt"/>
              <a:buAutoNum type="arabicPeriod"/>
            </a:pPr>
            <a:endParaRPr lang="es-ES" sz="1700" dirty="0">
              <a:solidFill>
                <a:srgbClr val="000000"/>
              </a:solidFill>
              <a:latin typeface="Lucida Sans" panose="020B0602030504020204" pitchFamily="34" charset="77"/>
            </a:endParaRPr>
          </a:p>
        </p:txBody>
      </p:sp>
      <p:sp>
        <p:nvSpPr>
          <p:cNvPr id="7" name="CuadroTexto 6">
            <a:extLst>
              <a:ext uri="{FF2B5EF4-FFF2-40B4-BE49-F238E27FC236}">
                <a16:creationId xmlns:a16="http://schemas.microsoft.com/office/drawing/2014/main" id="{01B27423-FF50-6C5C-E74B-B2F39C0E0C96}"/>
              </a:ext>
            </a:extLst>
          </p:cNvPr>
          <p:cNvSpPr txBox="1"/>
          <p:nvPr/>
        </p:nvSpPr>
        <p:spPr>
          <a:xfrm>
            <a:off x="6096000" y="2395482"/>
            <a:ext cx="5750425" cy="3493264"/>
          </a:xfrm>
          <a:prstGeom prst="rect">
            <a:avLst/>
          </a:prstGeom>
          <a:noFill/>
        </p:spPr>
        <p:txBody>
          <a:bodyPr wrap="square" rtlCol="0">
            <a:spAutoFit/>
          </a:bodyPr>
          <a:lstStyle/>
          <a:p>
            <a:pPr marL="342900" indent="-342900" algn="just">
              <a:buClr>
                <a:srgbClr val="941914"/>
              </a:buClr>
              <a:buFont typeface="Wingdings" pitchFamily="2" charset="2"/>
              <a:buChar char="§"/>
            </a:pPr>
            <a:r>
              <a:rPr lang="es-ES" sz="1700" b="1" dirty="0">
                <a:solidFill>
                  <a:srgbClr val="485C87"/>
                </a:solidFill>
                <a:latin typeface="Lucida Sans" panose="020B0602030504020204" pitchFamily="34" charset="77"/>
              </a:rPr>
              <a:t>Según su naturaleza: </a:t>
            </a:r>
            <a:r>
              <a:rPr lang="es-ES" sz="1700" dirty="0">
                <a:solidFill>
                  <a:srgbClr val="000000"/>
                </a:solidFill>
                <a:latin typeface="Lucida Sans" panose="020B0602030504020204" pitchFamily="34" charset="77"/>
              </a:rPr>
              <a:t>Teniendo en cuenta qué tan concretos son los objetivos, se pueden dividir en dos categorías:</a:t>
            </a:r>
          </a:p>
          <a:p>
            <a:pPr algn="just">
              <a:buClr>
                <a:srgbClr val="941914"/>
              </a:buClr>
            </a:pPr>
            <a:endParaRPr lang="es-ES" sz="1700" dirty="0">
              <a:solidFill>
                <a:srgbClr val="000000"/>
              </a:solidFill>
              <a:latin typeface="Lucida Sans" panose="020B0602030504020204" pitchFamily="34" charset="77"/>
            </a:endParaRPr>
          </a:p>
          <a:p>
            <a:pPr marL="342900" indent="-342900" algn="just">
              <a:buClr>
                <a:srgbClr val="941914"/>
              </a:buClr>
              <a:buFont typeface="+mj-lt"/>
              <a:buAutoNum type="arabicPeriod"/>
            </a:pPr>
            <a:r>
              <a:rPr lang="es-ES" sz="1700" b="1" dirty="0">
                <a:solidFill>
                  <a:srgbClr val="941914"/>
                </a:solidFill>
                <a:latin typeface="Lucida Sans" panose="020B0602030504020204" pitchFamily="34" charset="77"/>
              </a:rPr>
              <a:t>Objetivos generales: </a:t>
            </a:r>
            <a:r>
              <a:rPr lang="es-ES" sz="1700" dirty="0">
                <a:solidFill>
                  <a:srgbClr val="000000"/>
                </a:solidFill>
                <a:latin typeface="Lucida Sans" panose="020B0602030504020204" pitchFamily="34" charset="77"/>
              </a:rPr>
              <a:t>Son alcances generales que la empresa quiere lograr. No son tan concretos como los específicos, ya que suelen englobar muchos de estos y suelen ser más a largo plazo.</a:t>
            </a:r>
          </a:p>
          <a:p>
            <a:pPr marL="342900" indent="-342900" algn="just">
              <a:buClr>
                <a:srgbClr val="941914"/>
              </a:buClr>
              <a:buFont typeface="+mj-lt"/>
              <a:buAutoNum type="arabicPeriod"/>
            </a:pPr>
            <a:r>
              <a:rPr lang="es-ES" sz="1700" b="1" dirty="0">
                <a:solidFill>
                  <a:srgbClr val="941914"/>
                </a:solidFill>
                <a:latin typeface="Lucida Sans" panose="020B0602030504020204" pitchFamily="34" charset="77"/>
              </a:rPr>
              <a:t>Objetivos específicos: </a:t>
            </a:r>
            <a:r>
              <a:rPr lang="es-ES" sz="1700" dirty="0">
                <a:solidFill>
                  <a:srgbClr val="000000"/>
                </a:solidFill>
                <a:latin typeface="Lucida Sans" panose="020B0602030504020204" pitchFamily="34" charset="77"/>
              </a:rPr>
              <a:t>Estos son más exactos, expresados en tiempos y cantidades. Normalmente, la suma de muchos objetivos específicos ha de resultar en la consecución de los objetivos generales de la empresa.</a:t>
            </a:r>
          </a:p>
        </p:txBody>
      </p:sp>
      <p:pic>
        <p:nvPicPr>
          <p:cNvPr id="8" name="Imagen 7"/>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2009354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35332-18CF-7B23-70BC-E04E5DF8BD58}"/>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2E1DEE40-3DF2-B5AF-6127-AED9CE148FE3}"/>
              </a:ext>
            </a:extLst>
          </p:cNvPr>
          <p:cNvSpPr txBox="1"/>
          <p:nvPr/>
        </p:nvSpPr>
        <p:spPr>
          <a:xfrm>
            <a:off x="222988" y="825821"/>
            <a:ext cx="7052153" cy="646331"/>
          </a:xfrm>
          <a:prstGeom prst="rect">
            <a:avLst/>
          </a:prstGeom>
          <a:noFill/>
        </p:spPr>
        <p:txBody>
          <a:bodyPr wrap="square" rtlCol="0">
            <a:spAutoFit/>
          </a:bodyPr>
          <a:lstStyle/>
          <a:p>
            <a:r>
              <a:rPr lang="es-ES" sz="3600" dirty="0">
                <a:solidFill>
                  <a:srgbClr val="485C87"/>
                </a:solidFill>
                <a:latin typeface="Lucida Sans" panose="020B0602030504020204" pitchFamily="34" charset="77"/>
              </a:rPr>
              <a:t>Tipos de Objetivos</a:t>
            </a:r>
          </a:p>
        </p:txBody>
      </p:sp>
      <p:sp>
        <p:nvSpPr>
          <p:cNvPr id="3" name="CuadroTexto 2">
            <a:extLst>
              <a:ext uri="{FF2B5EF4-FFF2-40B4-BE49-F238E27FC236}">
                <a16:creationId xmlns:a16="http://schemas.microsoft.com/office/drawing/2014/main" id="{05A999E3-605C-B10D-9F00-49F36AC669A7}"/>
              </a:ext>
            </a:extLst>
          </p:cNvPr>
          <p:cNvSpPr txBox="1"/>
          <p:nvPr/>
        </p:nvSpPr>
        <p:spPr>
          <a:xfrm>
            <a:off x="222988" y="1472152"/>
            <a:ext cx="5612812" cy="4016484"/>
          </a:xfrm>
          <a:prstGeom prst="rect">
            <a:avLst/>
          </a:prstGeom>
          <a:noFill/>
        </p:spPr>
        <p:txBody>
          <a:bodyPr wrap="square" rtlCol="0">
            <a:spAutoFit/>
          </a:bodyPr>
          <a:lstStyle/>
          <a:p>
            <a:pPr marL="342900" indent="-342900" algn="just">
              <a:buClr>
                <a:srgbClr val="941914"/>
              </a:buClr>
              <a:buFont typeface="Wingdings" pitchFamily="2" charset="2"/>
              <a:buChar char="§"/>
            </a:pPr>
            <a:r>
              <a:rPr lang="es-ES" sz="1700" b="1" dirty="0">
                <a:solidFill>
                  <a:srgbClr val="485C87"/>
                </a:solidFill>
                <a:latin typeface="Lucida Sans" panose="020B0602030504020204" pitchFamily="34" charset="77"/>
              </a:rPr>
              <a:t>Según su jerarquía: </a:t>
            </a:r>
            <a:r>
              <a:rPr lang="es-ES" sz="1700" dirty="0">
                <a:solidFill>
                  <a:srgbClr val="000000"/>
                </a:solidFill>
                <a:latin typeface="Lucida Sans" panose="020B0602030504020204" pitchFamily="34" charset="77"/>
              </a:rPr>
              <a:t>En este caso, la clasificación se basa en el nivel de importancia del objetivo y su ámbito de actuación:</a:t>
            </a:r>
          </a:p>
          <a:p>
            <a:pPr algn="just">
              <a:buClr>
                <a:srgbClr val="941914"/>
              </a:buClr>
            </a:pPr>
            <a:endParaRPr lang="es-ES" sz="1700" dirty="0">
              <a:solidFill>
                <a:srgbClr val="000000"/>
              </a:solidFill>
              <a:latin typeface="Lucida Sans" panose="020B0602030504020204" pitchFamily="34" charset="77"/>
            </a:endParaRPr>
          </a:p>
          <a:p>
            <a:pPr marL="342900" indent="-342900" algn="just">
              <a:buClr>
                <a:srgbClr val="941914"/>
              </a:buClr>
              <a:buFont typeface="+mj-lt"/>
              <a:buAutoNum type="arabicPeriod"/>
            </a:pPr>
            <a:r>
              <a:rPr lang="es-ES" sz="1700" b="1" dirty="0">
                <a:solidFill>
                  <a:srgbClr val="941914"/>
                </a:solidFill>
                <a:latin typeface="Lucida Sans" panose="020B0602030504020204" pitchFamily="34" charset="77"/>
              </a:rPr>
              <a:t>Objetivos estratégicos: </a:t>
            </a:r>
            <a:r>
              <a:rPr lang="es-ES" sz="1700" dirty="0">
                <a:solidFill>
                  <a:srgbClr val="000000"/>
                </a:solidFill>
                <a:latin typeface="Lucida Sans" panose="020B0602030504020204" pitchFamily="34" charset="77"/>
              </a:rPr>
              <a:t>Estos son los objetivos generales de la empresa, que suelen ser marcados a largo plazo y formulados por los más altos directivos de la organización. Están unidos al crecimiento de la empresa de forma constante y muy alineados con su visión.</a:t>
            </a:r>
          </a:p>
          <a:p>
            <a:pPr marL="342900" indent="-342900" algn="just">
              <a:buClr>
                <a:srgbClr val="941914"/>
              </a:buClr>
              <a:buFont typeface="+mj-lt"/>
              <a:buAutoNum type="arabicPeriod"/>
            </a:pPr>
            <a:endParaRPr lang="es-ES" sz="1700" dirty="0">
              <a:solidFill>
                <a:srgbClr val="000000"/>
              </a:solidFill>
              <a:latin typeface="Lucida Sans" panose="020B0602030504020204" pitchFamily="34" charset="77"/>
            </a:endParaRPr>
          </a:p>
          <a:p>
            <a:pPr marL="342900" indent="-342900" algn="just">
              <a:buClr>
                <a:srgbClr val="941914"/>
              </a:buClr>
              <a:buFont typeface="+mj-lt"/>
              <a:buAutoNum type="arabicPeriod"/>
            </a:pPr>
            <a:r>
              <a:rPr lang="es-ES" sz="1700" b="1" dirty="0">
                <a:solidFill>
                  <a:srgbClr val="941914"/>
                </a:solidFill>
                <a:latin typeface="Lucida Sans" panose="020B0602030504020204" pitchFamily="34" charset="77"/>
              </a:rPr>
              <a:t>Objetivos tácticos: </a:t>
            </a:r>
            <a:r>
              <a:rPr lang="es-ES" sz="1700" dirty="0">
                <a:solidFill>
                  <a:srgbClr val="000000"/>
                </a:solidFill>
                <a:latin typeface="Lucida Sans" panose="020B0602030504020204" pitchFamily="34" charset="77"/>
              </a:rPr>
              <a:t>Son los objetivos de cada departamento de la organización. También formulados desde los altos cargos, están destinados a alcanzar los objetivos estratégicos.</a:t>
            </a:r>
          </a:p>
        </p:txBody>
      </p:sp>
      <p:sp>
        <p:nvSpPr>
          <p:cNvPr id="4" name="CuadroTexto 3">
            <a:extLst>
              <a:ext uri="{FF2B5EF4-FFF2-40B4-BE49-F238E27FC236}">
                <a16:creationId xmlns:a16="http://schemas.microsoft.com/office/drawing/2014/main" id="{98C900A0-536E-DF7F-A472-0AFF2FEA61A7}"/>
              </a:ext>
            </a:extLst>
          </p:cNvPr>
          <p:cNvSpPr txBox="1"/>
          <p:nvPr/>
        </p:nvSpPr>
        <p:spPr>
          <a:xfrm>
            <a:off x="6096000" y="1472152"/>
            <a:ext cx="5750425" cy="1400383"/>
          </a:xfrm>
          <a:prstGeom prst="rect">
            <a:avLst/>
          </a:prstGeom>
          <a:noFill/>
        </p:spPr>
        <p:txBody>
          <a:bodyPr wrap="square" rtlCol="0">
            <a:spAutoFit/>
          </a:bodyPr>
          <a:lstStyle/>
          <a:p>
            <a:pPr marL="342900" indent="-342900" algn="just">
              <a:buClr>
                <a:srgbClr val="941914"/>
              </a:buClr>
              <a:buFont typeface="+mj-lt"/>
              <a:buAutoNum type="arabicPeriod" startAt="3"/>
            </a:pPr>
            <a:r>
              <a:rPr lang="es-ES" sz="1700" b="1" dirty="0">
                <a:solidFill>
                  <a:srgbClr val="941914"/>
                </a:solidFill>
                <a:latin typeface="Lucida Sans" panose="020B0602030504020204" pitchFamily="34" charset="77"/>
              </a:rPr>
              <a:t>Objetivos operacionales: </a:t>
            </a:r>
            <a:r>
              <a:rPr lang="es-ES" sz="1700" dirty="0">
                <a:solidFill>
                  <a:srgbClr val="000000"/>
                </a:solidFill>
                <a:latin typeface="Lucida Sans" panose="020B0602030504020204" pitchFamily="34" charset="77"/>
              </a:rPr>
              <a:t>Son los objetivos específicos de cada trabajador en concreto; por tanto, los formula el encargado de cada departamento. Están destinados a lograr el cumplimiento de los objetivos tácticos.</a:t>
            </a:r>
          </a:p>
        </p:txBody>
      </p:sp>
      <p:pic>
        <p:nvPicPr>
          <p:cNvPr id="10" name="Imagen 9">
            <a:extLst>
              <a:ext uri="{FF2B5EF4-FFF2-40B4-BE49-F238E27FC236}">
                <a16:creationId xmlns:a16="http://schemas.microsoft.com/office/drawing/2014/main" id="{4550560C-7F3C-008C-BC9E-61F6638F93B7}"/>
              </a:ext>
            </a:extLst>
          </p:cNvPr>
          <p:cNvPicPr>
            <a:picLocks noChangeAspect="1"/>
          </p:cNvPicPr>
          <p:nvPr/>
        </p:nvPicPr>
        <p:blipFill>
          <a:blip r:embed="rId2"/>
          <a:stretch>
            <a:fillRect/>
          </a:stretch>
        </p:blipFill>
        <p:spPr>
          <a:xfrm>
            <a:off x="7535465" y="3018290"/>
            <a:ext cx="2902743" cy="2418952"/>
          </a:xfrm>
          <a:prstGeom prst="rect">
            <a:avLst/>
          </a:prstGeom>
        </p:spPr>
      </p:pic>
      <p:pic>
        <p:nvPicPr>
          <p:cNvPr id="6" name="Imagen 5"/>
          <p:cNvPicPr>
            <a:picLocks noChangeAspect="1"/>
          </p:cNvPicPr>
          <p:nvPr/>
        </p:nvPicPr>
        <p:blipFill>
          <a:blip r:embed="rId3"/>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40946815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A23CD3-11B5-5EAF-A823-8BD8930381E6}"/>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2F63A804-7E16-51B1-5271-153D247919ED}"/>
              </a:ext>
            </a:extLst>
          </p:cNvPr>
          <p:cNvSpPr txBox="1"/>
          <p:nvPr/>
        </p:nvSpPr>
        <p:spPr>
          <a:xfrm>
            <a:off x="222988" y="825821"/>
            <a:ext cx="7052153" cy="646331"/>
          </a:xfrm>
          <a:prstGeom prst="rect">
            <a:avLst/>
          </a:prstGeom>
          <a:noFill/>
        </p:spPr>
        <p:txBody>
          <a:bodyPr wrap="square" rtlCol="0">
            <a:spAutoFit/>
          </a:bodyPr>
          <a:lstStyle/>
          <a:p>
            <a:r>
              <a:rPr lang="es-ES" sz="3600" dirty="0">
                <a:solidFill>
                  <a:srgbClr val="485C87"/>
                </a:solidFill>
                <a:latin typeface="Lucida Sans" panose="020B0602030504020204" pitchFamily="34" charset="77"/>
              </a:rPr>
              <a:t>Tipos de Objetivos</a:t>
            </a:r>
          </a:p>
        </p:txBody>
      </p:sp>
      <p:pic>
        <p:nvPicPr>
          <p:cNvPr id="5" name="Imagen 4">
            <a:extLst>
              <a:ext uri="{FF2B5EF4-FFF2-40B4-BE49-F238E27FC236}">
                <a16:creationId xmlns:a16="http://schemas.microsoft.com/office/drawing/2014/main" id="{036D4B42-55A4-C519-CDAE-2585A91F81CB}"/>
              </a:ext>
            </a:extLst>
          </p:cNvPr>
          <p:cNvPicPr>
            <a:picLocks noChangeAspect="1"/>
          </p:cNvPicPr>
          <p:nvPr/>
        </p:nvPicPr>
        <p:blipFill>
          <a:blip r:embed="rId2"/>
          <a:stretch>
            <a:fillRect/>
          </a:stretch>
        </p:blipFill>
        <p:spPr>
          <a:xfrm>
            <a:off x="-1" y="1779622"/>
            <a:ext cx="6096001" cy="4044381"/>
          </a:xfrm>
          <a:prstGeom prst="rect">
            <a:avLst/>
          </a:prstGeom>
        </p:spPr>
      </p:pic>
      <p:sp>
        <p:nvSpPr>
          <p:cNvPr id="6" name="CuadroTexto 5">
            <a:extLst>
              <a:ext uri="{FF2B5EF4-FFF2-40B4-BE49-F238E27FC236}">
                <a16:creationId xmlns:a16="http://schemas.microsoft.com/office/drawing/2014/main" id="{19C84105-9515-73E4-AC38-D0804BE9718F}"/>
              </a:ext>
            </a:extLst>
          </p:cNvPr>
          <p:cNvSpPr txBox="1"/>
          <p:nvPr/>
        </p:nvSpPr>
        <p:spPr>
          <a:xfrm>
            <a:off x="6307037" y="1779622"/>
            <a:ext cx="5557249" cy="2970044"/>
          </a:xfrm>
          <a:prstGeom prst="rect">
            <a:avLst/>
          </a:prstGeom>
          <a:noFill/>
        </p:spPr>
        <p:txBody>
          <a:bodyPr wrap="square" rtlCol="0">
            <a:spAutoFit/>
          </a:bodyPr>
          <a:lstStyle/>
          <a:p>
            <a:pPr marL="342900" indent="-342900" algn="just">
              <a:buClr>
                <a:srgbClr val="941914"/>
              </a:buClr>
              <a:buFont typeface="Wingdings" pitchFamily="2" charset="2"/>
              <a:buChar char="§"/>
            </a:pPr>
            <a:r>
              <a:rPr lang="es-ES" sz="1700" b="1" i="0" dirty="0">
                <a:solidFill>
                  <a:srgbClr val="485C87"/>
                </a:solidFill>
                <a:effectLst/>
                <a:latin typeface="Lucida Sans" panose="020B0602030504020204" pitchFamily="34" charset="77"/>
              </a:rPr>
              <a:t>Según su medición:</a:t>
            </a:r>
            <a:endParaRPr lang="es-ES" sz="1700" b="1" dirty="0">
              <a:solidFill>
                <a:srgbClr val="000000"/>
              </a:solidFill>
              <a:latin typeface="Lucida Sans" panose="020B0602030504020204" pitchFamily="34" charset="77"/>
            </a:endParaRPr>
          </a:p>
          <a:p>
            <a:pPr marL="342900" indent="-342900" algn="just">
              <a:buClr>
                <a:srgbClr val="941914"/>
              </a:buClr>
              <a:buFont typeface="+mj-lt"/>
              <a:buAutoNum type="arabicPeriod"/>
            </a:pPr>
            <a:endParaRPr lang="es-ES" sz="1700" b="1" dirty="0">
              <a:solidFill>
                <a:srgbClr val="941914"/>
              </a:solidFill>
              <a:latin typeface="Lucida Sans" panose="020B0602030504020204" pitchFamily="34" charset="77"/>
            </a:endParaRPr>
          </a:p>
          <a:p>
            <a:pPr marL="342900" indent="-342900" algn="just">
              <a:buClr>
                <a:srgbClr val="941914"/>
              </a:buClr>
              <a:buFont typeface="+mj-lt"/>
              <a:buAutoNum type="arabicPeriod"/>
            </a:pPr>
            <a:r>
              <a:rPr lang="es-ES" sz="1700" b="1" dirty="0">
                <a:solidFill>
                  <a:srgbClr val="941914"/>
                </a:solidFill>
                <a:latin typeface="Lucida Sans" panose="020B0602030504020204" pitchFamily="34" charset="77"/>
              </a:rPr>
              <a:t>Objetivos cuantitativos: </a:t>
            </a:r>
            <a:r>
              <a:rPr lang="es-ES" sz="1700" dirty="0">
                <a:solidFill>
                  <a:srgbClr val="000000"/>
                </a:solidFill>
                <a:latin typeface="Lucida Sans" panose="020B0602030504020204" pitchFamily="34" charset="77"/>
              </a:rPr>
              <a:t>son aquellos que se miden en cantidades. Suelen ser de corto plazo y casi siempre son objetivos específicos.</a:t>
            </a:r>
          </a:p>
          <a:p>
            <a:pPr marL="342900" indent="-342900" algn="just">
              <a:buClr>
                <a:srgbClr val="941914"/>
              </a:buClr>
              <a:buFont typeface="+mj-lt"/>
              <a:buAutoNum type="arabicPeriod"/>
            </a:pPr>
            <a:r>
              <a:rPr lang="es-ES" sz="1700" b="1" dirty="0">
                <a:solidFill>
                  <a:srgbClr val="941914"/>
                </a:solidFill>
                <a:latin typeface="Lucida Sans" panose="020B0602030504020204" pitchFamily="34" charset="77"/>
              </a:rPr>
              <a:t>Objetivos cualitativos: </a:t>
            </a:r>
            <a:r>
              <a:rPr lang="es-ES" sz="1700" dirty="0">
                <a:solidFill>
                  <a:srgbClr val="000000"/>
                </a:solidFill>
                <a:latin typeface="Lucida Sans" panose="020B0602030504020204" pitchFamily="34" charset="77"/>
              </a:rPr>
              <a:t>son los que tienen que ver mayormente con la imagen de marca o el posicionamiento de la empresa. Suelen ser a mediano o largo plazo. Se logran gracias a la consecución de varios objetivos específicos a lo largo del tiempo.</a:t>
            </a:r>
          </a:p>
        </p:txBody>
      </p:sp>
      <p:pic>
        <p:nvPicPr>
          <p:cNvPr id="7" name="Imagen 6"/>
          <p:cNvPicPr>
            <a:picLocks noChangeAspect="1"/>
          </p:cNvPicPr>
          <p:nvPr/>
        </p:nvPicPr>
        <p:blipFill>
          <a:blip r:embed="rId3"/>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22378299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A781A1-4064-C7C2-2C74-15DAEC01CC09}"/>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E4981FAE-F5B7-4180-B9FC-CCDA5A5AB798}"/>
              </a:ext>
            </a:extLst>
          </p:cNvPr>
          <p:cNvSpPr txBox="1"/>
          <p:nvPr/>
        </p:nvSpPr>
        <p:spPr>
          <a:xfrm>
            <a:off x="222988" y="825821"/>
            <a:ext cx="7052153" cy="646331"/>
          </a:xfrm>
          <a:prstGeom prst="rect">
            <a:avLst/>
          </a:prstGeom>
          <a:noFill/>
        </p:spPr>
        <p:txBody>
          <a:bodyPr wrap="square" rtlCol="0">
            <a:spAutoFit/>
          </a:bodyPr>
          <a:lstStyle/>
          <a:p>
            <a:r>
              <a:rPr lang="es-ES" sz="3600" dirty="0">
                <a:solidFill>
                  <a:srgbClr val="485C87"/>
                </a:solidFill>
                <a:latin typeface="Lucida Sans" panose="020B0602030504020204" pitchFamily="34" charset="77"/>
              </a:rPr>
              <a:t>Características</a:t>
            </a:r>
          </a:p>
        </p:txBody>
      </p:sp>
      <p:sp>
        <p:nvSpPr>
          <p:cNvPr id="3" name="CuadroTexto 2">
            <a:extLst>
              <a:ext uri="{FF2B5EF4-FFF2-40B4-BE49-F238E27FC236}">
                <a16:creationId xmlns:a16="http://schemas.microsoft.com/office/drawing/2014/main" id="{648C39A9-E765-4137-AD04-695ACD7F139D}"/>
              </a:ext>
            </a:extLst>
          </p:cNvPr>
          <p:cNvSpPr txBox="1"/>
          <p:nvPr/>
        </p:nvSpPr>
        <p:spPr>
          <a:xfrm>
            <a:off x="222988" y="2232783"/>
            <a:ext cx="5541375" cy="2862322"/>
          </a:xfrm>
          <a:prstGeom prst="rect">
            <a:avLst/>
          </a:prstGeom>
          <a:noFill/>
        </p:spPr>
        <p:txBody>
          <a:bodyPr wrap="square" rtlCol="0">
            <a:spAutoFit/>
          </a:bodyPr>
          <a:lstStyle/>
          <a:p>
            <a:pPr marL="342900" indent="-342900" algn="just">
              <a:buClr>
                <a:srgbClr val="941914"/>
              </a:buClr>
              <a:buFont typeface="Wingdings" pitchFamily="2" charset="2"/>
              <a:buChar char="§"/>
            </a:pPr>
            <a:r>
              <a:rPr lang="en-US" sz="3600" b="1" dirty="0">
                <a:solidFill>
                  <a:srgbClr val="941914"/>
                </a:solidFill>
                <a:latin typeface="Lucida Sans" panose="020B0602030504020204" pitchFamily="34" charset="77"/>
              </a:rPr>
              <a:t>S</a:t>
            </a:r>
            <a:r>
              <a:rPr lang="en-US" sz="3600" b="1" dirty="0">
                <a:solidFill>
                  <a:srgbClr val="485C87"/>
                </a:solidFill>
                <a:latin typeface="Lucida Sans" panose="020B0602030504020204" pitchFamily="34" charset="77"/>
              </a:rPr>
              <a:t>  	Specific		</a:t>
            </a:r>
          </a:p>
          <a:p>
            <a:pPr marL="342900" indent="-342900" algn="just">
              <a:buClr>
                <a:srgbClr val="941914"/>
              </a:buClr>
              <a:buFont typeface="Wingdings" pitchFamily="2" charset="2"/>
              <a:buChar char="§"/>
            </a:pPr>
            <a:r>
              <a:rPr lang="en-US" sz="3600" b="1" dirty="0">
                <a:solidFill>
                  <a:srgbClr val="941914"/>
                </a:solidFill>
                <a:latin typeface="Lucida Sans" panose="020B0602030504020204" pitchFamily="34" charset="77"/>
              </a:rPr>
              <a:t>M</a:t>
            </a:r>
            <a:r>
              <a:rPr lang="en-US" sz="3600" b="1" dirty="0">
                <a:solidFill>
                  <a:srgbClr val="485C87"/>
                </a:solidFill>
                <a:latin typeface="Lucida Sans" panose="020B0602030504020204" pitchFamily="34" charset="77"/>
              </a:rPr>
              <a:t>	Measurable		</a:t>
            </a:r>
          </a:p>
          <a:p>
            <a:pPr marL="342900" indent="-342900" algn="just">
              <a:buClr>
                <a:srgbClr val="941914"/>
              </a:buClr>
              <a:buFont typeface="Wingdings" pitchFamily="2" charset="2"/>
              <a:buChar char="§"/>
            </a:pPr>
            <a:r>
              <a:rPr lang="en-US" sz="3600" b="1" dirty="0">
                <a:solidFill>
                  <a:srgbClr val="941914"/>
                </a:solidFill>
                <a:latin typeface="Lucida Sans" panose="020B0602030504020204" pitchFamily="34" charset="77"/>
              </a:rPr>
              <a:t>A</a:t>
            </a:r>
            <a:r>
              <a:rPr lang="en-US" sz="3600" b="1" dirty="0">
                <a:solidFill>
                  <a:srgbClr val="485C87"/>
                </a:solidFill>
                <a:latin typeface="Lucida Sans" panose="020B0602030504020204" pitchFamily="34" charset="77"/>
              </a:rPr>
              <a:t> 	Agree		</a:t>
            </a:r>
          </a:p>
          <a:p>
            <a:pPr marL="342900" indent="-342900" algn="just">
              <a:buClr>
                <a:srgbClr val="941914"/>
              </a:buClr>
              <a:buFont typeface="Wingdings" pitchFamily="2" charset="2"/>
              <a:buChar char="§"/>
            </a:pPr>
            <a:r>
              <a:rPr lang="en-US" sz="3600" b="1" dirty="0">
                <a:solidFill>
                  <a:srgbClr val="941914"/>
                </a:solidFill>
                <a:latin typeface="Lucida Sans" panose="020B0602030504020204" pitchFamily="34" charset="77"/>
              </a:rPr>
              <a:t>R</a:t>
            </a:r>
            <a:r>
              <a:rPr lang="en-US" sz="3600" b="1" dirty="0">
                <a:solidFill>
                  <a:srgbClr val="485C87"/>
                </a:solidFill>
                <a:latin typeface="Lucida Sans" panose="020B0602030504020204" pitchFamily="34" charset="77"/>
              </a:rPr>
              <a:t>	Relevant/Realistic</a:t>
            </a:r>
          </a:p>
          <a:p>
            <a:pPr marL="342900" indent="-342900" algn="just">
              <a:buClr>
                <a:srgbClr val="941914"/>
              </a:buClr>
              <a:buFont typeface="Wingdings" pitchFamily="2" charset="2"/>
              <a:buChar char="§"/>
            </a:pPr>
            <a:r>
              <a:rPr lang="en-US" sz="3600" b="1" dirty="0">
                <a:solidFill>
                  <a:srgbClr val="941914"/>
                </a:solidFill>
                <a:latin typeface="Lucida Sans" panose="020B0602030504020204" pitchFamily="34" charset="77"/>
              </a:rPr>
              <a:t>T</a:t>
            </a:r>
            <a:r>
              <a:rPr lang="en-US" sz="3600" b="1" dirty="0">
                <a:solidFill>
                  <a:srgbClr val="485C87"/>
                </a:solidFill>
                <a:latin typeface="Lucida Sans" panose="020B0602030504020204" pitchFamily="34" charset="77"/>
              </a:rPr>
              <a:t> 	Time bound</a:t>
            </a:r>
            <a:endParaRPr lang="es-ES" sz="3600" dirty="0">
              <a:solidFill>
                <a:srgbClr val="000000"/>
              </a:solidFill>
              <a:latin typeface="Lucida Sans" panose="020B0602030504020204" pitchFamily="34" charset="77"/>
            </a:endParaRPr>
          </a:p>
        </p:txBody>
      </p:sp>
      <p:sp>
        <p:nvSpPr>
          <p:cNvPr id="4" name="CuadroTexto 3">
            <a:extLst>
              <a:ext uri="{FF2B5EF4-FFF2-40B4-BE49-F238E27FC236}">
                <a16:creationId xmlns:a16="http://schemas.microsoft.com/office/drawing/2014/main" id="{D6973F07-81A8-D6E5-3FC7-46B6D57FE222}"/>
              </a:ext>
            </a:extLst>
          </p:cNvPr>
          <p:cNvSpPr txBox="1"/>
          <p:nvPr/>
        </p:nvSpPr>
        <p:spPr>
          <a:xfrm>
            <a:off x="5873400" y="2232783"/>
            <a:ext cx="5750425" cy="2970044"/>
          </a:xfrm>
          <a:prstGeom prst="rect">
            <a:avLst/>
          </a:prstGeom>
          <a:noFill/>
        </p:spPr>
        <p:txBody>
          <a:bodyPr wrap="square" rtlCol="0">
            <a:spAutoFit/>
          </a:bodyPr>
          <a:lstStyle/>
          <a:p>
            <a:pPr marL="342900" indent="-342900" algn="just">
              <a:buClr>
                <a:srgbClr val="941914"/>
              </a:buClr>
              <a:buFont typeface="Wingdings" pitchFamily="2" charset="2"/>
              <a:buChar char="§"/>
            </a:pPr>
            <a:r>
              <a:rPr lang="es-ES" sz="1700" b="1" dirty="0">
                <a:solidFill>
                  <a:srgbClr val="941914"/>
                </a:solidFill>
                <a:latin typeface="Lucida Sans" panose="020B0602030504020204" pitchFamily="34" charset="77"/>
              </a:rPr>
              <a:t>Específicos:</a:t>
            </a:r>
            <a:r>
              <a:rPr lang="es-ES" sz="1700" b="1" dirty="0">
                <a:solidFill>
                  <a:srgbClr val="485C87"/>
                </a:solidFill>
                <a:latin typeface="Lucida Sans" panose="020B0602030504020204" pitchFamily="34" charset="77"/>
              </a:rPr>
              <a:t> </a:t>
            </a:r>
            <a:r>
              <a:rPr lang="es-ES" sz="1700" dirty="0">
                <a:solidFill>
                  <a:srgbClr val="000000"/>
                </a:solidFill>
                <a:latin typeface="Lucida Sans" panose="020B0602030504020204" pitchFamily="34" charset="77"/>
              </a:rPr>
              <a:t>Deben ser claros y específicos para evitar ambigüedades.</a:t>
            </a:r>
          </a:p>
          <a:p>
            <a:pPr marL="342900" indent="-342900" algn="just">
              <a:buClr>
                <a:srgbClr val="941914"/>
              </a:buClr>
              <a:buFont typeface="Wingdings" pitchFamily="2" charset="2"/>
              <a:buChar char="§"/>
            </a:pPr>
            <a:r>
              <a:rPr lang="es-ES" sz="1700" b="1" dirty="0">
                <a:solidFill>
                  <a:srgbClr val="941914"/>
                </a:solidFill>
                <a:latin typeface="Lucida Sans" panose="020B0602030504020204" pitchFamily="34" charset="77"/>
              </a:rPr>
              <a:t>Medibles:</a:t>
            </a:r>
            <a:r>
              <a:rPr lang="es-ES" sz="1700" b="1" dirty="0">
                <a:solidFill>
                  <a:srgbClr val="485C87"/>
                </a:solidFill>
                <a:latin typeface="Lucida Sans" panose="020B0602030504020204" pitchFamily="34" charset="77"/>
              </a:rPr>
              <a:t> </a:t>
            </a:r>
            <a:r>
              <a:rPr lang="es-ES" sz="1700" dirty="0">
                <a:solidFill>
                  <a:srgbClr val="000000"/>
                </a:solidFill>
                <a:latin typeface="Lucida Sans" panose="020B0602030504020204" pitchFamily="34" charset="77"/>
              </a:rPr>
              <a:t>Se deben poder medir para evaluar el progreso.</a:t>
            </a:r>
          </a:p>
          <a:p>
            <a:pPr marL="342900" indent="-342900" algn="just">
              <a:buClr>
                <a:srgbClr val="941914"/>
              </a:buClr>
              <a:buFont typeface="Wingdings" pitchFamily="2" charset="2"/>
              <a:buChar char="§"/>
            </a:pPr>
            <a:r>
              <a:rPr lang="es-ES" sz="1700" b="1" dirty="0">
                <a:solidFill>
                  <a:srgbClr val="941914"/>
                </a:solidFill>
                <a:latin typeface="Lucida Sans" panose="020B0602030504020204" pitchFamily="34" charset="77"/>
              </a:rPr>
              <a:t>Alcanzables: </a:t>
            </a:r>
            <a:r>
              <a:rPr lang="es-ES" sz="1700" dirty="0">
                <a:solidFill>
                  <a:srgbClr val="000000"/>
                </a:solidFill>
                <a:latin typeface="Lucida Sans" panose="020B0602030504020204" pitchFamily="34" charset="77"/>
              </a:rPr>
              <a:t>Aunque desafiantes, deben ser realistas y alcanzables.</a:t>
            </a:r>
          </a:p>
          <a:p>
            <a:pPr marL="342900" indent="-342900" algn="just">
              <a:buClr>
                <a:srgbClr val="941914"/>
              </a:buClr>
              <a:buFont typeface="Wingdings" pitchFamily="2" charset="2"/>
              <a:buChar char="§"/>
            </a:pPr>
            <a:r>
              <a:rPr lang="es-ES" sz="1700" b="1" dirty="0">
                <a:solidFill>
                  <a:srgbClr val="941914"/>
                </a:solidFill>
                <a:latin typeface="Lucida Sans" panose="020B0602030504020204" pitchFamily="34" charset="77"/>
              </a:rPr>
              <a:t>Relevantes:</a:t>
            </a:r>
            <a:r>
              <a:rPr lang="es-ES" sz="1700" b="1" dirty="0">
                <a:solidFill>
                  <a:srgbClr val="485C87"/>
                </a:solidFill>
                <a:latin typeface="Lucida Sans" panose="020B0602030504020204" pitchFamily="34" charset="77"/>
              </a:rPr>
              <a:t> </a:t>
            </a:r>
            <a:r>
              <a:rPr lang="es-ES" sz="1700" dirty="0">
                <a:solidFill>
                  <a:srgbClr val="000000"/>
                </a:solidFill>
                <a:latin typeface="Lucida Sans" panose="020B0602030504020204" pitchFamily="34" charset="77"/>
              </a:rPr>
              <a:t>Deben estar alineados con la visión y la misión.</a:t>
            </a:r>
          </a:p>
          <a:p>
            <a:pPr marL="342900" indent="-342900" algn="just">
              <a:buClr>
                <a:srgbClr val="941914"/>
              </a:buClr>
              <a:buFont typeface="Wingdings" pitchFamily="2" charset="2"/>
              <a:buChar char="§"/>
            </a:pPr>
            <a:r>
              <a:rPr lang="es-ES" sz="1700" b="1" dirty="0">
                <a:solidFill>
                  <a:srgbClr val="941914"/>
                </a:solidFill>
                <a:latin typeface="Lucida Sans" panose="020B0602030504020204" pitchFamily="34" charset="77"/>
              </a:rPr>
              <a:t>Temporales:</a:t>
            </a:r>
            <a:r>
              <a:rPr lang="es-ES" sz="1700" b="1" dirty="0">
                <a:solidFill>
                  <a:srgbClr val="485C87"/>
                </a:solidFill>
                <a:latin typeface="Lucida Sans" panose="020B0602030504020204" pitchFamily="34" charset="77"/>
              </a:rPr>
              <a:t> </a:t>
            </a:r>
            <a:r>
              <a:rPr lang="es-ES" sz="1700" dirty="0">
                <a:solidFill>
                  <a:srgbClr val="000000"/>
                </a:solidFill>
                <a:latin typeface="Lucida Sans" panose="020B0602030504020204" pitchFamily="34" charset="77"/>
              </a:rPr>
              <a:t>Se deben establecer plazos para crear un sentido de urgencia y focalizar los esfuerzos.</a:t>
            </a:r>
          </a:p>
        </p:txBody>
      </p:sp>
      <p:sp>
        <p:nvSpPr>
          <p:cNvPr id="7" name="CuadroTexto 6">
            <a:extLst>
              <a:ext uri="{FF2B5EF4-FFF2-40B4-BE49-F238E27FC236}">
                <a16:creationId xmlns:a16="http://schemas.microsoft.com/office/drawing/2014/main" id="{020CA302-9882-5476-0B55-AF1294B289F5}"/>
              </a:ext>
            </a:extLst>
          </p:cNvPr>
          <p:cNvSpPr txBox="1"/>
          <p:nvPr/>
        </p:nvSpPr>
        <p:spPr>
          <a:xfrm>
            <a:off x="222988" y="1472152"/>
            <a:ext cx="11400837" cy="646331"/>
          </a:xfrm>
          <a:prstGeom prst="rect">
            <a:avLst/>
          </a:prstGeom>
          <a:noFill/>
        </p:spPr>
        <p:txBody>
          <a:bodyPr wrap="square" rtlCol="0">
            <a:spAutoFit/>
          </a:bodyPr>
          <a:lstStyle/>
          <a:p>
            <a:pPr algn="just">
              <a:buClr>
                <a:srgbClr val="941914"/>
              </a:buClr>
            </a:pPr>
            <a:r>
              <a:rPr lang="es-ES" sz="1700" b="1" dirty="0">
                <a:solidFill>
                  <a:srgbClr val="941914"/>
                </a:solidFill>
                <a:latin typeface="Lucida Sans" panose="020B0602030504020204" pitchFamily="34" charset="77"/>
              </a:rPr>
              <a:t>Smart </a:t>
            </a:r>
            <a:r>
              <a:rPr lang="es-ES" sz="1700" b="1" dirty="0" err="1">
                <a:solidFill>
                  <a:srgbClr val="941914"/>
                </a:solidFill>
                <a:latin typeface="Lucida Sans" panose="020B0602030504020204" pitchFamily="34" charset="77"/>
              </a:rPr>
              <a:t>Goals</a:t>
            </a:r>
            <a:r>
              <a:rPr lang="es-ES" sz="1700" b="1" dirty="0">
                <a:solidFill>
                  <a:srgbClr val="941914"/>
                </a:solidFill>
                <a:latin typeface="Lucida Sans" panose="020B0602030504020204" pitchFamily="34" charset="77"/>
              </a:rPr>
              <a:t>:</a:t>
            </a:r>
            <a:r>
              <a:rPr lang="es-ES" dirty="0">
                <a:solidFill>
                  <a:srgbClr val="000000"/>
                </a:solidFill>
                <a:latin typeface="Lucida Sans" panose="020B0602030504020204" pitchFamily="34" charset="77"/>
              </a:rPr>
              <a:t> Es un acrónimo inglés y sirve para marcar principios que ayuden a clarificar y estipular adecuadamente los objetivos.</a:t>
            </a:r>
          </a:p>
        </p:txBody>
      </p:sp>
      <p:sp>
        <p:nvSpPr>
          <p:cNvPr id="8" name="CuadroTexto 7">
            <a:extLst>
              <a:ext uri="{FF2B5EF4-FFF2-40B4-BE49-F238E27FC236}">
                <a16:creationId xmlns:a16="http://schemas.microsoft.com/office/drawing/2014/main" id="{C7E07DDD-5028-F708-D48A-61DA0BBADA11}"/>
              </a:ext>
            </a:extLst>
          </p:cNvPr>
          <p:cNvSpPr txBox="1"/>
          <p:nvPr/>
        </p:nvSpPr>
        <p:spPr>
          <a:xfrm>
            <a:off x="222988" y="5317127"/>
            <a:ext cx="11400837" cy="923330"/>
          </a:xfrm>
          <a:prstGeom prst="rect">
            <a:avLst/>
          </a:prstGeom>
          <a:noFill/>
        </p:spPr>
        <p:txBody>
          <a:bodyPr wrap="square" rtlCol="0">
            <a:spAutoFit/>
          </a:bodyPr>
          <a:lstStyle/>
          <a:p>
            <a:pPr algn="just">
              <a:buClr>
                <a:srgbClr val="941914"/>
              </a:buClr>
            </a:pPr>
            <a:r>
              <a:rPr lang="es-ES" b="1" dirty="0">
                <a:solidFill>
                  <a:srgbClr val="485C87"/>
                </a:solidFill>
                <a:latin typeface="Lucida Sans" panose="020B0602030504020204" pitchFamily="34" charset="77"/>
              </a:rPr>
              <a:t>Ejemplo:</a:t>
            </a:r>
            <a:endParaRPr lang="es-ES" b="1" dirty="0">
              <a:solidFill>
                <a:srgbClr val="941914"/>
              </a:solidFill>
              <a:latin typeface="Lucida Sans" panose="020B0602030504020204" pitchFamily="34" charset="77"/>
            </a:endParaRPr>
          </a:p>
          <a:p>
            <a:pPr algn="just">
              <a:buClr>
                <a:srgbClr val="941914"/>
              </a:buClr>
            </a:pPr>
            <a:r>
              <a:rPr lang="es-ES" b="1" dirty="0">
                <a:solidFill>
                  <a:srgbClr val="941914"/>
                </a:solidFill>
                <a:latin typeface="Lucida Sans" panose="020B0602030504020204" pitchFamily="34" charset="77"/>
              </a:rPr>
              <a:t>Visión:</a:t>
            </a:r>
            <a:r>
              <a:rPr lang="es-ES" dirty="0">
                <a:solidFill>
                  <a:srgbClr val="000000"/>
                </a:solidFill>
                <a:latin typeface="Lucida Sans" panose="020B0602030504020204" pitchFamily="34" charset="77"/>
              </a:rPr>
              <a:t> Ser la empresa líder en innovación sostenible.</a:t>
            </a:r>
          </a:p>
          <a:p>
            <a:pPr algn="just">
              <a:buClr>
                <a:srgbClr val="941914"/>
              </a:buClr>
            </a:pPr>
            <a:r>
              <a:rPr lang="es-ES" b="1" dirty="0">
                <a:solidFill>
                  <a:srgbClr val="941914"/>
                </a:solidFill>
                <a:latin typeface="Lucida Sans" panose="020B0602030504020204" pitchFamily="34" charset="77"/>
              </a:rPr>
              <a:t>Objetivo Estratégico: </a:t>
            </a:r>
            <a:r>
              <a:rPr lang="es-ES" dirty="0">
                <a:solidFill>
                  <a:srgbClr val="000000"/>
                </a:solidFill>
                <a:latin typeface="Lucida Sans" panose="020B0602030504020204" pitchFamily="34" charset="77"/>
              </a:rPr>
              <a:t>Incrementar la inversión en I+D en un 20% durante los próximos tres</a:t>
            </a:r>
          </a:p>
        </p:txBody>
      </p:sp>
      <p:pic>
        <p:nvPicPr>
          <p:cNvPr id="9" name="Imagen 8"/>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24229175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jetivos SMART para Plan de Marketing   ¿Qué son">
            <a:hlinkClick r:id="" action="ppaction://media"/>
            <a:extLst>
              <a:ext uri="{FF2B5EF4-FFF2-40B4-BE49-F238E27FC236}">
                <a16:creationId xmlns:a16="http://schemas.microsoft.com/office/drawing/2014/main" id="{4072F77D-F199-1EBD-FFAD-9DD7B388B1B5}"/>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305611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800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7E9957-2C29-A0D5-2F54-01E445C09D58}"/>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F1F869D4-A452-CDAF-8030-63F1B90A9129}"/>
              </a:ext>
            </a:extLst>
          </p:cNvPr>
          <p:cNvSpPr txBox="1"/>
          <p:nvPr/>
        </p:nvSpPr>
        <p:spPr>
          <a:xfrm>
            <a:off x="222988" y="825821"/>
            <a:ext cx="7052153" cy="646331"/>
          </a:xfrm>
          <a:prstGeom prst="rect">
            <a:avLst/>
          </a:prstGeom>
          <a:noFill/>
        </p:spPr>
        <p:txBody>
          <a:bodyPr wrap="square" rtlCol="0">
            <a:spAutoFit/>
          </a:bodyPr>
          <a:lstStyle/>
          <a:p>
            <a:r>
              <a:rPr lang="es-ES" sz="3600" dirty="0">
                <a:solidFill>
                  <a:srgbClr val="485C87"/>
                </a:solidFill>
                <a:latin typeface="Lucida Sans" panose="020B0602030504020204" pitchFamily="34" charset="77"/>
              </a:rPr>
              <a:t>Objetivos Corporativos</a:t>
            </a:r>
            <a:endParaRPr lang="es-ES_tradnl" sz="3600" dirty="0">
              <a:solidFill>
                <a:srgbClr val="485C87"/>
              </a:solidFill>
              <a:latin typeface="Lucida Sans" panose="020B0602030504020204" pitchFamily="34" charset="77"/>
            </a:endParaRPr>
          </a:p>
        </p:txBody>
      </p:sp>
      <p:sp>
        <p:nvSpPr>
          <p:cNvPr id="3" name="CuadroTexto 2">
            <a:extLst>
              <a:ext uri="{FF2B5EF4-FFF2-40B4-BE49-F238E27FC236}">
                <a16:creationId xmlns:a16="http://schemas.microsoft.com/office/drawing/2014/main" id="{358164A1-CE57-B2D1-3BAA-A47E7136864E}"/>
              </a:ext>
            </a:extLst>
          </p:cNvPr>
          <p:cNvSpPr txBox="1"/>
          <p:nvPr/>
        </p:nvSpPr>
        <p:spPr>
          <a:xfrm>
            <a:off x="222988" y="1492475"/>
            <a:ext cx="5585824" cy="4539704"/>
          </a:xfrm>
          <a:prstGeom prst="rect">
            <a:avLst/>
          </a:prstGeom>
          <a:noFill/>
        </p:spPr>
        <p:txBody>
          <a:bodyPr wrap="square" rtlCol="0">
            <a:spAutoFit/>
          </a:bodyPr>
          <a:lstStyle/>
          <a:p>
            <a:pPr marL="342900" indent="-342900" algn="just">
              <a:buClr>
                <a:srgbClr val="941914"/>
              </a:buClr>
              <a:buFont typeface="+mj-lt"/>
              <a:buAutoNum type="arabicPeriod"/>
            </a:pPr>
            <a:r>
              <a:rPr lang="es-ES" sz="1700" b="1" i="0" dirty="0">
                <a:solidFill>
                  <a:srgbClr val="485C87"/>
                </a:solidFill>
                <a:effectLst/>
                <a:latin typeface="Lucida Sans" panose="020B0602030504020204" pitchFamily="34" charset="77"/>
              </a:rPr>
              <a:t>Objetivos Financieros:</a:t>
            </a:r>
          </a:p>
          <a:p>
            <a:pPr marL="342900" indent="-342900" algn="just">
              <a:buClr>
                <a:srgbClr val="941914"/>
              </a:buClr>
              <a:buFont typeface="Wingdings" pitchFamily="2" charset="2"/>
              <a:buChar char="§"/>
            </a:pPr>
            <a:endParaRPr lang="es-ES" sz="1700" b="1" i="0" dirty="0">
              <a:solidFill>
                <a:srgbClr val="485C87"/>
              </a:solidFill>
              <a:effectLst/>
              <a:latin typeface="Lucida Sans" panose="020B0602030504020204" pitchFamily="34" charset="77"/>
            </a:endParaRPr>
          </a:p>
          <a:p>
            <a:pPr marL="342900" indent="-342900" algn="just">
              <a:buClr>
                <a:srgbClr val="941914"/>
              </a:buClr>
              <a:buFont typeface="Wingdings" pitchFamily="2" charset="2"/>
              <a:buChar char="§"/>
            </a:pPr>
            <a:r>
              <a:rPr lang="es-ES" sz="1700" b="1" dirty="0">
                <a:solidFill>
                  <a:srgbClr val="941914"/>
                </a:solidFill>
                <a:latin typeface="Lucida Sans" panose="020B0602030504020204" pitchFamily="34" charset="77"/>
              </a:rPr>
              <a:t>Rentabilidad:</a:t>
            </a:r>
            <a:r>
              <a:rPr lang="es-ES" sz="1700" b="1" dirty="0">
                <a:solidFill>
                  <a:srgbClr val="000000"/>
                </a:solidFill>
                <a:latin typeface="Lucida Sans" panose="020B0602030504020204" pitchFamily="34" charset="77"/>
              </a:rPr>
              <a:t> </a:t>
            </a:r>
            <a:r>
              <a:rPr lang="es-ES" sz="1700" dirty="0">
                <a:solidFill>
                  <a:srgbClr val="000000"/>
                </a:solidFill>
                <a:latin typeface="Lucida Sans" panose="020B0602030504020204" pitchFamily="34" charset="77"/>
              </a:rPr>
              <a:t>Lograr un rendimiento financiero positivo y sostenible.</a:t>
            </a:r>
          </a:p>
          <a:p>
            <a:pPr marL="342900" indent="-342900" algn="just">
              <a:buClr>
                <a:srgbClr val="941914"/>
              </a:buClr>
              <a:buFont typeface="Wingdings" pitchFamily="2" charset="2"/>
              <a:buChar char="§"/>
            </a:pPr>
            <a:r>
              <a:rPr lang="es-ES" sz="1700" b="1" dirty="0">
                <a:solidFill>
                  <a:srgbClr val="941914"/>
                </a:solidFill>
                <a:latin typeface="Lucida Sans" panose="020B0602030504020204" pitchFamily="34" charset="77"/>
              </a:rPr>
              <a:t>Crecimiento de Ingresos: </a:t>
            </a:r>
            <a:r>
              <a:rPr lang="es-ES" sz="1700" dirty="0">
                <a:solidFill>
                  <a:srgbClr val="000000"/>
                </a:solidFill>
                <a:latin typeface="Lucida Sans" panose="020B0602030504020204" pitchFamily="34" charset="77"/>
              </a:rPr>
              <a:t>Aumentar las ventas y los ingresos.</a:t>
            </a:r>
          </a:p>
          <a:p>
            <a:pPr marL="342900" indent="-342900" algn="just">
              <a:buClr>
                <a:srgbClr val="941914"/>
              </a:buClr>
              <a:buFont typeface="Wingdings" pitchFamily="2" charset="2"/>
              <a:buChar char="§"/>
            </a:pPr>
            <a:r>
              <a:rPr lang="es-ES" sz="1700" b="1" dirty="0">
                <a:solidFill>
                  <a:srgbClr val="941914"/>
                </a:solidFill>
                <a:latin typeface="Lucida Sans" panose="020B0602030504020204" pitchFamily="34" charset="77"/>
              </a:rPr>
              <a:t>Eficiencia Financiera: </a:t>
            </a:r>
            <a:r>
              <a:rPr lang="es-ES" sz="1700" dirty="0">
                <a:solidFill>
                  <a:srgbClr val="000000"/>
                </a:solidFill>
                <a:latin typeface="Lucida Sans" panose="020B0602030504020204" pitchFamily="34" charset="77"/>
              </a:rPr>
              <a:t>Mejorar la gestión de costos y la eficiencia operativa.</a:t>
            </a:r>
          </a:p>
          <a:p>
            <a:pPr marL="342900" indent="-342900" algn="just">
              <a:buClr>
                <a:srgbClr val="941914"/>
              </a:buClr>
              <a:buFont typeface="Wingdings" pitchFamily="2" charset="2"/>
              <a:buChar char="§"/>
            </a:pPr>
            <a:endParaRPr lang="es-ES" sz="1700" b="1" i="0" dirty="0">
              <a:solidFill>
                <a:srgbClr val="485C87"/>
              </a:solidFill>
              <a:effectLst/>
              <a:latin typeface="Lucida Sans" panose="020B0602030504020204" pitchFamily="34" charset="77"/>
            </a:endParaRPr>
          </a:p>
          <a:p>
            <a:pPr marL="342900" indent="-342900" algn="just">
              <a:buClr>
                <a:srgbClr val="941914"/>
              </a:buClr>
              <a:buFont typeface="+mj-lt"/>
              <a:buAutoNum type="arabicPeriod" startAt="2"/>
            </a:pPr>
            <a:r>
              <a:rPr lang="es-ES" sz="1700" b="1" i="0" dirty="0">
                <a:solidFill>
                  <a:srgbClr val="485C87"/>
                </a:solidFill>
                <a:effectLst/>
                <a:latin typeface="Lucida Sans" panose="020B0602030504020204" pitchFamily="34" charset="77"/>
              </a:rPr>
              <a:t>Objetivos de Mercado:</a:t>
            </a:r>
          </a:p>
          <a:p>
            <a:pPr marL="342900" indent="-342900" algn="just">
              <a:buClr>
                <a:srgbClr val="941914"/>
              </a:buClr>
              <a:buFont typeface="Wingdings" pitchFamily="2" charset="2"/>
              <a:buChar char="§"/>
            </a:pPr>
            <a:endParaRPr lang="es-ES" sz="1700" b="1" i="0" dirty="0">
              <a:solidFill>
                <a:srgbClr val="485C87"/>
              </a:solidFill>
              <a:effectLst/>
              <a:latin typeface="Lucida Sans" panose="020B0602030504020204" pitchFamily="34" charset="77"/>
            </a:endParaRPr>
          </a:p>
          <a:p>
            <a:pPr marL="342900" indent="-342900" algn="just">
              <a:buClr>
                <a:srgbClr val="941914"/>
              </a:buClr>
              <a:buFont typeface="Wingdings" pitchFamily="2" charset="2"/>
              <a:buChar char="§"/>
            </a:pPr>
            <a:r>
              <a:rPr lang="es-ES" sz="1700" b="1" dirty="0">
                <a:solidFill>
                  <a:srgbClr val="941914"/>
                </a:solidFill>
                <a:latin typeface="Lucida Sans" panose="020B0602030504020204" pitchFamily="34" charset="77"/>
              </a:rPr>
              <a:t>Participación de Mercado: </a:t>
            </a:r>
            <a:r>
              <a:rPr lang="es-ES" sz="1700" dirty="0">
                <a:solidFill>
                  <a:srgbClr val="000000"/>
                </a:solidFill>
                <a:latin typeface="Lucida Sans" panose="020B0602030504020204" pitchFamily="34" charset="77"/>
              </a:rPr>
              <a:t>Aumentar la cuota de mercado de la empresa.</a:t>
            </a:r>
          </a:p>
          <a:p>
            <a:pPr marL="342900" indent="-342900" algn="just">
              <a:buClr>
                <a:srgbClr val="941914"/>
              </a:buClr>
              <a:buFont typeface="Wingdings" pitchFamily="2" charset="2"/>
              <a:buChar char="§"/>
            </a:pPr>
            <a:r>
              <a:rPr lang="es-ES" sz="1700" b="1" dirty="0">
                <a:solidFill>
                  <a:srgbClr val="941914"/>
                </a:solidFill>
                <a:latin typeface="Lucida Sans" panose="020B0602030504020204" pitchFamily="34" charset="77"/>
              </a:rPr>
              <a:t>Expansión Geográfica: </a:t>
            </a:r>
            <a:r>
              <a:rPr lang="es-ES" sz="1700" dirty="0">
                <a:solidFill>
                  <a:srgbClr val="000000"/>
                </a:solidFill>
                <a:latin typeface="Lucida Sans" panose="020B0602030504020204" pitchFamily="34" charset="77"/>
              </a:rPr>
              <a:t>Entrar en nuevos mercados o expandirse globalmente.</a:t>
            </a:r>
          </a:p>
          <a:p>
            <a:pPr marL="342900" indent="-342900" algn="just">
              <a:buClr>
                <a:srgbClr val="941914"/>
              </a:buClr>
              <a:buFont typeface="Wingdings" pitchFamily="2" charset="2"/>
              <a:buChar char="§"/>
            </a:pPr>
            <a:r>
              <a:rPr lang="es-ES" sz="1700" b="1" dirty="0">
                <a:solidFill>
                  <a:srgbClr val="941914"/>
                </a:solidFill>
                <a:latin typeface="Lucida Sans" panose="020B0602030504020204" pitchFamily="34" charset="77"/>
              </a:rPr>
              <a:t>Satisfacción del Cliente: </a:t>
            </a:r>
            <a:r>
              <a:rPr lang="es-ES" sz="1700" dirty="0">
                <a:solidFill>
                  <a:srgbClr val="000000"/>
                </a:solidFill>
                <a:latin typeface="Lucida Sans" panose="020B0602030504020204" pitchFamily="34" charset="77"/>
              </a:rPr>
              <a:t>Mejorar la satisfacción y retención de clientes.</a:t>
            </a:r>
          </a:p>
        </p:txBody>
      </p:sp>
      <p:sp>
        <p:nvSpPr>
          <p:cNvPr id="4" name="CuadroTexto 3">
            <a:extLst>
              <a:ext uri="{FF2B5EF4-FFF2-40B4-BE49-F238E27FC236}">
                <a16:creationId xmlns:a16="http://schemas.microsoft.com/office/drawing/2014/main" id="{BE68B4AC-CC6B-96A8-CD4D-24CA61FE5D9C}"/>
              </a:ext>
            </a:extLst>
          </p:cNvPr>
          <p:cNvSpPr txBox="1"/>
          <p:nvPr/>
        </p:nvSpPr>
        <p:spPr>
          <a:xfrm>
            <a:off x="6227916" y="1492475"/>
            <a:ext cx="5585824" cy="4539704"/>
          </a:xfrm>
          <a:prstGeom prst="rect">
            <a:avLst/>
          </a:prstGeom>
          <a:noFill/>
        </p:spPr>
        <p:txBody>
          <a:bodyPr wrap="square" rtlCol="0">
            <a:spAutoFit/>
          </a:bodyPr>
          <a:lstStyle/>
          <a:p>
            <a:pPr marL="342900" indent="-342900" algn="just">
              <a:buClr>
                <a:srgbClr val="941914"/>
              </a:buClr>
              <a:buFont typeface="+mj-lt"/>
              <a:buAutoNum type="arabicPeriod" startAt="3"/>
            </a:pPr>
            <a:r>
              <a:rPr lang="es-ES" sz="1700" b="1" i="0" dirty="0">
                <a:solidFill>
                  <a:srgbClr val="485C87"/>
                </a:solidFill>
                <a:effectLst/>
                <a:latin typeface="Lucida Sans" panose="020B0602030504020204" pitchFamily="34" charset="77"/>
              </a:rPr>
              <a:t>Objetivos de Producto/Servicio:</a:t>
            </a:r>
          </a:p>
          <a:p>
            <a:pPr algn="just">
              <a:buClr>
                <a:srgbClr val="941914"/>
              </a:buClr>
            </a:pPr>
            <a:endParaRPr lang="es-ES" sz="1700" b="1" i="0" dirty="0">
              <a:solidFill>
                <a:srgbClr val="485C87"/>
              </a:solidFill>
              <a:effectLst/>
              <a:latin typeface="Lucida Sans" panose="020B0602030504020204" pitchFamily="34" charset="77"/>
            </a:endParaRPr>
          </a:p>
          <a:p>
            <a:pPr marL="342900" indent="-342900" algn="just">
              <a:buClr>
                <a:srgbClr val="941914"/>
              </a:buClr>
              <a:buFont typeface="Wingdings" pitchFamily="2" charset="2"/>
              <a:buChar char="§"/>
            </a:pPr>
            <a:r>
              <a:rPr lang="es-ES" sz="1700" b="1" dirty="0">
                <a:solidFill>
                  <a:srgbClr val="941914"/>
                </a:solidFill>
                <a:latin typeface="Lucida Sans" panose="020B0602030504020204" pitchFamily="34" charset="77"/>
              </a:rPr>
              <a:t>Innovación:</a:t>
            </a:r>
            <a:r>
              <a:rPr lang="es-ES" sz="1700" b="1" dirty="0">
                <a:solidFill>
                  <a:srgbClr val="000000"/>
                </a:solidFill>
                <a:latin typeface="Lucida Sans" panose="020B0602030504020204" pitchFamily="34" charset="77"/>
              </a:rPr>
              <a:t> </a:t>
            </a:r>
            <a:r>
              <a:rPr lang="es-ES" sz="1700" dirty="0">
                <a:solidFill>
                  <a:srgbClr val="000000"/>
                </a:solidFill>
                <a:latin typeface="Lucida Sans" panose="020B0602030504020204" pitchFamily="34" charset="77"/>
              </a:rPr>
              <a:t>Desarrollar nuevos productos o servicios.</a:t>
            </a:r>
          </a:p>
          <a:p>
            <a:pPr marL="342900" indent="-342900" algn="just">
              <a:buClr>
                <a:srgbClr val="941914"/>
              </a:buClr>
              <a:buFont typeface="Wingdings" pitchFamily="2" charset="2"/>
              <a:buChar char="§"/>
            </a:pPr>
            <a:r>
              <a:rPr lang="es-ES" sz="1700" b="1" dirty="0">
                <a:solidFill>
                  <a:srgbClr val="941914"/>
                </a:solidFill>
                <a:latin typeface="Lucida Sans" panose="020B0602030504020204" pitchFamily="34" charset="77"/>
              </a:rPr>
              <a:t>Calidad:</a:t>
            </a:r>
            <a:r>
              <a:rPr lang="es-ES" sz="1700" dirty="0">
                <a:solidFill>
                  <a:srgbClr val="000000"/>
                </a:solidFill>
                <a:latin typeface="Lucida Sans" panose="020B0602030504020204" pitchFamily="34" charset="77"/>
              </a:rPr>
              <a:t> Mejorar la calidad de productos o servicios existentes.</a:t>
            </a:r>
          </a:p>
          <a:p>
            <a:pPr marL="342900" indent="-342900" algn="just">
              <a:buClr>
                <a:srgbClr val="941914"/>
              </a:buClr>
              <a:buFont typeface="Wingdings" pitchFamily="2" charset="2"/>
              <a:buChar char="§"/>
            </a:pPr>
            <a:r>
              <a:rPr lang="es-ES" sz="1700" b="1" dirty="0">
                <a:solidFill>
                  <a:srgbClr val="941914"/>
                </a:solidFill>
                <a:latin typeface="Lucida Sans" panose="020B0602030504020204" pitchFamily="34" charset="77"/>
              </a:rPr>
              <a:t>Diversificación:</a:t>
            </a:r>
            <a:r>
              <a:rPr lang="es-ES" sz="1700" dirty="0">
                <a:solidFill>
                  <a:srgbClr val="000000"/>
                </a:solidFill>
                <a:latin typeface="Lucida Sans" panose="020B0602030504020204" pitchFamily="34" charset="77"/>
              </a:rPr>
              <a:t> Ampliar la gama de productos o servicios ofrecidos.</a:t>
            </a:r>
          </a:p>
          <a:p>
            <a:pPr marL="342900" indent="-342900" algn="just">
              <a:buClr>
                <a:srgbClr val="941914"/>
              </a:buClr>
              <a:buFont typeface="Wingdings" pitchFamily="2" charset="2"/>
              <a:buChar char="§"/>
            </a:pPr>
            <a:endParaRPr lang="es-ES" sz="1700" dirty="0">
              <a:solidFill>
                <a:srgbClr val="000000"/>
              </a:solidFill>
              <a:latin typeface="Lucida Sans" panose="020B0602030504020204" pitchFamily="34" charset="77"/>
            </a:endParaRPr>
          </a:p>
          <a:p>
            <a:pPr marL="342900" indent="-342900" algn="just">
              <a:buClr>
                <a:srgbClr val="941914"/>
              </a:buClr>
              <a:buFont typeface="+mj-lt"/>
              <a:buAutoNum type="arabicPeriod" startAt="4"/>
            </a:pPr>
            <a:r>
              <a:rPr lang="es-ES" sz="1700" b="1" i="0" dirty="0">
                <a:solidFill>
                  <a:srgbClr val="485C87"/>
                </a:solidFill>
                <a:effectLst/>
                <a:latin typeface="Lucida Sans" panose="020B0602030504020204" pitchFamily="34" charset="77"/>
              </a:rPr>
              <a:t>Objetivos Operativos:</a:t>
            </a:r>
          </a:p>
          <a:p>
            <a:pPr algn="just">
              <a:buClr>
                <a:srgbClr val="941914"/>
              </a:buClr>
            </a:pPr>
            <a:endParaRPr lang="es-ES" sz="1700" b="1" i="0" dirty="0">
              <a:solidFill>
                <a:srgbClr val="485C87"/>
              </a:solidFill>
              <a:effectLst/>
              <a:latin typeface="Lucida Sans" panose="020B0602030504020204" pitchFamily="34" charset="77"/>
            </a:endParaRPr>
          </a:p>
          <a:p>
            <a:pPr marL="342900" indent="-342900" algn="just">
              <a:buClr>
                <a:srgbClr val="941914"/>
              </a:buClr>
              <a:buFont typeface="Wingdings" pitchFamily="2" charset="2"/>
              <a:buChar char="§"/>
            </a:pPr>
            <a:r>
              <a:rPr lang="es-ES" sz="1700" b="1" dirty="0">
                <a:solidFill>
                  <a:srgbClr val="941914"/>
                </a:solidFill>
                <a:latin typeface="Lucida Sans" panose="020B0602030504020204" pitchFamily="34" charset="77"/>
              </a:rPr>
              <a:t>Eficiencia Operativa: </a:t>
            </a:r>
            <a:r>
              <a:rPr lang="es-ES" sz="1700" dirty="0">
                <a:solidFill>
                  <a:srgbClr val="000000"/>
                </a:solidFill>
                <a:latin typeface="Lucida Sans" panose="020B0602030504020204" pitchFamily="34" charset="77"/>
              </a:rPr>
              <a:t>Optimizar procesos internos para aumentar la eficiencia.</a:t>
            </a:r>
          </a:p>
          <a:p>
            <a:pPr marL="342900" indent="-342900" algn="just">
              <a:buClr>
                <a:srgbClr val="941914"/>
              </a:buClr>
              <a:buFont typeface="Wingdings" pitchFamily="2" charset="2"/>
              <a:buChar char="§"/>
            </a:pPr>
            <a:r>
              <a:rPr lang="es-ES" sz="1700" b="1" dirty="0">
                <a:solidFill>
                  <a:srgbClr val="941914"/>
                </a:solidFill>
                <a:latin typeface="Lucida Sans" panose="020B0602030504020204" pitchFamily="34" charset="77"/>
              </a:rPr>
              <a:t>Calidad del Proceso: </a:t>
            </a:r>
            <a:r>
              <a:rPr lang="es-ES" sz="1700" dirty="0">
                <a:solidFill>
                  <a:srgbClr val="000000"/>
                </a:solidFill>
                <a:latin typeface="Lucida Sans" panose="020B0602030504020204" pitchFamily="34" charset="77"/>
              </a:rPr>
              <a:t>Mejorar la calidad de los procesos de producción o entrega.</a:t>
            </a:r>
          </a:p>
          <a:p>
            <a:pPr marL="342900" indent="-342900" algn="just">
              <a:buClr>
                <a:srgbClr val="941914"/>
              </a:buClr>
              <a:buFont typeface="Wingdings" pitchFamily="2" charset="2"/>
              <a:buChar char="§"/>
            </a:pPr>
            <a:r>
              <a:rPr lang="es-ES" sz="1700" b="1" dirty="0">
                <a:solidFill>
                  <a:srgbClr val="941914"/>
                </a:solidFill>
                <a:latin typeface="Lucida Sans" panose="020B0602030504020204" pitchFamily="34" charset="77"/>
              </a:rPr>
              <a:t>Capacidad de Producción: </a:t>
            </a:r>
            <a:r>
              <a:rPr lang="es-ES" sz="1700" dirty="0">
                <a:solidFill>
                  <a:srgbClr val="000000"/>
                </a:solidFill>
                <a:latin typeface="Lucida Sans" panose="020B0602030504020204" pitchFamily="34" charset="77"/>
              </a:rPr>
              <a:t>Aumentar la capacidad de producción.</a:t>
            </a:r>
          </a:p>
        </p:txBody>
      </p:sp>
      <p:pic>
        <p:nvPicPr>
          <p:cNvPr id="5" name="Imagen 4"/>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20971805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7202A7-DDC3-F4F7-B02B-1346E02230EE}"/>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AEA65848-2EC4-053C-9C53-2CB34DAF6819}"/>
              </a:ext>
            </a:extLst>
          </p:cNvPr>
          <p:cNvSpPr txBox="1"/>
          <p:nvPr/>
        </p:nvSpPr>
        <p:spPr>
          <a:xfrm>
            <a:off x="222988" y="825821"/>
            <a:ext cx="7052153" cy="646331"/>
          </a:xfrm>
          <a:prstGeom prst="rect">
            <a:avLst/>
          </a:prstGeom>
          <a:noFill/>
        </p:spPr>
        <p:txBody>
          <a:bodyPr wrap="square" rtlCol="0">
            <a:spAutoFit/>
          </a:bodyPr>
          <a:lstStyle/>
          <a:p>
            <a:r>
              <a:rPr lang="es-ES" sz="3600" dirty="0">
                <a:solidFill>
                  <a:srgbClr val="485C87"/>
                </a:solidFill>
                <a:latin typeface="Lucida Sans" panose="020B0602030504020204" pitchFamily="34" charset="77"/>
              </a:rPr>
              <a:t>Objetivos Corporativos</a:t>
            </a:r>
            <a:endParaRPr lang="es-ES_tradnl" sz="3600" dirty="0">
              <a:solidFill>
                <a:srgbClr val="485C87"/>
              </a:solidFill>
              <a:latin typeface="Lucida Sans" panose="020B0602030504020204" pitchFamily="34" charset="77"/>
            </a:endParaRPr>
          </a:p>
        </p:txBody>
      </p:sp>
      <p:sp>
        <p:nvSpPr>
          <p:cNvPr id="5" name="CuadroTexto 4">
            <a:extLst>
              <a:ext uri="{FF2B5EF4-FFF2-40B4-BE49-F238E27FC236}">
                <a16:creationId xmlns:a16="http://schemas.microsoft.com/office/drawing/2014/main" id="{D5378EB2-E825-B7CD-72EA-F1EEFDECFDDE}"/>
              </a:ext>
            </a:extLst>
          </p:cNvPr>
          <p:cNvSpPr txBox="1"/>
          <p:nvPr/>
        </p:nvSpPr>
        <p:spPr>
          <a:xfrm>
            <a:off x="222988" y="1523252"/>
            <a:ext cx="5585824" cy="4539704"/>
          </a:xfrm>
          <a:prstGeom prst="rect">
            <a:avLst/>
          </a:prstGeom>
          <a:noFill/>
        </p:spPr>
        <p:txBody>
          <a:bodyPr wrap="square" rtlCol="0">
            <a:spAutoFit/>
          </a:bodyPr>
          <a:lstStyle/>
          <a:p>
            <a:pPr marL="342900" indent="-342900" algn="just">
              <a:buClr>
                <a:srgbClr val="941914"/>
              </a:buClr>
              <a:buFont typeface="+mj-lt"/>
              <a:buAutoNum type="arabicPeriod" startAt="5"/>
            </a:pPr>
            <a:r>
              <a:rPr lang="es-ES" sz="1700" b="1" i="0" dirty="0">
                <a:solidFill>
                  <a:srgbClr val="485C87"/>
                </a:solidFill>
                <a:effectLst/>
                <a:latin typeface="Lucida Sans" panose="020B0602030504020204" pitchFamily="34" charset="77"/>
              </a:rPr>
              <a:t>Objetivos de Recursos Humanos:</a:t>
            </a:r>
          </a:p>
          <a:p>
            <a:pPr marL="342900" indent="-342900" algn="just">
              <a:buClr>
                <a:srgbClr val="941914"/>
              </a:buClr>
              <a:buFont typeface="Wingdings" pitchFamily="2" charset="2"/>
              <a:buChar char="§"/>
            </a:pPr>
            <a:endParaRPr lang="es-ES" sz="1700" b="1" i="0" dirty="0">
              <a:solidFill>
                <a:srgbClr val="485C87"/>
              </a:solidFill>
              <a:effectLst/>
              <a:latin typeface="Lucida Sans" panose="020B0602030504020204" pitchFamily="34" charset="77"/>
            </a:endParaRPr>
          </a:p>
          <a:p>
            <a:pPr marL="342900" indent="-342900" algn="just">
              <a:buClr>
                <a:srgbClr val="941914"/>
              </a:buClr>
              <a:buFont typeface="Wingdings" pitchFamily="2" charset="2"/>
              <a:buChar char="§"/>
            </a:pPr>
            <a:r>
              <a:rPr lang="es-ES" sz="1700" b="1" dirty="0">
                <a:solidFill>
                  <a:srgbClr val="941914"/>
                </a:solidFill>
                <a:latin typeface="Lucida Sans" panose="020B0602030504020204" pitchFamily="34" charset="77"/>
              </a:rPr>
              <a:t>Desarrollo del Talento: </a:t>
            </a:r>
            <a:r>
              <a:rPr lang="es-ES" sz="1700" dirty="0">
                <a:solidFill>
                  <a:srgbClr val="000000"/>
                </a:solidFill>
                <a:latin typeface="Lucida Sans" panose="020B0602030504020204" pitchFamily="34" charset="77"/>
              </a:rPr>
              <a:t>Capacitar y desarrollar las habilidades del personal.</a:t>
            </a:r>
          </a:p>
          <a:p>
            <a:pPr marL="342900" indent="-342900" algn="just">
              <a:buClr>
                <a:srgbClr val="941914"/>
              </a:buClr>
              <a:buFont typeface="Wingdings" pitchFamily="2" charset="2"/>
              <a:buChar char="§"/>
            </a:pPr>
            <a:r>
              <a:rPr lang="es-ES" sz="1700" b="1" dirty="0">
                <a:solidFill>
                  <a:srgbClr val="941914"/>
                </a:solidFill>
                <a:latin typeface="Lucida Sans" panose="020B0602030504020204" pitchFamily="34" charset="77"/>
              </a:rPr>
              <a:t>Retención del Talento: </a:t>
            </a:r>
            <a:r>
              <a:rPr lang="es-ES" sz="1700" dirty="0">
                <a:solidFill>
                  <a:srgbClr val="000000"/>
                </a:solidFill>
                <a:latin typeface="Lucida Sans" panose="020B0602030504020204" pitchFamily="34" charset="77"/>
              </a:rPr>
              <a:t>Reducir la rotación de empleados y retener el talento.</a:t>
            </a:r>
          </a:p>
          <a:p>
            <a:pPr marL="342900" indent="-342900" algn="just">
              <a:buClr>
                <a:srgbClr val="941914"/>
              </a:buClr>
              <a:buFont typeface="Wingdings" pitchFamily="2" charset="2"/>
              <a:buChar char="§"/>
            </a:pPr>
            <a:r>
              <a:rPr lang="es-ES" sz="1700" b="1" dirty="0">
                <a:solidFill>
                  <a:srgbClr val="941914"/>
                </a:solidFill>
                <a:latin typeface="Lucida Sans" panose="020B0602030504020204" pitchFamily="34" charset="77"/>
              </a:rPr>
              <a:t>Clima Laboral: </a:t>
            </a:r>
            <a:r>
              <a:rPr lang="es-ES" sz="1700" dirty="0">
                <a:solidFill>
                  <a:srgbClr val="000000"/>
                </a:solidFill>
                <a:latin typeface="Lucida Sans" panose="020B0602030504020204" pitchFamily="34" charset="77"/>
              </a:rPr>
              <a:t>Mejorar el ambiente de trabajo y la satisfacción laboral.</a:t>
            </a:r>
          </a:p>
          <a:p>
            <a:pPr marL="342900" indent="-342900" algn="just">
              <a:buClr>
                <a:srgbClr val="941914"/>
              </a:buClr>
              <a:buFont typeface="Wingdings" pitchFamily="2" charset="2"/>
              <a:buChar char="§"/>
            </a:pPr>
            <a:endParaRPr lang="es-ES" sz="1700" b="1" i="0" dirty="0">
              <a:solidFill>
                <a:srgbClr val="485C87"/>
              </a:solidFill>
              <a:effectLst/>
              <a:latin typeface="Lucida Sans" panose="020B0602030504020204" pitchFamily="34" charset="77"/>
            </a:endParaRPr>
          </a:p>
          <a:p>
            <a:pPr marL="342900" indent="-342900" algn="just">
              <a:buClr>
                <a:srgbClr val="941914"/>
              </a:buClr>
              <a:buFont typeface="+mj-lt"/>
              <a:buAutoNum type="arabicPeriod" startAt="6"/>
            </a:pPr>
            <a:r>
              <a:rPr lang="es-ES" sz="1700" b="1" i="0" dirty="0">
                <a:solidFill>
                  <a:srgbClr val="485C87"/>
                </a:solidFill>
                <a:effectLst/>
                <a:latin typeface="Lucida Sans" panose="020B0602030504020204" pitchFamily="34" charset="77"/>
              </a:rPr>
              <a:t>Objetivos Sociales y Ambientales:</a:t>
            </a:r>
          </a:p>
          <a:p>
            <a:pPr marL="342900" indent="-342900" algn="just">
              <a:buClr>
                <a:srgbClr val="941914"/>
              </a:buClr>
              <a:buFont typeface="Wingdings" pitchFamily="2" charset="2"/>
              <a:buChar char="§"/>
            </a:pPr>
            <a:endParaRPr lang="es-ES" sz="1700" b="1" i="0" dirty="0">
              <a:solidFill>
                <a:srgbClr val="485C87"/>
              </a:solidFill>
              <a:effectLst/>
              <a:latin typeface="Lucida Sans" panose="020B0602030504020204" pitchFamily="34" charset="77"/>
            </a:endParaRPr>
          </a:p>
          <a:p>
            <a:pPr marL="342900" indent="-342900" algn="just">
              <a:buClr>
                <a:srgbClr val="941914"/>
              </a:buClr>
              <a:buFont typeface="Wingdings" pitchFamily="2" charset="2"/>
              <a:buChar char="§"/>
            </a:pPr>
            <a:r>
              <a:rPr lang="es-ES" sz="1700" b="1" dirty="0">
                <a:solidFill>
                  <a:srgbClr val="941914"/>
                </a:solidFill>
                <a:latin typeface="Lucida Sans" panose="020B0602030504020204" pitchFamily="34" charset="77"/>
              </a:rPr>
              <a:t>Responsabilidad Social: </a:t>
            </a:r>
            <a:r>
              <a:rPr lang="es-ES" sz="1700" dirty="0">
                <a:solidFill>
                  <a:srgbClr val="000000"/>
                </a:solidFill>
                <a:latin typeface="Lucida Sans" panose="020B0602030504020204" pitchFamily="34" charset="77"/>
              </a:rPr>
              <a:t>Contribuir al bienestar de la comunidad.</a:t>
            </a:r>
          </a:p>
          <a:p>
            <a:pPr marL="342900" indent="-342900" algn="just">
              <a:buClr>
                <a:srgbClr val="941914"/>
              </a:buClr>
              <a:buFont typeface="Wingdings" pitchFamily="2" charset="2"/>
              <a:buChar char="§"/>
            </a:pPr>
            <a:r>
              <a:rPr lang="es-ES" sz="1700" b="1" dirty="0">
                <a:solidFill>
                  <a:srgbClr val="941914"/>
                </a:solidFill>
                <a:latin typeface="Lucida Sans" panose="020B0602030504020204" pitchFamily="34" charset="77"/>
              </a:rPr>
              <a:t>Sostenibilidad Ambiental: </a:t>
            </a:r>
            <a:r>
              <a:rPr lang="es-ES" sz="1700" dirty="0">
                <a:solidFill>
                  <a:srgbClr val="000000"/>
                </a:solidFill>
                <a:latin typeface="Lucida Sans" panose="020B0602030504020204" pitchFamily="34" charset="77"/>
              </a:rPr>
              <a:t>Reducir el impacto ambiental de las operaciones.</a:t>
            </a:r>
          </a:p>
          <a:p>
            <a:pPr marL="342900" indent="-342900" algn="just">
              <a:buClr>
                <a:srgbClr val="941914"/>
              </a:buClr>
              <a:buFont typeface="Wingdings" pitchFamily="2" charset="2"/>
              <a:buChar char="§"/>
            </a:pPr>
            <a:r>
              <a:rPr lang="es-ES" sz="1700" b="1" dirty="0">
                <a:solidFill>
                  <a:srgbClr val="941914"/>
                </a:solidFill>
                <a:latin typeface="Lucida Sans" panose="020B0602030504020204" pitchFamily="34" charset="77"/>
              </a:rPr>
              <a:t>Ética Empresarial: </a:t>
            </a:r>
            <a:r>
              <a:rPr lang="es-ES" sz="1700" dirty="0">
                <a:solidFill>
                  <a:srgbClr val="000000"/>
                </a:solidFill>
                <a:latin typeface="Lucida Sans" panose="020B0602030504020204" pitchFamily="34" charset="77"/>
              </a:rPr>
              <a:t>Cumplir con estándares éticos y de responsabilidad social.</a:t>
            </a:r>
          </a:p>
        </p:txBody>
      </p:sp>
      <p:sp>
        <p:nvSpPr>
          <p:cNvPr id="6" name="CuadroTexto 5">
            <a:extLst>
              <a:ext uri="{FF2B5EF4-FFF2-40B4-BE49-F238E27FC236}">
                <a16:creationId xmlns:a16="http://schemas.microsoft.com/office/drawing/2014/main" id="{9E4590FF-5896-B855-9FF1-1CC5265163D4}"/>
              </a:ext>
            </a:extLst>
          </p:cNvPr>
          <p:cNvSpPr txBox="1"/>
          <p:nvPr/>
        </p:nvSpPr>
        <p:spPr>
          <a:xfrm>
            <a:off x="6227916" y="1523252"/>
            <a:ext cx="5585824" cy="4508927"/>
          </a:xfrm>
          <a:prstGeom prst="rect">
            <a:avLst/>
          </a:prstGeom>
          <a:noFill/>
        </p:spPr>
        <p:txBody>
          <a:bodyPr wrap="square" rtlCol="0">
            <a:spAutoFit/>
          </a:bodyPr>
          <a:lstStyle/>
          <a:p>
            <a:pPr marL="342900" indent="-342900" algn="just">
              <a:buClr>
                <a:srgbClr val="941914"/>
              </a:buClr>
              <a:buFont typeface="+mj-lt"/>
              <a:buAutoNum type="arabicPeriod" startAt="7"/>
            </a:pPr>
            <a:r>
              <a:rPr lang="es-ES" sz="1600" b="1" i="0" dirty="0">
                <a:solidFill>
                  <a:srgbClr val="485C87"/>
                </a:solidFill>
                <a:effectLst/>
                <a:latin typeface="Lucida Sans" panose="020B0602030504020204" pitchFamily="34" charset="77"/>
              </a:rPr>
              <a:t>Objetivos de Tecnología de la Información (TI):</a:t>
            </a:r>
          </a:p>
          <a:p>
            <a:pPr algn="just">
              <a:buClr>
                <a:srgbClr val="941914"/>
              </a:buClr>
            </a:pPr>
            <a:endParaRPr lang="es-ES" sz="1700" b="1" i="0" dirty="0">
              <a:solidFill>
                <a:srgbClr val="485C87"/>
              </a:solidFill>
              <a:effectLst/>
              <a:latin typeface="Lucida Sans" panose="020B0602030504020204" pitchFamily="34" charset="77"/>
            </a:endParaRPr>
          </a:p>
          <a:p>
            <a:pPr marL="342900" indent="-342900" algn="just">
              <a:buClr>
                <a:srgbClr val="941914"/>
              </a:buClr>
              <a:buFont typeface="Wingdings" pitchFamily="2" charset="2"/>
              <a:buChar char="§"/>
            </a:pPr>
            <a:r>
              <a:rPr lang="es-ES" sz="1700" b="1" dirty="0">
                <a:solidFill>
                  <a:srgbClr val="941914"/>
                </a:solidFill>
                <a:latin typeface="Lucida Sans" panose="020B0602030504020204" pitchFamily="34" charset="77"/>
              </a:rPr>
              <a:t>Infraestructura Tecnológica: </a:t>
            </a:r>
            <a:r>
              <a:rPr lang="es-ES" sz="1700" dirty="0">
                <a:solidFill>
                  <a:srgbClr val="000000"/>
                </a:solidFill>
                <a:latin typeface="Lucida Sans" panose="020B0602030504020204" pitchFamily="34" charset="77"/>
              </a:rPr>
              <a:t>Mejorar la infraestructura y sistemas de TI.</a:t>
            </a:r>
          </a:p>
          <a:p>
            <a:pPr marL="342900" indent="-342900" algn="just">
              <a:buClr>
                <a:srgbClr val="941914"/>
              </a:buClr>
              <a:buFont typeface="Wingdings" pitchFamily="2" charset="2"/>
              <a:buChar char="§"/>
            </a:pPr>
            <a:r>
              <a:rPr lang="es-ES" sz="1700" b="1" dirty="0">
                <a:solidFill>
                  <a:srgbClr val="941914"/>
                </a:solidFill>
                <a:latin typeface="Lucida Sans" panose="020B0602030504020204" pitchFamily="34" charset="77"/>
              </a:rPr>
              <a:t>Seguridad Informática: </a:t>
            </a:r>
            <a:r>
              <a:rPr lang="es-ES" sz="1700" dirty="0">
                <a:solidFill>
                  <a:srgbClr val="000000"/>
                </a:solidFill>
                <a:latin typeface="Lucida Sans" panose="020B0602030504020204" pitchFamily="34" charset="77"/>
              </a:rPr>
              <a:t>Garantizar la seguridad y protección de la información.</a:t>
            </a:r>
          </a:p>
          <a:p>
            <a:pPr marL="342900" indent="-342900" algn="just">
              <a:buClr>
                <a:srgbClr val="941914"/>
              </a:buClr>
              <a:buFont typeface="Wingdings" pitchFamily="2" charset="2"/>
              <a:buChar char="§"/>
            </a:pPr>
            <a:r>
              <a:rPr lang="es-ES" sz="1700" b="1" dirty="0">
                <a:solidFill>
                  <a:srgbClr val="941914"/>
                </a:solidFill>
                <a:latin typeface="Lucida Sans" panose="020B0602030504020204" pitchFamily="34" charset="77"/>
              </a:rPr>
              <a:t>Innovación Tecnológica: </a:t>
            </a:r>
            <a:r>
              <a:rPr lang="es-ES" sz="1700" dirty="0">
                <a:solidFill>
                  <a:srgbClr val="000000"/>
                </a:solidFill>
                <a:latin typeface="Lucida Sans" panose="020B0602030504020204" pitchFamily="34" charset="77"/>
              </a:rPr>
              <a:t>Adoptar nuevas tecnologías para mejorar la eficiencia.</a:t>
            </a:r>
          </a:p>
          <a:p>
            <a:pPr marL="342900" indent="-342900" algn="just">
              <a:buClr>
                <a:srgbClr val="941914"/>
              </a:buClr>
              <a:buFont typeface="Wingdings" pitchFamily="2" charset="2"/>
              <a:buChar char="§"/>
            </a:pPr>
            <a:endParaRPr lang="es-ES" sz="1700" dirty="0">
              <a:solidFill>
                <a:srgbClr val="000000"/>
              </a:solidFill>
              <a:latin typeface="Lucida Sans" panose="020B0602030504020204" pitchFamily="34" charset="77"/>
            </a:endParaRPr>
          </a:p>
          <a:p>
            <a:pPr marL="342900" indent="-342900" algn="just">
              <a:buClr>
                <a:srgbClr val="941914"/>
              </a:buClr>
              <a:buFont typeface="+mj-lt"/>
              <a:buAutoNum type="arabicPeriod" startAt="8"/>
            </a:pPr>
            <a:r>
              <a:rPr lang="es-ES" sz="1600" b="1" i="0" dirty="0">
                <a:solidFill>
                  <a:srgbClr val="485C87"/>
                </a:solidFill>
                <a:effectLst/>
                <a:latin typeface="Lucida Sans" panose="020B0602030504020204" pitchFamily="34" charset="77"/>
              </a:rPr>
              <a:t>Objetivos de Cumplimiento Legal y Normativo:</a:t>
            </a:r>
          </a:p>
          <a:p>
            <a:pPr algn="just">
              <a:buClr>
                <a:srgbClr val="941914"/>
              </a:buClr>
            </a:pPr>
            <a:endParaRPr lang="es-ES" sz="1700" b="1" i="0" dirty="0">
              <a:solidFill>
                <a:srgbClr val="485C87"/>
              </a:solidFill>
              <a:effectLst/>
              <a:latin typeface="Lucida Sans" panose="020B0602030504020204" pitchFamily="34" charset="77"/>
            </a:endParaRPr>
          </a:p>
          <a:p>
            <a:pPr marL="342900" indent="-342900" algn="just">
              <a:buClr>
                <a:srgbClr val="941914"/>
              </a:buClr>
              <a:buFont typeface="Wingdings" pitchFamily="2" charset="2"/>
              <a:buChar char="§"/>
            </a:pPr>
            <a:r>
              <a:rPr lang="es-ES" sz="1700" b="1" dirty="0">
                <a:solidFill>
                  <a:srgbClr val="941914"/>
                </a:solidFill>
                <a:latin typeface="Lucida Sans" panose="020B0602030504020204" pitchFamily="34" charset="77"/>
              </a:rPr>
              <a:t>Conformidad Legal: </a:t>
            </a:r>
            <a:r>
              <a:rPr lang="es-ES" sz="1700" dirty="0">
                <a:solidFill>
                  <a:srgbClr val="000000"/>
                </a:solidFill>
                <a:latin typeface="Lucida Sans" panose="020B0602030504020204" pitchFamily="34" charset="77"/>
              </a:rPr>
              <a:t>Cumplir con leyes y regulaciones aplicables.</a:t>
            </a:r>
          </a:p>
          <a:p>
            <a:pPr marL="342900" indent="-342900" algn="just">
              <a:buClr>
                <a:srgbClr val="941914"/>
              </a:buClr>
              <a:buFont typeface="Wingdings" pitchFamily="2" charset="2"/>
              <a:buChar char="§"/>
            </a:pPr>
            <a:r>
              <a:rPr lang="es-ES" sz="1700" b="1" dirty="0">
                <a:solidFill>
                  <a:srgbClr val="941914"/>
                </a:solidFill>
                <a:latin typeface="Lucida Sans" panose="020B0602030504020204" pitchFamily="34" charset="77"/>
              </a:rPr>
              <a:t>Ética Empresarial: </a:t>
            </a:r>
            <a:r>
              <a:rPr lang="es-ES" sz="1700" dirty="0">
                <a:solidFill>
                  <a:srgbClr val="000000"/>
                </a:solidFill>
                <a:latin typeface="Lucida Sans" panose="020B0602030504020204" pitchFamily="34" charset="77"/>
              </a:rPr>
              <a:t>Operar de manera ética y responsable.</a:t>
            </a:r>
          </a:p>
          <a:p>
            <a:pPr marL="342900" indent="-342900" algn="just">
              <a:buClr>
                <a:srgbClr val="941914"/>
              </a:buClr>
              <a:buFont typeface="Wingdings" pitchFamily="2" charset="2"/>
              <a:buChar char="§"/>
            </a:pPr>
            <a:r>
              <a:rPr lang="es-ES" sz="1700" b="1" dirty="0">
                <a:solidFill>
                  <a:srgbClr val="941914"/>
                </a:solidFill>
                <a:latin typeface="Lucida Sans" panose="020B0602030504020204" pitchFamily="34" charset="77"/>
              </a:rPr>
              <a:t>Gobernanza Corporativa: </a:t>
            </a:r>
            <a:r>
              <a:rPr lang="es-ES" sz="1700" dirty="0">
                <a:solidFill>
                  <a:srgbClr val="000000"/>
                </a:solidFill>
                <a:latin typeface="Lucida Sans" panose="020B0602030504020204" pitchFamily="34" charset="77"/>
              </a:rPr>
              <a:t>Mejorar las prácticas de gobierno corporativo.</a:t>
            </a:r>
          </a:p>
        </p:txBody>
      </p:sp>
      <p:pic>
        <p:nvPicPr>
          <p:cNvPr id="7" name="Imagen 6"/>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33347953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E3EF9B-4FE3-2F84-7B1D-90835A6E93C3}"/>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1B53F2A3-27AA-8656-925E-9AF2E6A70CB5}"/>
              </a:ext>
            </a:extLst>
          </p:cNvPr>
          <p:cNvSpPr txBox="1"/>
          <p:nvPr/>
        </p:nvSpPr>
        <p:spPr>
          <a:xfrm>
            <a:off x="222988" y="825821"/>
            <a:ext cx="7052153" cy="646331"/>
          </a:xfrm>
          <a:prstGeom prst="rect">
            <a:avLst/>
          </a:prstGeom>
          <a:noFill/>
        </p:spPr>
        <p:txBody>
          <a:bodyPr wrap="square" rtlCol="0">
            <a:spAutoFit/>
          </a:bodyPr>
          <a:lstStyle/>
          <a:p>
            <a:r>
              <a:rPr lang="es-ES" sz="3600" dirty="0">
                <a:solidFill>
                  <a:srgbClr val="485C87"/>
                </a:solidFill>
                <a:latin typeface="Lucida Sans" panose="020B0602030504020204" pitchFamily="34" charset="77"/>
              </a:rPr>
              <a:t>Objetivos Corporativos</a:t>
            </a:r>
            <a:endParaRPr lang="es-ES_tradnl" sz="3600" dirty="0">
              <a:solidFill>
                <a:srgbClr val="485C87"/>
              </a:solidFill>
              <a:latin typeface="Lucida Sans" panose="020B0602030504020204" pitchFamily="34" charset="77"/>
            </a:endParaRPr>
          </a:p>
        </p:txBody>
      </p:sp>
      <p:pic>
        <p:nvPicPr>
          <p:cNvPr id="3" name="Imagen 2">
            <a:extLst>
              <a:ext uri="{FF2B5EF4-FFF2-40B4-BE49-F238E27FC236}">
                <a16:creationId xmlns:a16="http://schemas.microsoft.com/office/drawing/2014/main" id="{971EC36B-D03C-BC0F-854F-7630CC961C4E}"/>
              </a:ext>
            </a:extLst>
          </p:cNvPr>
          <p:cNvPicPr>
            <a:picLocks noChangeAspect="1"/>
          </p:cNvPicPr>
          <p:nvPr/>
        </p:nvPicPr>
        <p:blipFill>
          <a:blip r:embed="rId2"/>
          <a:stretch>
            <a:fillRect/>
          </a:stretch>
        </p:blipFill>
        <p:spPr>
          <a:xfrm>
            <a:off x="6818852" y="1"/>
            <a:ext cx="5373147" cy="3028950"/>
          </a:xfrm>
          <a:prstGeom prst="rect">
            <a:avLst/>
          </a:prstGeom>
        </p:spPr>
      </p:pic>
      <p:sp>
        <p:nvSpPr>
          <p:cNvPr id="4" name="CuadroTexto 3">
            <a:extLst>
              <a:ext uri="{FF2B5EF4-FFF2-40B4-BE49-F238E27FC236}">
                <a16:creationId xmlns:a16="http://schemas.microsoft.com/office/drawing/2014/main" id="{EE3AFABD-27D5-BA09-DB14-72F427D11CC4}"/>
              </a:ext>
            </a:extLst>
          </p:cNvPr>
          <p:cNvSpPr txBox="1"/>
          <p:nvPr/>
        </p:nvSpPr>
        <p:spPr>
          <a:xfrm>
            <a:off x="2171601" y="4329382"/>
            <a:ext cx="7693527" cy="1200329"/>
          </a:xfrm>
          <a:prstGeom prst="rect">
            <a:avLst/>
          </a:prstGeom>
          <a:noFill/>
        </p:spPr>
        <p:txBody>
          <a:bodyPr wrap="square" rtlCol="0">
            <a:spAutoFit/>
          </a:bodyPr>
          <a:lstStyle/>
          <a:p>
            <a:pPr algn="ctr">
              <a:buClr>
                <a:srgbClr val="941914"/>
              </a:buClr>
            </a:pPr>
            <a:r>
              <a:rPr lang="es-ES" sz="2400" b="1" dirty="0">
                <a:solidFill>
                  <a:srgbClr val="485C87"/>
                </a:solidFill>
                <a:latin typeface="Lucida Sans" panose="020B0602030504020204" pitchFamily="34" charset="77"/>
              </a:rPr>
              <a:t>Estos objetivos pueden abarcar </a:t>
            </a:r>
            <a:r>
              <a:rPr lang="es-ES" sz="2400" b="1" dirty="0">
                <a:solidFill>
                  <a:srgbClr val="941914"/>
                </a:solidFill>
                <a:latin typeface="Lucida Sans" panose="020B0602030504020204" pitchFamily="34" charset="77"/>
              </a:rPr>
              <a:t>diversas</a:t>
            </a:r>
            <a:r>
              <a:rPr lang="es-ES" sz="2400" b="1" dirty="0">
                <a:solidFill>
                  <a:srgbClr val="485C87"/>
                </a:solidFill>
                <a:latin typeface="Lucida Sans" panose="020B0602030504020204" pitchFamily="34" charset="77"/>
              </a:rPr>
              <a:t> áreas de la organización y son </a:t>
            </a:r>
            <a:r>
              <a:rPr lang="es-ES" sz="2400" b="1" dirty="0">
                <a:solidFill>
                  <a:srgbClr val="941914"/>
                </a:solidFill>
                <a:latin typeface="Lucida Sans" panose="020B0602030504020204" pitchFamily="34" charset="77"/>
              </a:rPr>
              <a:t>esenciales</a:t>
            </a:r>
            <a:r>
              <a:rPr lang="es-ES" sz="2400" b="1" dirty="0">
                <a:solidFill>
                  <a:srgbClr val="485C87"/>
                </a:solidFill>
                <a:latin typeface="Lucida Sans" panose="020B0602030504020204" pitchFamily="34" charset="77"/>
              </a:rPr>
              <a:t> para </a:t>
            </a:r>
            <a:r>
              <a:rPr lang="es-ES" sz="2400" b="1" dirty="0">
                <a:solidFill>
                  <a:srgbClr val="941914"/>
                </a:solidFill>
                <a:latin typeface="Lucida Sans" panose="020B0602030504020204" pitchFamily="34" charset="77"/>
              </a:rPr>
              <a:t>orientar</a:t>
            </a:r>
            <a:r>
              <a:rPr lang="es-ES" sz="2400" b="1" dirty="0">
                <a:solidFill>
                  <a:srgbClr val="485C87"/>
                </a:solidFill>
                <a:latin typeface="Lucida Sans" panose="020B0602030504020204" pitchFamily="34" charset="77"/>
              </a:rPr>
              <a:t> las actividades </a:t>
            </a:r>
            <a:r>
              <a:rPr lang="es-ES" sz="2400" b="1" dirty="0">
                <a:solidFill>
                  <a:srgbClr val="941914"/>
                </a:solidFill>
                <a:latin typeface="Lucida Sans" panose="020B0602030504020204" pitchFamily="34" charset="77"/>
              </a:rPr>
              <a:t>diarias y a largo plazo</a:t>
            </a:r>
            <a:r>
              <a:rPr lang="es-ES" sz="2400" b="1" dirty="0">
                <a:solidFill>
                  <a:srgbClr val="485C87"/>
                </a:solidFill>
                <a:latin typeface="Lucida Sans" panose="020B0602030504020204" pitchFamily="34" charset="77"/>
              </a:rPr>
              <a:t>. </a:t>
            </a:r>
          </a:p>
        </p:txBody>
      </p:sp>
      <p:sp>
        <p:nvSpPr>
          <p:cNvPr id="7" name="CuadroTexto 6">
            <a:extLst>
              <a:ext uri="{FF2B5EF4-FFF2-40B4-BE49-F238E27FC236}">
                <a16:creationId xmlns:a16="http://schemas.microsoft.com/office/drawing/2014/main" id="{05F93F39-01E7-0B47-8CED-1D0034F1C934}"/>
              </a:ext>
            </a:extLst>
          </p:cNvPr>
          <p:cNvSpPr txBox="1"/>
          <p:nvPr/>
        </p:nvSpPr>
        <p:spPr>
          <a:xfrm>
            <a:off x="222988" y="1659480"/>
            <a:ext cx="6305551" cy="2185214"/>
          </a:xfrm>
          <a:prstGeom prst="rect">
            <a:avLst/>
          </a:prstGeom>
          <a:noFill/>
        </p:spPr>
        <p:txBody>
          <a:bodyPr wrap="square" rtlCol="0">
            <a:spAutoFit/>
          </a:bodyPr>
          <a:lstStyle/>
          <a:p>
            <a:pPr marL="342900" indent="-342900" algn="just">
              <a:buClr>
                <a:srgbClr val="941914"/>
              </a:buClr>
              <a:buFont typeface="+mj-lt"/>
              <a:buAutoNum type="arabicPeriod" startAt="9"/>
            </a:pPr>
            <a:r>
              <a:rPr lang="es-ES" sz="1700" b="1" i="0" dirty="0">
                <a:solidFill>
                  <a:srgbClr val="485C87"/>
                </a:solidFill>
                <a:effectLst/>
                <a:latin typeface="Lucida Sans" panose="020B0602030504020204" pitchFamily="34" charset="77"/>
              </a:rPr>
              <a:t>Objetivos de Relaciones Públicas y Comunicación:</a:t>
            </a:r>
          </a:p>
          <a:p>
            <a:pPr marL="342900" indent="-342900" algn="just">
              <a:buClr>
                <a:srgbClr val="941914"/>
              </a:buClr>
              <a:buFont typeface="Wingdings" pitchFamily="2" charset="2"/>
              <a:buChar char="§"/>
            </a:pPr>
            <a:endParaRPr lang="es-ES" sz="1700" b="1" i="0" dirty="0">
              <a:solidFill>
                <a:srgbClr val="485C87"/>
              </a:solidFill>
              <a:effectLst/>
              <a:latin typeface="Lucida Sans" panose="020B0602030504020204" pitchFamily="34" charset="77"/>
            </a:endParaRPr>
          </a:p>
          <a:p>
            <a:pPr marL="342900" indent="-342900" algn="just">
              <a:buClr>
                <a:srgbClr val="941914"/>
              </a:buClr>
              <a:buFont typeface="Wingdings" pitchFamily="2" charset="2"/>
              <a:buChar char="§"/>
            </a:pPr>
            <a:r>
              <a:rPr lang="es-ES" sz="1700" b="1" dirty="0">
                <a:solidFill>
                  <a:srgbClr val="941914"/>
                </a:solidFill>
                <a:latin typeface="Lucida Sans" panose="020B0602030504020204" pitchFamily="34" charset="77"/>
              </a:rPr>
              <a:t>Imagen de Marca: </a:t>
            </a:r>
            <a:r>
              <a:rPr lang="es-ES" sz="1700" dirty="0">
                <a:solidFill>
                  <a:srgbClr val="000000"/>
                </a:solidFill>
                <a:latin typeface="Lucida Sans" panose="020B0602030504020204" pitchFamily="34" charset="77"/>
              </a:rPr>
              <a:t>Mejorar la percepción de la marca.</a:t>
            </a:r>
          </a:p>
          <a:p>
            <a:pPr marL="342900" indent="-342900" algn="just">
              <a:buClr>
                <a:srgbClr val="941914"/>
              </a:buClr>
              <a:buFont typeface="Wingdings" pitchFamily="2" charset="2"/>
              <a:buChar char="§"/>
            </a:pPr>
            <a:r>
              <a:rPr lang="es-ES" sz="1700" b="1" dirty="0">
                <a:solidFill>
                  <a:srgbClr val="941914"/>
                </a:solidFill>
                <a:latin typeface="Lucida Sans" panose="020B0602030504020204" pitchFamily="34" charset="77"/>
              </a:rPr>
              <a:t>Comunicación Externa: </a:t>
            </a:r>
            <a:r>
              <a:rPr lang="es-ES" sz="1700" dirty="0">
                <a:solidFill>
                  <a:srgbClr val="000000"/>
                </a:solidFill>
                <a:latin typeface="Lucida Sans" panose="020B0602030504020204" pitchFamily="34" charset="77"/>
              </a:rPr>
              <a:t>Establecer una comunicación efectiva con los </a:t>
            </a:r>
            <a:r>
              <a:rPr lang="es-ES" sz="1700" dirty="0" err="1">
                <a:solidFill>
                  <a:srgbClr val="000000"/>
                </a:solidFill>
                <a:latin typeface="Lucida Sans" panose="020B0602030504020204" pitchFamily="34" charset="77"/>
              </a:rPr>
              <a:t>stakeholders</a:t>
            </a:r>
            <a:r>
              <a:rPr lang="es-ES" sz="1700" dirty="0">
                <a:solidFill>
                  <a:srgbClr val="000000"/>
                </a:solidFill>
                <a:latin typeface="Lucida Sans" panose="020B0602030504020204" pitchFamily="34" charset="77"/>
              </a:rPr>
              <a:t>.</a:t>
            </a:r>
          </a:p>
          <a:p>
            <a:pPr marL="342900" indent="-342900" algn="just">
              <a:buClr>
                <a:srgbClr val="941914"/>
              </a:buClr>
              <a:buFont typeface="Wingdings" pitchFamily="2" charset="2"/>
              <a:buChar char="§"/>
            </a:pPr>
            <a:r>
              <a:rPr lang="es-ES" sz="1700" b="1" dirty="0">
                <a:solidFill>
                  <a:srgbClr val="941914"/>
                </a:solidFill>
                <a:latin typeface="Lucida Sans" panose="020B0602030504020204" pitchFamily="34" charset="77"/>
              </a:rPr>
              <a:t>Crisis de Gestión: </a:t>
            </a:r>
            <a:r>
              <a:rPr lang="es-ES" sz="1700" dirty="0">
                <a:solidFill>
                  <a:srgbClr val="000000"/>
                </a:solidFill>
                <a:latin typeface="Lucida Sans" panose="020B0602030504020204" pitchFamily="34" charset="77"/>
              </a:rPr>
              <a:t>Prepararse para y manejar situaciones de crisis de manera efectiva.</a:t>
            </a:r>
          </a:p>
          <a:p>
            <a:pPr marL="342900" indent="-342900" algn="just">
              <a:buClr>
                <a:srgbClr val="941914"/>
              </a:buClr>
              <a:buFont typeface="Wingdings" pitchFamily="2" charset="2"/>
              <a:buChar char="§"/>
            </a:pPr>
            <a:endParaRPr lang="es-ES" sz="1700" b="1" i="0" dirty="0">
              <a:solidFill>
                <a:srgbClr val="485C87"/>
              </a:solidFill>
              <a:effectLst/>
              <a:latin typeface="Lucida Sans" panose="020B0602030504020204" pitchFamily="34" charset="77"/>
            </a:endParaRPr>
          </a:p>
        </p:txBody>
      </p:sp>
      <p:pic>
        <p:nvPicPr>
          <p:cNvPr id="6" name="Imagen 5"/>
          <p:cNvPicPr>
            <a:picLocks noChangeAspect="1"/>
          </p:cNvPicPr>
          <p:nvPr/>
        </p:nvPicPr>
        <p:blipFill>
          <a:blip r:embed="rId3"/>
          <a:stretch>
            <a:fillRect/>
          </a:stretch>
        </p:blipFill>
        <p:spPr>
          <a:xfrm>
            <a:off x="10149382" y="5529711"/>
            <a:ext cx="1501467" cy="859273"/>
          </a:xfrm>
          <a:prstGeom prst="rect">
            <a:avLst/>
          </a:prstGeom>
        </p:spPr>
      </p:pic>
    </p:spTree>
    <p:extLst>
      <p:ext uri="{BB962C8B-B14F-4D97-AF65-F5344CB8AC3E}">
        <p14:creationId xmlns:p14="http://schemas.microsoft.com/office/powerpoint/2010/main" val="13150185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0A33898E-2BE4-20C0-BCF7-6E40A1C433A0}"/>
              </a:ext>
            </a:extLst>
          </p:cNvPr>
          <p:cNvSpPr txBox="1"/>
          <p:nvPr/>
        </p:nvSpPr>
        <p:spPr>
          <a:xfrm>
            <a:off x="302712" y="799941"/>
            <a:ext cx="7052153" cy="646331"/>
          </a:xfrm>
          <a:prstGeom prst="rect">
            <a:avLst/>
          </a:prstGeom>
          <a:noFill/>
        </p:spPr>
        <p:txBody>
          <a:bodyPr wrap="square" rtlCol="0">
            <a:spAutoFit/>
          </a:bodyPr>
          <a:lstStyle/>
          <a:p>
            <a:r>
              <a:rPr lang="es-ES_tradnl" sz="3600" dirty="0">
                <a:solidFill>
                  <a:srgbClr val="485C87"/>
                </a:solidFill>
                <a:latin typeface="Lucida Sans" panose="020B0602030504020204" pitchFamily="34" charset="77"/>
              </a:rPr>
              <a:t>Metas</a:t>
            </a:r>
          </a:p>
        </p:txBody>
      </p:sp>
      <p:sp>
        <p:nvSpPr>
          <p:cNvPr id="5" name="CuadroTexto 4">
            <a:extLst>
              <a:ext uri="{FF2B5EF4-FFF2-40B4-BE49-F238E27FC236}">
                <a16:creationId xmlns:a16="http://schemas.microsoft.com/office/drawing/2014/main" id="{4DBD94C9-99EF-2E84-9E89-CA57E34171B8}"/>
              </a:ext>
            </a:extLst>
          </p:cNvPr>
          <p:cNvSpPr txBox="1"/>
          <p:nvPr/>
        </p:nvSpPr>
        <p:spPr>
          <a:xfrm>
            <a:off x="302712" y="1774680"/>
            <a:ext cx="11586575" cy="3970318"/>
          </a:xfrm>
          <a:prstGeom prst="rect">
            <a:avLst/>
          </a:prstGeom>
          <a:noFill/>
        </p:spPr>
        <p:txBody>
          <a:bodyPr wrap="square" rtlCol="0">
            <a:spAutoFit/>
          </a:bodyPr>
          <a:lstStyle/>
          <a:p>
            <a:pPr algn="just">
              <a:buClr>
                <a:srgbClr val="941914"/>
              </a:buClr>
            </a:pPr>
            <a:r>
              <a:rPr lang="es-ES" dirty="0">
                <a:solidFill>
                  <a:srgbClr val="000000"/>
                </a:solidFill>
                <a:latin typeface="Lucida Sans" panose="020B0602030504020204" pitchFamily="34" charset="77"/>
              </a:rPr>
              <a:t>Son los resultados específicos que una organización busca lograr como parte de la consecución de sus objetivos estratégicos.</a:t>
            </a:r>
          </a:p>
          <a:p>
            <a:pPr algn="just">
              <a:buClr>
                <a:srgbClr val="941914"/>
              </a:buClr>
            </a:pPr>
            <a:endParaRPr lang="es-ES" b="1" dirty="0">
              <a:solidFill>
                <a:srgbClr val="485C87"/>
              </a:solidFill>
              <a:latin typeface="Lucida Sans" panose="020B0602030504020204" pitchFamily="34" charset="77"/>
            </a:endParaRPr>
          </a:p>
          <a:p>
            <a:pPr algn="just">
              <a:buClr>
                <a:srgbClr val="941914"/>
              </a:buClr>
            </a:pPr>
            <a:r>
              <a:rPr lang="es-ES" b="1" dirty="0">
                <a:solidFill>
                  <a:srgbClr val="485C87"/>
                </a:solidFill>
                <a:latin typeface="Lucida Sans" panose="020B0602030504020204" pitchFamily="34" charset="77"/>
              </a:rPr>
              <a:t>Características:</a:t>
            </a:r>
          </a:p>
          <a:p>
            <a:pPr algn="just">
              <a:buClr>
                <a:srgbClr val="941914"/>
              </a:buClr>
            </a:pPr>
            <a:endParaRPr lang="es-ES" b="1" dirty="0">
              <a:solidFill>
                <a:srgbClr val="485C87"/>
              </a:solidFill>
              <a:latin typeface="Lucida Sans" panose="020B0602030504020204" pitchFamily="34" charset="77"/>
            </a:endParaRPr>
          </a:p>
          <a:p>
            <a:pPr algn="just">
              <a:buClr>
                <a:srgbClr val="941914"/>
              </a:buClr>
            </a:pPr>
            <a:r>
              <a:rPr lang="es-ES" b="1" dirty="0">
                <a:solidFill>
                  <a:srgbClr val="941914"/>
                </a:solidFill>
                <a:latin typeface="Lucida Sans" panose="020B0602030504020204" pitchFamily="34" charset="77"/>
              </a:rPr>
              <a:t>Concretas:</a:t>
            </a:r>
            <a:r>
              <a:rPr lang="es-ES" b="1" dirty="0">
                <a:solidFill>
                  <a:srgbClr val="485C87"/>
                </a:solidFill>
                <a:latin typeface="Lucida Sans" panose="020B0602030504020204" pitchFamily="34" charset="77"/>
              </a:rPr>
              <a:t> </a:t>
            </a:r>
            <a:r>
              <a:rPr lang="es-ES" dirty="0">
                <a:solidFill>
                  <a:srgbClr val="000000"/>
                </a:solidFill>
                <a:latin typeface="Lucida Sans" panose="020B0602030504020204" pitchFamily="34" charset="77"/>
              </a:rPr>
              <a:t>Deben ser detalladas y específicas.</a:t>
            </a:r>
          </a:p>
          <a:p>
            <a:pPr algn="just">
              <a:buClr>
                <a:srgbClr val="941914"/>
              </a:buClr>
            </a:pPr>
            <a:r>
              <a:rPr lang="es-ES" b="1" dirty="0">
                <a:solidFill>
                  <a:srgbClr val="941914"/>
                </a:solidFill>
                <a:latin typeface="Lucida Sans" panose="020B0602030504020204" pitchFamily="34" charset="77"/>
              </a:rPr>
              <a:t>Alcanzables:</a:t>
            </a:r>
            <a:r>
              <a:rPr lang="es-ES" b="1" dirty="0">
                <a:solidFill>
                  <a:srgbClr val="485C87"/>
                </a:solidFill>
                <a:latin typeface="Lucida Sans" panose="020B0602030504020204" pitchFamily="34" charset="77"/>
              </a:rPr>
              <a:t> </a:t>
            </a:r>
            <a:r>
              <a:rPr lang="es-ES" dirty="0">
                <a:solidFill>
                  <a:srgbClr val="000000"/>
                </a:solidFill>
                <a:latin typeface="Lucida Sans" panose="020B0602030504020204" pitchFamily="34" charset="77"/>
              </a:rPr>
              <a:t>Deben estar dentro del alcance de la organización.</a:t>
            </a:r>
          </a:p>
          <a:p>
            <a:pPr algn="just">
              <a:buClr>
                <a:srgbClr val="941914"/>
              </a:buClr>
            </a:pPr>
            <a:r>
              <a:rPr lang="es-ES" b="1" dirty="0">
                <a:solidFill>
                  <a:srgbClr val="941914"/>
                </a:solidFill>
                <a:latin typeface="Lucida Sans" panose="020B0602030504020204" pitchFamily="34" charset="77"/>
              </a:rPr>
              <a:t>Relevantes:</a:t>
            </a:r>
            <a:r>
              <a:rPr lang="es-ES" b="1" dirty="0">
                <a:solidFill>
                  <a:srgbClr val="485C87"/>
                </a:solidFill>
                <a:latin typeface="Lucida Sans" panose="020B0602030504020204" pitchFamily="34" charset="77"/>
              </a:rPr>
              <a:t> </a:t>
            </a:r>
            <a:r>
              <a:rPr lang="es-ES" dirty="0">
                <a:solidFill>
                  <a:srgbClr val="000000"/>
                </a:solidFill>
                <a:latin typeface="Lucida Sans" panose="020B0602030504020204" pitchFamily="34" charset="77"/>
              </a:rPr>
              <a:t>Deben contribuir al logro de los objetivos estratégicos.</a:t>
            </a:r>
          </a:p>
          <a:p>
            <a:pPr algn="just">
              <a:buClr>
                <a:srgbClr val="941914"/>
              </a:buClr>
            </a:pPr>
            <a:r>
              <a:rPr lang="es-ES" b="1" dirty="0">
                <a:solidFill>
                  <a:srgbClr val="941914"/>
                </a:solidFill>
                <a:latin typeface="Lucida Sans" panose="020B0602030504020204" pitchFamily="34" charset="77"/>
              </a:rPr>
              <a:t>Limitadas en el tiempo:</a:t>
            </a:r>
            <a:r>
              <a:rPr lang="es-ES" b="1" dirty="0">
                <a:solidFill>
                  <a:srgbClr val="485C87"/>
                </a:solidFill>
                <a:latin typeface="Lucida Sans" panose="020B0602030504020204" pitchFamily="34" charset="77"/>
              </a:rPr>
              <a:t> </a:t>
            </a:r>
            <a:r>
              <a:rPr lang="es-ES" dirty="0">
                <a:solidFill>
                  <a:srgbClr val="000000"/>
                </a:solidFill>
                <a:latin typeface="Lucida Sans" panose="020B0602030504020204" pitchFamily="34" charset="77"/>
              </a:rPr>
              <a:t>Deben tener un marco temporal para evaluación.</a:t>
            </a:r>
          </a:p>
          <a:p>
            <a:pPr algn="just">
              <a:buClr>
                <a:srgbClr val="941914"/>
              </a:buClr>
            </a:pPr>
            <a:endParaRPr lang="es-ES" b="1" dirty="0">
              <a:solidFill>
                <a:srgbClr val="485C87"/>
              </a:solidFill>
              <a:latin typeface="Lucida Sans" panose="020B0602030504020204" pitchFamily="34" charset="77"/>
            </a:endParaRPr>
          </a:p>
          <a:p>
            <a:pPr algn="just">
              <a:buClr>
                <a:srgbClr val="941914"/>
              </a:buClr>
            </a:pPr>
            <a:r>
              <a:rPr lang="es-ES" b="1" dirty="0">
                <a:solidFill>
                  <a:srgbClr val="485C87"/>
                </a:solidFill>
                <a:latin typeface="Lucida Sans" panose="020B0602030504020204" pitchFamily="34" charset="77"/>
              </a:rPr>
              <a:t>Ejemplo:</a:t>
            </a:r>
          </a:p>
          <a:p>
            <a:pPr algn="just">
              <a:buClr>
                <a:srgbClr val="941914"/>
              </a:buClr>
            </a:pPr>
            <a:endParaRPr lang="es-ES" b="1" dirty="0">
              <a:solidFill>
                <a:srgbClr val="485C87"/>
              </a:solidFill>
              <a:latin typeface="Lucida Sans" panose="020B0602030504020204" pitchFamily="34" charset="77"/>
            </a:endParaRPr>
          </a:p>
          <a:p>
            <a:pPr algn="just">
              <a:buClr>
                <a:srgbClr val="941914"/>
              </a:buClr>
            </a:pPr>
            <a:r>
              <a:rPr lang="es-ES" b="1" dirty="0">
                <a:solidFill>
                  <a:srgbClr val="941914"/>
                </a:solidFill>
                <a:latin typeface="Lucida Sans" panose="020B0602030504020204" pitchFamily="34" charset="77"/>
              </a:rPr>
              <a:t>Objetivo Estratégico:</a:t>
            </a:r>
            <a:r>
              <a:rPr lang="es-ES" b="1" dirty="0">
                <a:solidFill>
                  <a:srgbClr val="485C87"/>
                </a:solidFill>
                <a:latin typeface="Lucida Sans" panose="020B0602030504020204" pitchFamily="34" charset="77"/>
              </a:rPr>
              <a:t> </a:t>
            </a:r>
            <a:r>
              <a:rPr lang="es-ES" dirty="0">
                <a:solidFill>
                  <a:srgbClr val="000000"/>
                </a:solidFill>
                <a:latin typeface="Lucida Sans" panose="020B0602030504020204" pitchFamily="34" charset="77"/>
              </a:rPr>
              <a:t>Incrementar la inversión en I+D en un 20% durante los próximos tres años.</a:t>
            </a:r>
          </a:p>
          <a:p>
            <a:pPr algn="just">
              <a:buClr>
                <a:srgbClr val="941914"/>
              </a:buClr>
            </a:pPr>
            <a:r>
              <a:rPr lang="es-ES" b="1" dirty="0">
                <a:solidFill>
                  <a:srgbClr val="941914"/>
                </a:solidFill>
                <a:latin typeface="Lucida Sans" panose="020B0602030504020204" pitchFamily="34" charset="77"/>
              </a:rPr>
              <a:t>Meta:</a:t>
            </a:r>
            <a:r>
              <a:rPr lang="es-ES" b="1" dirty="0">
                <a:solidFill>
                  <a:srgbClr val="485C87"/>
                </a:solidFill>
                <a:latin typeface="Lucida Sans" panose="020B0602030504020204" pitchFamily="34" charset="77"/>
              </a:rPr>
              <a:t> </a:t>
            </a:r>
            <a:r>
              <a:rPr lang="es-ES" dirty="0">
                <a:solidFill>
                  <a:srgbClr val="000000"/>
                </a:solidFill>
                <a:latin typeface="Lucida Sans" panose="020B0602030504020204" pitchFamily="34" charset="77"/>
              </a:rPr>
              <a:t>Contratar a un equipo adicional de científicos e ingenieros antes de fin de año.</a:t>
            </a:r>
          </a:p>
        </p:txBody>
      </p:sp>
      <p:pic>
        <p:nvPicPr>
          <p:cNvPr id="6" name="Imagen 5"/>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16963887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28BA037E-76D3-AAD9-7DD2-5C2247C23D48}"/>
              </a:ext>
            </a:extLst>
          </p:cNvPr>
          <p:cNvSpPr txBox="1"/>
          <p:nvPr/>
        </p:nvSpPr>
        <p:spPr>
          <a:xfrm>
            <a:off x="300625" y="765436"/>
            <a:ext cx="7052153" cy="1200329"/>
          </a:xfrm>
          <a:prstGeom prst="rect">
            <a:avLst/>
          </a:prstGeom>
          <a:noFill/>
        </p:spPr>
        <p:txBody>
          <a:bodyPr wrap="square" rtlCol="0">
            <a:spAutoFit/>
          </a:bodyPr>
          <a:lstStyle/>
          <a:p>
            <a:r>
              <a:rPr lang="es-ES" sz="3600" dirty="0">
                <a:solidFill>
                  <a:srgbClr val="485C87"/>
                </a:solidFill>
                <a:latin typeface="Lucida Sans" panose="020B0602030504020204" pitchFamily="34" charset="77"/>
              </a:rPr>
              <a:t>Relación con la Visión y la Misión</a:t>
            </a:r>
            <a:endParaRPr lang="es-ES_tradnl" sz="3600" dirty="0">
              <a:solidFill>
                <a:srgbClr val="485C87"/>
              </a:solidFill>
              <a:latin typeface="Lucida Sans" panose="020B0602030504020204" pitchFamily="34" charset="77"/>
            </a:endParaRPr>
          </a:p>
        </p:txBody>
      </p:sp>
      <p:sp>
        <p:nvSpPr>
          <p:cNvPr id="5" name="CuadroTexto 4">
            <a:extLst>
              <a:ext uri="{FF2B5EF4-FFF2-40B4-BE49-F238E27FC236}">
                <a16:creationId xmlns:a16="http://schemas.microsoft.com/office/drawing/2014/main" id="{FFEA9EE8-2BA3-32CD-01EC-5444D8164571}"/>
              </a:ext>
            </a:extLst>
          </p:cNvPr>
          <p:cNvSpPr txBox="1"/>
          <p:nvPr/>
        </p:nvSpPr>
        <p:spPr>
          <a:xfrm>
            <a:off x="302712" y="2211662"/>
            <a:ext cx="11586575" cy="1477328"/>
          </a:xfrm>
          <a:prstGeom prst="rect">
            <a:avLst/>
          </a:prstGeom>
          <a:noFill/>
        </p:spPr>
        <p:txBody>
          <a:bodyPr wrap="square" rtlCol="0">
            <a:spAutoFit/>
          </a:bodyPr>
          <a:lstStyle/>
          <a:p>
            <a:pPr algn="just">
              <a:buClr>
                <a:srgbClr val="941914"/>
              </a:buClr>
            </a:pPr>
            <a:r>
              <a:rPr lang="es-ES" dirty="0">
                <a:solidFill>
                  <a:srgbClr val="000000"/>
                </a:solidFill>
                <a:latin typeface="Lucida Sans" panose="020B0602030504020204" pitchFamily="34" charset="77"/>
              </a:rPr>
              <a:t>Los objetivos estratégicos y las metas deben estar </a:t>
            </a:r>
            <a:r>
              <a:rPr lang="es-ES" b="1" dirty="0">
                <a:solidFill>
                  <a:srgbClr val="941914"/>
                </a:solidFill>
                <a:latin typeface="Lucida Sans" panose="020B0602030504020204" pitchFamily="34" charset="77"/>
              </a:rPr>
              <a:t>alineados con la visión y la misión </a:t>
            </a:r>
            <a:r>
              <a:rPr lang="es-ES" dirty="0">
                <a:solidFill>
                  <a:srgbClr val="000000"/>
                </a:solidFill>
                <a:latin typeface="Lucida Sans" panose="020B0602030504020204" pitchFamily="34" charset="77"/>
              </a:rPr>
              <a:t>de la organización. Deben contribuir directamente a </a:t>
            </a:r>
            <a:r>
              <a:rPr lang="es-ES" b="1" dirty="0">
                <a:solidFill>
                  <a:srgbClr val="941914"/>
                </a:solidFill>
                <a:latin typeface="Lucida Sans" panose="020B0602030504020204" pitchFamily="34" charset="77"/>
              </a:rPr>
              <a:t>avanzar</a:t>
            </a:r>
            <a:r>
              <a:rPr lang="es-ES" dirty="0">
                <a:solidFill>
                  <a:srgbClr val="000000"/>
                </a:solidFill>
                <a:latin typeface="Lucida Sans" panose="020B0602030504020204" pitchFamily="34" charset="77"/>
              </a:rPr>
              <a:t> hacia el estado futuro deseado.</a:t>
            </a:r>
          </a:p>
          <a:p>
            <a:pPr algn="just">
              <a:buClr>
                <a:srgbClr val="941914"/>
              </a:buClr>
            </a:pPr>
            <a:endParaRPr lang="es-ES" b="1" dirty="0">
              <a:solidFill>
                <a:srgbClr val="485C87"/>
              </a:solidFill>
              <a:latin typeface="Lucida Sans" panose="020B0602030504020204" pitchFamily="34" charset="77"/>
            </a:endParaRPr>
          </a:p>
          <a:p>
            <a:pPr algn="just">
              <a:buClr>
                <a:srgbClr val="941914"/>
              </a:buClr>
            </a:pPr>
            <a:r>
              <a:rPr lang="es-ES" dirty="0">
                <a:solidFill>
                  <a:srgbClr val="000000"/>
                </a:solidFill>
                <a:latin typeface="Lucida Sans" panose="020B0602030504020204" pitchFamily="34" charset="77"/>
              </a:rPr>
              <a:t>Es esencial establecer sistemas de monitoreo para </a:t>
            </a:r>
            <a:r>
              <a:rPr lang="es-ES" b="1" dirty="0">
                <a:solidFill>
                  <a:srgbClr val="941914"/>
                </a:solidFill>
                <a:latin typeface="Lucida Sans" panose="020B0602030504020204" pitchFamily="34" charset="77"/>
              </a:rPr>
              <a:t>evaluar el progreso </a:t>
            </a:r>
            <a:r>
              <a:rPr lang="es-ES" dirty="0">
                <a:solidFill>
                  <a:srgbClr val="000000"/>
                </a:solidFill>
                <a:latin typeface="Lucida Sans" panose="020B0602030504020204" pitchFamily="34" charset="77"/>
              </a:rPr>
              <a:t>hacia la consecución de los objetivos y metas estratégicos. Esto permite </a:t>
            </a:r>
            <a:r>
              <a:rPr lang="es-ES" b="1" dirty="0">
                <a:solidFill>
                  <a:srgbClr val="941914"/>
                </a:solidFill>
                <a:latin typeface="Lucida Sans" panose="020B0602030504020204" pitchFamily="34" charset="77"/>
              </a:rPr>
              <a:t>ajustar las estrategias </a:t>
            </a:r>
            <a:r>
              <a:rPr lang="es-ES" dirty="0">
                <a:solidFill>
                  <a:srgbClr val="000000"/>
                </a:solidFill>
                <a:latin typeface="Lucida Sans" panose="020B0602030504020204" pitchFamily="34" charset="77"/>
              </a:rPr>
              <a:t>según sea necesario.</a:t>
            </a:r>
          </a:p>
        </p:txBody>
      </p:sp>
      <p:sp>
        <p:nvSpPr>
          <p:cNvPr id="6" name="CuadroTexto 5">
            <a:extLst>
              <a:ext uri="{FF2B5EF4-FFF2-40B4-BE49-F238E27FC236}">
                <a16:creationId xmlns:a16="http://schemas.microsoft.com/office/drawing/2014/main" id="{7185C4F3-BECD-3B5F-6E4C-D1A80F82E422}"/>
              </a:ext>
            </a:extLst>
          </p:cNvPr>
          <p:cNvSpPr txBox="1"/>
          <p:nvPr/>
        </p:nvSpPr>
        <p:spPr>
          <a:xfrm>
            <a:off x="1457353" y="4252855"/>
            <a:ext cx="9729759" cy="1569660"/>
          </a:xfrm>
          <a:prstGeom prst="rect">
            <a:avLst/>
          </a:prstGeom>
          <a:noFill/>
        </p:spPr>
        <p:txBody>
          <a:bodyPr wrap="square" rtlCol="0">
            <a:spAutoFit/>
          </a:bodyPr>
          <a:lstStyle/>
          <a:p>
            <a:pPr algn="ctr">
              <a:buClr>
                <a:srgbClr val="941914"/>
              </a:buClr>
            </a:pPr>
            <a:r>
              <a:rPr lang="es-ES" sz="2400" b="1" i="0" dirty="0">
                <a:solidFill>
                  <a:srgbClr val="485C87"/>
                </a:solidFill>
                <a:effectLst/>
                <a:latin typeface="Lucida Sans" panose="020B0602030504020204" pitchFamily="34" charset="77"/>
              </a:rPr>
              <a:t>El establecimiento de </a:t>
            </a:r>
            <a:r>
              <a:rPr lang="es-ES" sz="2400" b="1" i="0" dirty="0">
                <a:solidFill>
                  <a:srgbClr val="941914"/>
                </a:solidFill>
                <a:effectLst/>
                <a:latin typeface="Lucida Sans" panose="020B0602030504020204" pitchFamily="34" charset="77"/>
              </a:rPr>
              <a:t>metas y objetivos </a:t>
            </a:r>
            <a:r>
              <a:rPr lang="es-ES" sz="2400" b="1" i="0" dirty="0">
                <a:solidFill>
                  <a:srgbClr val="485C87"/>
                </a:solidFill>
                <a:effectLst/>
                <a:latin typeface="Lucida Sans" panose="020B0602030504020204" pitchFamily="34" charset="77"/>
              </a:rPr>
              <a:t>estratégicos proporciona una </a:t>
            </a:r>
            <a:r>
              <a:rPr lang="es-ES" sz="2400" b="1" i="0" dirty="0">
                <a:solidFill>
                  <a:srgbClr val="941914"/>
                </a:solidFill>
                <a:effectLst/>
                <a:latin typeface="Lucida Sans" panose="020B0602030504020204" pitchFamily="34" charset="77"/>
              </a:rPr>
              <a:t>hoja de ruta </a:t>
            </a:r>
            <a:r>
              <a:rPr lang="es-ES" sz="2400" b="1" i="0" dirty="0">
                <a:solidFill>
                  <a:srgbClr val="485C87"/>
                </a:solidFill>
                <a:effectLst/>
                <a:latin typeface="Lucida Sans" panose="020B0602030504020204" pitchFamily="34" charset="77"/>
              </a:rPr>
              <a:t>clara para la organización y ayuda a </a:t>
            </a:r>
            <a:r>
              <a:rPr lang="es-ES" sz="2400" b="1" i="0" dirty="0">
                <a:solidFill>
                  <a:srgbClr val="941914"/>
                </a:solidFill>
                <a:effectLst/>
                <a:latin typeface="Lucida Sans" panose="020B0602030504020204" pitchFamily="34" charset="77"/>
              </a:rPr>
              <a:t>canalizar los esfuerzos </a:t>
            </a:r>
            <a:r>
              <a:rPr lang="es-ES" sz="2400" b="1" i="0" dirty="0">
                <a:solidFill>
                  <a:srgbClr val="485C87"/>
                </a:solidFill>
                <a:effectLst/>
                <a:latin typeface="Lucida Sans" panose="020B0602030504020204" pitchFamily="34" charset="77"/>
              </a:rPr>
              <a:t>hacia </a:t>
            </a:r>
            <a:r>
              <a:rPr lang="es-ES" sz="2400" b="1" i="0" dirty="0">
                <a:solidFill>
                  <a:srgbClr val="941914"/>
                </a:solidFill>
                <a:effectLst/>
                <a:latin typeface="Lucida Sans" panose="020B0602030504020204" pitchFamily="34" charset="77"/>
              </a:rPr>
              <a:t>resultados</a:t>
            </a:r>
            <a:r>
              <a:rPr lang="es-ES" sz="2400" b="1" i="0" dirty="0">
                <a:solidFill>
                  <a:srgbClr val="485C87"/>
                </a:solidFill>
                <a:effectLst/>
                <a:latin typeface="Lucida Sans" panose="020B0602030504020204" pitchFamily="34" charset="77"/>
              </a:rPr>
              <a:t> específicos que </a:t>
            </a:r>
            <a:r>
              <a:rPr lang="es-ES" sz="2400" b="1" i="0" dirty="0">
                <a:solidFill>
                  <a:srgbClr val="941914"/>
                </a:solidFill>
                <a:effectLst/>
                <a:latin typeface="Lucida Sans" panose="020B0602030504020204" pitchFamily="34" charset="77"/>
              </a:rPr>
              <a:t>contribuyen al logro </a:t>
            </a:r>
            <a:r>
              <a:rPr lang="es-ES" sz="2400" b="1" i="0" dirty="0">
                <a:solidFill>
                  <a:srgbClr val="485C87"/>
                </a:solidFill>
                <a:effectLst/>
                <a:latin typeface="Lucida Sans" panose="020B0602030504020204" pitchFamily="34" charset="77"/>
              </a:rPr>
              <a:t>de la visión a largo plazo.</a:t>
            </a:r>
            <a:endParaRPr lang="es-ES_tradnl" sz="2400" dirty="0">
              <a:latin typeface="Lucida Sans" panose="020B0602030504020204" pitchFamily="34" charset="77"/>
            </a:endParaRPr>
          </a:p>
        </p:txBody>
      </p:sp>
      <p:pic>
        <p:nvPicPr>
          <p:cNvPr id="7" name="Imagen 6"/>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260714681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 Rectángulo">
            <a:extLst>
              <a:ext uri="{FF2B5EF4-FFF2-40B4-BE49-F238E27FC236}">
                <a16:creationId xmlns:a16="http://schemas.microsoft.com/office/drawing/2014/main" id="{3CA345D4-CCEA-C002-1103-344C9C0B31B4}"/>
              </a:ext>
            </a:extLst>
          </p:cNvPr>
          <p:cNvSpPr>
            <a:spLocks noChangeArrowheads="1"/>
          </p:cNvSpPr>
          <p:nvPr/>
        </p:nvSpPr>
        <p:spPr bwMode="auto">
          <a:xfrm>
            <a:off x="1811337" y="2890391"/>
            <a:ext cx="856932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ES" altLang="es-CL" sz="1800" dirty="0">
                <a:solidFill>
                  <a:srgbClr val="000000"/>
                </a:solidFill>
                <a:latin typeface="Lucida Sans" panose="020B0602030504020204" pitchFamily="34" charset="77"/>
              </a:rPr>
              <a:t>“Los buques de gran tamaño pueden aventurarse lejos de la costa, pero los buques pequeños han de permanecer cerca de la playa” </a:t>
            </a:r>
          </a:p>
          <a:p>
            <a:pPr algn="r" eaLnBrk="1" hangingPunct="1">
              <a:spcBef>
                <a:spcPct val="0"/>
              </a:spcBef>
              <a:buFontTx/>
              <a:buNone/>
            </a:pPr>
            <a:endParaRPr lang="es-ES" altLang="es-CL" sz="1400" dirty="0">
              <a:solidFill>
                <a:srgbClr val="000000"/>
              </a:solidFill>
              <a:latin typeface="Lucida Sans" panose="020B0602030504020204" pitchFamily="34" charset="77"/>
            </a:endParaRPr>
          </a:p>
          <a:p>
            <a:pPr algn="r" eaLnBrk="1" hangingPunct="1">
              <a:spcBef>
                <a:spcPct val="0"/>
              </a:spcBef>
              <a:buFontTx/>
              <a:buNone/>
            </a:pPr>
            <a:r>
              <a:rPr lang="es-ES" altLang="es-CL" sz="1400" dirty="0">
                <a:solidFill>
                  <a:srgbClr val="000000"/>
                </a:solidFill>
                <a:latin typeface="Lucida Sans" panose="020B0602030504020204" pitchFamily="34" charset="77"/>
              </a:rPr>
              <a:t>Benjamín Franklin</a:t>
            </a:r>
            <a:endParaRPr lang="es-CL" altLang="es-CL" sz="1400" dirty="0">
              <a:solidFill>
                <a:srgbClr val="000000"/>
              </a:solidFill>
              <a:latin typeface="Lucida Sans" panose="020B0602030504020204" pitchFamily="34" charset="77"/>
            </a:endParaRPr>
          </a:p>
        </p:txBody>
      </p:sp>
      <p:pic>
        <p:nvPicPr>
          <p:cNvPr id="3" name="Imagen 2"/>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41599544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B20E5-7D30-2258-DD58-21FA0BA60A75}"/>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50A996AE-9F72-28E9-F5CC-48ED797E5667}"/>
              </a:ext>
            </a:extLst>
          </p:cNvPr>
          <p:cNvSpPr>
            <a:spLocks noGrp="1"/>
          </p:cNvSpPr>
          <p:nvPr>
            <p:ph type="ctrTitle"/>
          </p:nvPr>
        </p:nvSpPr>
        <p:spPr>
          <a:xfrm>
            <a:off x="1524000" y="1122363"/>
            <a:ext cx="7309449" cy="2387600"/>
          </a:xfrm>
        </p:spPr>
        <p:txBody>
          <a:bodyPr>
            <a:normAutofit/>
          </a:bodyPr>
          <a:lstStyle/>
          <a:p>
            <a:pPr algn="l"/>
            <a:r>
              <a:rPr lang="es-ES_tradnl" sz="4400" dirty="0">
                <a:solidFill>
                  <a:schemeClr val="tx1">
                    <a:lumMod val="65000"/>
                    <a:lumOff val="35000"/>
                  </a:schemeClr>
                </a:solidFill>
                <a:latin typeface="Lucida Sans" panose="020B0602030504020204" pitchFamily="34" charset="77"/>
              </a:rPr>
              <a:t>Introducción a la Planificación Estratégica</a:t>
            </a:r>
            <a:endParaRPr lang="es-CL" sz="4400" dirty="0"/>
          </a:p>
        </p:txBody>
      </p:sp>
      <p:pic>
        <p:nvPicPr>
          <p:cNvPr id="4" name="Imagen 3"/>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92656051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0" y="-171450"/>
            <a:ext cx="12192000" cy="6858000"/>
          </a:xfrm>
          <a:prstGeom prst="rect">
            <a:avLst/>
          </a:prstGeom>
        </p:spPr>
      </p:pic>
    </p:spTree>
    <p:extLst>
      <p:ext uri="{BB962C8B-B14F-4D97-AF65-F5344CB8AC3E}">
        <p14:creationId xmlns:p14="http://schemas.microsoft.com/office/powerpoint/2010/main" val="1833679698"/>
      </p:ext>
    </p:extLst>
  </p:cSld>
  <p:clrMapOvr>
    <a:masterClrMapping/>
  </p:clrMapOvr>
</p:sld>
</file>

<file path=ppt/theme/theme1.xml><?xml version="1.0" encoding="utf-8"?>
<a:theme xmlns:a="http://schemas.openxmlformats.org/drawingml/2006/main" name="Diseño personalizado">
  <a:themeElements>
    <a:clrScheme name="Personalizado 10">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431</TotalTime>
  <Words>4392</Words>
  <Application>Microsoft Office PowerPoint</Application>
  <PresentationFormat>Panorámica</PresentationFormat>
  <Paragraphs>299</Paragraphs>
  <Slides>50</Slides>
  <Notes>0</Notes>
  <HiddenSlides>0</HiddenSlides>
  <MMClips>3</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50</vt:i4>
      </vt:variant>
    </vt:vector>
  </HeadingPairs>
  <TitlesOfParts>
    <vt:vector size="57" baseType="lpstr">
      <vt:lpstr>Arial</vt:lpstr>
      <vt:lpstr>Calibri</vt:lpstr>
      <vt:lpstr>Calibri Light</vt:lpstr>
      <vt:lpstr>Lucida Sans</vt:lpstr>
      <vt:lpstr>MentiText</vt:lpstr>
      <vt:lpstr>Wingdings</vt:lpstr>
      <vt:lpstr>Diseño personalizado</vt:lpstr>
      <vt:lpstr>Presentación de PowerPoint</vt:lpstr>
      <vt:lpstr>Gustavo Espitia Tupaz</vt:lpstr>
      <vt:lpstr>Introducción a la Planificación Estratégica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Introducción a la Planificación Estratégica</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Introducción a la Planificación Estratégica</dc:title>
  <dc:creator>Gustavo Espitia</dc:creator>
  <cp:lastModifiedBy>Isabel Rios</cp:lastModifiedBy>
  <cp:revision>24</cp:revision>
  <dcterms:created xsi:type="dcterms:W3CDTF">2024-11-05T15:54:06Z</dcterms:created>
  <dcterms:modified xsi:type="dcterms:W3CDTF">2026-07-29T16:06:00Z</dcterms:modified>
</cp:coreProperties>
</file>